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3.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4.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5.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849_5313C4BA.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5.xml" ContentType="application/vnd.openxmlformats-officedocument.presentationml.notesSlide+xml"/>
  <Override PartName="/ppt/charts/chart23.xml" ContentType="application/vnd.openxmlformats-officedocument.drawingml.chart+xml"/>
  <Override PartName="/ppt/notesSlides/notesSlide16.xml" ContentType="application/vnd.openxmlformats-officedocument.presentationml.notesSlid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7.xml" ContentType="application/vnd.openxmlformats-officedocument.presentationml.notesSlid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4"/>
    <p:sldMasterId id="2147483861" r:id="rId5"/>
    <p:sldMasterId id="2147483904" r:id="rId6"/>
    <p:sldMasterId id="2147483946" r:id="rId7"/>
    <p:sldMasterId id="2147483988" r:id="rId8"/>
  </p:sldMasterIdLst>
  <p:notesMasterIdLst>
    <p:notesMasterId r:id="rId43"/>
  </p:notesMasterIdLst>
  <p:handoutMasterIdLst>
    <p:handoutMasterId r:id="rId44"/>
  </p:handoutMasterIdLst>
  <p:sldIdLst>
    <p:sldId id="1867" r:id="rId9"/>
    <p:sldId id="1461" r:id="rId10"/>
    <p:sldId id="1552" r:id="rId11"/>
    <p:sldId id="2120" r:id="rId12"/>
    <p:sldId id="2121" r:id="rId13"/>
    <p:sldId id="1958" r:id="rId14"/>
    <p:sldId id="1959" r:id="rId15"/>
    <p:sldId id="2123" r:id="rId16"/>
    <p:sldId id="2124" r:id="rId17"/>
    <p:sldId id="2125" r:id="rId18"/>
    <p:sldId id="1561" r:id="rId19"/>
    <p:sldId id="2158" r:id="rId20"/>
    <p:sldId id="2181" r:id="rId21"/>
    <p:sldId id="2147" r:id="rId22"/>
    <p:sldId id="2189" r:id="rId23"/>
    <p:sldId id="2221" r:id="rId24"/>
    <p:sldId id="2192" r:id="rId25"/>
    <p:sldId id="2222" r:id="rId26"/>
    <p:sldId id="2190" r:id="rId27"/>
    <p:sldId id="2191" r:id="rId28"/>
    <p:sldId id="2188" r:id="rId29"/>
    <p:sldId id="2272" r:id="rId30"/>
    <p:sldId id="2238" r:id="rId31"/>
    <p:sldId id="2239" r:id="rId32"/>
    <p:sldId id="1591" r:id="rId33"/>
    <p:sldId id="2126" r:id="rId34"/>
    <p:sldId id="2127" r:id="rId35"/>
    <p:sldId id="2128" r:id="rId36"/>
    <p:sldId id="2129" r:id="rId37"/>
    <p:sldId id="2130" r:id="rId38"/>
    <p:sldId id="2131" r:id="rId39"/>
    <p:sldId id="2264" r:id="rId40"/>
    <p:sldId id="426" r:id="rId41"/>
    <p:sldId id="406" r:id="rId42"/>
  </p:sldIdLst>
  <p:sldSz cx="12192000" cy="6858000"/>
  <p:notesSz cx="6858000" cy="9144000"/>
  <p:custDataLst>
    <p:tags r:id="rId45"/>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544829-932D-D1B8-3ADC-C6AE9281926B}" name="Chantal Aberdeen" initials="CA" userId="S::Chantal.Aberdeen@ipsos.com::b1999145-646f-48cc-9cc6-9332e08f3e8f" providerId="AD"/>
  <p188:author id="{3548AA2F-C73E-ECDE-D654-5F6089EA070B}" name="Kate Duxbury" initials="KD" userId="S::Kate.Duxbury@Ipsos.com::f2210394-541a-45b2-8571-d4bfc97462d5" providerId="AD"/>
  <p188:author id="{6266635C-E119-45C9-46EA-013BEB8D7D4F}" name="Luisa Buzelli" initials="LB" userId="S::Luisa.Buzelli@health.org.uk::ce987b5e-1084-41d1-9967-167401d2addd" providerId="AD"/>
  <p188:author id="{3122A46A-0A1C-449E-03A6-EB854036B4DF}" name="Spencer Rutherford" initials="SR" userId="S::Spencer.Rutherford@ipsos.com::fcdc9baf-25dc-4e70-9c5a-cfd1afbfc4b4" providerId="AD"/>
  <p188:author id="{F4BEE2B3-5B31-A1EE-84F5-E4BD96F1D411}" name="Luisa Buzelli" initials="LB" userId="S::luisa.buzelli@health.org.uk::ce987b5e-1084-41d1-9967-167401d2addd" providerId="AD"/>
  <p188:author id="{EC7351B5-4751-C4C3-7939-EDF1145EBD7F}" name="Skeena Williamson" initials="SW" userId="S::Skeena.Williamson@health.org.uk::bfb517eb-0fed-46e0-ac81-98bc2b91a1c4" providerId="AD"/>
  <p188:author id="{5B1885CA-9DBE-7AD9-4656-398332A6BEC6}" name="Holly Brown" initials="HB" userId="S::Holly.Brown@ipsos.com::bbb46f2c-8798-48e9-899b-edc1e71ff057" providerId="AD"/>
  <p188:author id="{4876A6D3-58EA-2A22-BA91-AF1D28CF1D70}" name="Tim Gardner" initials="TG" userId="S::tim.gardner@health.org.uk::3b73317d-fa31-483d-a853-07f0d9848abb" providerId="AD"/>
  <p188:author id="{A0C028D8-AEFF-9DA8-9995-9D3C10CBAED6}" name="Genevieve Cameron" initials="GC" userId="S::Genevieve.Cameron@health.org.uk::909043dc-decd-48c5-8a87-1d2d08f7f5d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main Carette" initials="RC" lastIdx="1" clrIdx="0">
    <p:extLst>
      <p:ext uri="{19B8F6BF-5375-455C-9EA6-DF929625EA0E}">
        <p15:presenceInfo xmlns:p15="http://schemas.microsoft.com/office/powerpoint/2012/main" userId="f5b5fcd6593eb51e" providerId="Windows Live"/>
      </p:ext>
    </p:extLst>
  </p:cmAuthor>
  <p:cmAuthor id="2" name="Julia Nurse" initials="JN" lastIdx="80" clrIdx="1">
    <p:extLst>
      <p:ext uri="{19B8F6BF-5375-455C-9EA6-DF929625EA0E}">
        <p15:presenceInfo xmlns:p15="http://schemas.microsoft.com/office/powerpoint/2012/main" userId="S::julia.nurse@Ipsos.com::a0f02c22-5676-46e0-8925-6d7c362befa2" providerId="AD"/>
      </p:ext>
    </p:extLst>
  </p:cmAuthor>
  <p:cmAuthor id="3" name="Ian Jarvis" initials="IJ" lastIdx="14" clrIdx="2">
    <p:extLst>
      <p:ext uri="{19B8F6BF-5375-455C-9EA6-DF929625EA0E}">
        <p15:presenceInfo xmlns:p15="http://schemas.microsoft.com/office/powerpoint/2012/main" userId="S-1-5-21-3343930222-3471731563-1258133589-336814" providerId="AD"/>
      </p:ext>
    </p:extLst>
  </p:cmAuthor>
  <p:cmAuthor id="4" name="Hannah Williams" initials="HW" lastIdx="3" clrIdx="3">
    <p:extLst>
      <p:ext uri="{19B8F6BF-5375-455C-9EA6-DF929625EA0E}">
        <p15:presenceInfo xmlns:p15="http://schemas.microsoft.com/office/powerpoint/2012/main" userId="S::hannah.williams@ipsos.com::5910482a-1124-4d8f-8118-860f2cd0264e" providerId="AD"/>
      </p:ext>
    </p:extLst>
  </p:cmAuthor>
  <p:cmAuthor id="5" name="Spencer Rutherford" initials="SR" lastIdx="290" clrIdx="4">
    <p:extLst>
      <p:ext uri="{19B8F6BF-5375-455C-9EA6-DF929625EA0E}">
        <p15:presenceInfo xmlns:p15="http://schemas.microsoft.com/office/powerpoint/2012/main" userId="S::Spencer.Rutherford@ipsos.com::fcdc9baf-25dc-4e70-9c5a-cfd1afbfc4b4" providerId="AD"/>
      </p:ext>
    </p:extLst>
  </p:cmAuthor>
  <p:cmAuthor id="6" name="Kate Duxbury" initials="KD" lastIdx="331" clrIdx="5">
    <p:extLst>
      <p:ext uri="{19B8F6BF-5375-455C-9EA6-DF929625EA0E}">
        <p15:presenceInfo xmlns:p15="http://schemas.microsoft.com/office/powerpoint/2012/main" userId="S::kate.duxbury@Ipsos.com::f2210394-541a-45b2-8571-d4bfc97462d5" providerId="AD"/>
      </p:ext>
    </p:extLst>
  </p:cmAuthor>
  <p:cmAuthor id="7" name="Daniela Alvarez Garcia" initials="DAG" lastIdx="40" clrIdx="6">
    <p:extLst>
      <p:ext uri="{19B8F6BF-5375-455C-9EA6-DF929625EA0E}">
        <p15:presenceInfo xmlns:p15="http://schemas.microsoft.com/office/powerpoint/2012/main" userId="S::Daniela.AlvarezGarcia@ipsos.com::ba086176-ea30-48e4-a05e-c9484fa23098" providerId="AD"/>
      </p:ext>
    </p:extLst>
  </p:cmAuthor>
  <p:cmAuthor id="8" name="Allan Hyde" initials="AH" lastIdx="2" clrIdx="7">
    <p:extLst>
      <p:ext uri="{19B8F6BF-5375-455C-9EA6-DF929625EA0E}">
        <p15:presenceInfo xmlns:p15="http://schemas.microsoft.com/office/powerpoint/2012/main" userId="516c4e18d47cea6c" providerId="Windows Live"/>
      </p:ext>
    </p:extLst>
  </p:cmAuthor>
  <p:cmAuthor id="9" name="Spencer Rutherford" initials="SR [2]" lastIdx="3" clrIdx="8">
    <p:extLst>
      <p:ext uri="{19B8F6BF-5375-455C-9EA6-DF929625EA0E}">
        <p15:presenceInfo xmlns:p15="http://schemas.microsoft.com/office/powerpoint/2012/main" userId="ed6c6ad47d174992" providerId="Windows Live"/>
      </p:ext>
    </p:extLst>
  </p:cmAuthor>
  <p:cmAuthor id="10" name="Sam Ridout" initials="SR" lastIdx="1" clrIdx="9">
    <p:extLst>
      <p:ext uri="{19B8F6BF-5375-455C-9EA6-DF929625EA0E}">
        <p15:presenceInfo xmlns:p15="http://schemas.microsoft.com/office/powerpoint/2012/main" userId="S::Sam.Ridout@Ipsos.com::72178749-e733-494d-9936-d44355ac3957" providerId="AD"/>
      </p:ext>
    </p:extLst>
  </p:cmAuthor>
  <p:cmAuthor id="11" name="Genevieve" initials="G" lastIdx="27" clrIdx="10">
    <p:extLst>
      <p:ext uri="{19B8F6BF-5375-455C-9EA6-DF929625EA0E}">
        <p15:presenceInfo xmlns:p15="http://schemas.microsoft.com/office/powerpoint/2012/main" userId="S::Genevieve.Cameron@health.org.uk::909043dc-decd-48c5-8a87-1d2d08f7f5d5" providerId="AD"/>
      </p:ext>
    </p:extLst>
  </p:cmAuthor>
  <p:cmAuthor id="12" name="Luisa Buzelli" initials="LB" lastIdx="4" clrIdx="11">
    <p:extLst>
      <p:ext uri="{19B8F6BF-5375-455C-9EA6-DF929625EA0E}">
        <p15:presenceInfo xmlns:p15="http://schemas.microsoft.com/office/powerpoint/2012/main" userId="S::luisa.buzelli@health.org.uk::ce987b5e-1084-41d1-9967-167401d2addd" providerId="AD"/>
      </p:ext>
    </p:extLst>
  </p:cmAuthor>
  <p:cmAuthor id="13" name="Tim Gardner" initials="TG" lastIdx="4" clrIdx="12">
    <p:extLst>
      <p:ext uri="{19B8F6BF-5375-455C-9EA6-DF929625EA0E}">
        <p15:presenceInfo xmlns:p15="http://schemas.microsoft.com/office/powerpoint/2012/main" userId="S::tim.gardner@health.org.uk::3b73317d-fa31-483d-a853-07f0d9848a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E8E8E8"/>
    <a:srgbClr val="317373"/>
    <a:srgbClr val="3E9760"/>
    <a:srgbClr val="5FBD83"/>
    <a:srgbClr val="7F7F7F"/>
    <a:srgbClr val="419999"/>
    <a:srgbClr val="FFFFFF"/>
    <a:srgbClr val="C00000"/>
    <a:srgbClr val="0016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2298"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commentAuthors" Target="commentAuthor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8.xml"/><Relationship Id="rId1" Type="http://schemas.microsoft.com/office/2011/relationships/chartStyle" Target="style38.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9.xml"/><Relationship Id="rId1" Type="http://schemas.microsoft.com/office/2011/relationships/chartStyle" Target="style3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74006052777E-2"/>
          <c:y val="6.0574578223810648E-3"/>
          <c:w val="0.86761257593706631"/>
          <c:h val="0.99213572236672887"/>
        </c:manualLayout>
      </c:layout>
      <c:barChart>
        <c:barDir val="bar"/>
        <c:grouping val="clustered"/>
        <c:varyColors val="0"/>
        <c:ser>
          <c:idx val="0"/>
          <c:order val="0"/>
          <c:tx>
            <c:strRef>
              <c:f>Sheet1!$B$1</c:f>
              <c:strCache>
                <c:ptCount val="1"/>
                <c:pt idx="0">
                  <c:v>Column2</c:v>
                </c:pt>
              </c:strCache>
            </c:strRef>
          </c:tx>
          <c:spPr>
            <a:solidFill>
              <a:schemeClr val="tx2"/>
            </a:solidFill>
            <a:ln>
              <a:noFill/>
            </a:ln>
            <a:effectLst/>
          </c:spPr>
          <c:invertIfNegative val="0"/>
          <c:dPt>
            <c:idx val="2"/>
            <c:invertIfNegative val="0"/>
            <c:bubble3D val="0"/>
            <c:spPr>
              <a:solidFill>
                <a:schemeClr val="tx2"/>
              </a:solidFill>
              <a:ln>
                <a:noFill/>
              </a:ln>
              <a:effectLst/>
            </c:spPr>
            <c:extLst>
              <c:ext xmlns:c16="http://schemas.microsoft.com/office/drawing/2014/chart" uri="{C3380CC4-5D6E-409C-BE32-E72D297353CC}">
                <c16:uniqueId val="{00000001-7B3E-4344-B870-0FE6119A07D8}"/>
              </c:ext>
            </c:extLst>
          </c:dPt>
          <c:dPt>
            <c:idx val="9"/>
            <c:invertIfNegative val="0"/>
            <c:bubble3D val="0"/>
            <c:spPr>
              <a:solidFill>
                <a:schemeClr val="tx2"/>
              </a:solidFill>
              <a:ln>
                <a:noFill/>
              </a:ln>
              <a:effectLst/>
            </c:spPr>
            <c:extLst>
              <c:ext xmlns:c16="http://schemas.microsoft.com/office/drawing/2014/chart" uri="{C3380CC4-5D6E-409C-BE32-E72D297353CC}">
                <c16:uniqueId val="{00000003-7B3E-4344-B870-0FE6119A07D8}"/>
              </c:ext>
            </c:extLst>
          </c:dPt>
          <c:dPt>
            <c:idx val="10"/>
            <c:invertIfNegative val="0"/>
            <c:bubble3D val="0"/>
            <c:spPr>
              <a:solidFill>
                <a:schemeClr val="tx2"/>
              </a:solidFill>
              <a:ln>
                <a:noFill/>
              </a:ln>
              <a:effectLst/>
            </c:spPr>
            <c:extLst>
              <c:ext xmlns:c16="http://schemas.microsoft.com/office/drawing/2014/chart" uri="{C3380CC4-5D6E-409C-BE32-E72D297353CC}">
                <c16:uniqueId val="{00000005-7B3E-4344-B870-0FE6119A07D8}"/>
              </c:ext>
            </c:extLst>
          </c:dPt>
          <c:dPt>
            <c:idx val="18"/>
            <c:invertIfNegative val="0"/>
            <c:bubble3D val="0"/>
            <c:spPr>
              <a:solidFill>
                <a:schemeClr val="tx2"/>
              </a:solidFill>
              <a:ln>
                <a:noFill/>
              </a:ln>
              <a:effectLst/>
            </c:spPr>
            <c:extLst>
              <c:ext xmlns:c16="http://schemas.microsoft.com/office/drawing/2014/chart" uri="{C3380CC4-5D6E-409C-BE32-E72D297353CC}">
                <c16:uniqueId val="{00000007-7B3E-4344-B870-0FE6119A07D8}"/>
              </c:ext>
            </c:extLst>
          </c:dPt>
          <c:dPt>
            <c:idx val="25"/>
            <c:invertIfNegative val="0"/>
            <c:bubble3D val="0"/>
            <c:spPr>
              <a:solidFill>
                <a:schemeClr val="tx2"/>
              </a:solidFill>
              <a:ln>
                <a:noFill/>
              </a:ln>
              <a:effectLst/>
            </c:spPr>
            <c:extLst>
              <c:ext xmlns:c16="http://schemas.microsoft.com/office/drawing/2014/chart" uri="{C3380CC4-5D6E-409C-BE32-E72D297353CC}">
                <c16:uniqueId val="{00000009-7B3E-4344-B870-0FE6119A07D8}"/>
              </c:ext>
            </c:extLst>
          </c:dPt>
          <c:dPt>
            <c:idx val="26"/>
            <c:invertIfNegative val="0"/>
            <c:bubble3D val="0"/>
            <c:spPr>
              <a:solidFill>
                <a:schemeClr val="tx2"/>
              </a:solidFill>
              <a:ln>
                <a:noFill/>
              </a:ln>
              <a:effectLst/>
            </c:spPr>
            <c:extLst>
              <c:ext xmlns:c16="http://schemas.microsoft.com/office/drawing/2014/chart" uri="{C3380CC4-5D6E-409C-BE32-E72D297353CC}">
                <c16:uniqueId val="{0000000B-7B3E-4344-B870-0FE6119A07D8}"/>
              </c:ext>
            </c:extLst>
          </c:dPt>
          <c:dPt>
            <c:idx val="29"/>
            <c:invertIfNegative val="0"/>
            <c:bubble3D val="0"/>
            <c:spPr>
              <a:solidFill>
                <a:schemeClr val="tx2"/>
              </a:solidFill>
              <a:ln>
                <a:noFill/>
              </a:ln>
              <a:effectLst/>
            </c:spPr>
            <c:extLst>
              <c:ext xmlns:c16="http://schemas.microsoft.com/office/drawing/2014/chart" uri="{C3380CC4-5D6E-409C-BE32-E72D297353CC}">
                <c16:uniqueId val="{0000000D-7B3E-4344-B870-0FE6119A07D8}"/>
              </c:ext>
            </c:extLst>
          </c:dPt>
          <c:dPt>
            <c:idx val="31"/>
            <c:invertIfNegative val="0"/>
            <c:bubble3D val="0"/>
            <c:spPr>
              <a:solidFill>
                <a:schemeClr val="tx2"/>
              </a:solidFill>
              <a:ln>
                <a:noFill/>
              </a:ln>
              <a:effectLst/>
            </c:spPr>
            <c:extLst>
              <c:ext xmlns:c16="http://schemas.microsoft.com/office/drawing/2014/chart" uri="{C3380CC4-5D6E-409C-BE32-E72D297353CC}">
                <c16:uniqueId val="{0000000F-7B3E-4344-B870-0FE6119A07D8}"/>
              </c:ext>
            </c:extLst>
          </c:dPt>
          <c:dPt>
            <c:idx val="33"/>
            <c:invertIfNegative val="0"/>
            <c:bubble3D val="0"/>
            <c:spPr>
              <a:solidFill>
                <a:schemeClr val="tx2"/>
              </a:solidFill>
              <a:ln>
                <a:noFill/>
              </a:ln>
              <a:effectLst/>
            </c:spPr>
            <c:extLst>
              <c:ext xmlns:c16="http://schemas.microsoft.com/office/drawing/2014/chart" uri="{C3380CC4-5D6E-409C-BE32-E72D297353CC}">
                <c16:uniqueId val="{00000011-7B3E-4344-B870-0FE6119A07D8}"/>
              </c:ext>
            </c:extLst>
          </c:dPt>
          <c:dPt>
            <c:idx val="34"/>
            <c:invertIfNegative val="0"/>
            <c:bubble3D val="0"/>
            <c:spPr>
              <a:solidFill>
                <a:schemeClr val="tx2"/>
              </a:solidFill>
              <a:ln>
                <a:noFill/>
              </a:ln>
              <a:effectLst/>
            </c:spPr>
            <c:extLst>
              <c:ext xmlns:c16="http://schemas.microsoft.com/office/drawing/2014/chart" uri="{C3380CC4-5D6E-409C-BE32-E72D297353CC}">
                <c16:uniqueId val="{00000013-7B3E-4344-B870-0FE6119A07D8}"/>
              </c:ext>
            </c:extLst>
          </c:dPt>
          <c:dPt>
            <c:idx val="35"/>
            <c:invertIfNegative val="0"/>
            <c:bubble3D val="0"/>
            <c:spPr>
              <a:solidFill>
                <a:schemeClr val="tx2"/>
              </a:solidFill>
              <a:ln>
                <a:noFill/>
              </a:ln>
              <a:effectLst/>
            </c:spPr>
            <c:extLst>
              <c:ext xmlns:c16="http://schemas.microsoft.com/office/drawing/2014/chart" uri="{C3380CC4-5D6E-409C-BE32-E72D297353CC}">
                <c16:uniqueId val="{00000015-7B3E-4344-B870-0FE6119A07D8}"/>
              </c:ext>
            </c:extLst>
          </c:dPt>
          <c:dPt>
            <c:idx val="36"/>
            <c:invertIfNegative val="0"/>
            <c:bubble3D val="0"/>
            <c:spPr>
              <a:solidFill>
                <a:schemeClr val="tx2"/>
              </a:solidFill>
              <a:ln>
                <a:noFill/>
              </a:ln>
              <a:effectLst/>
            </c:spPr>
            <c:extLst>
              <c:ext xmlns:c16="http://schemas.microsoft.com/office/drawing/2014/chart" uri="{C3380CC4-5D6E-409C-BE32-E72D297353CC}">
                <c16:uniqueId val="{00000017-7B3E-4344-B870-0FE6119A07D8}"/>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7B3E-4344-B870-0FE6119A07D8}"/>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7B3E-4344-B870-0FE6119A07D8}"/>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7B3E-4344-B870-0FE6119A07D8}"/>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7B3E-4344-B870-0FE6119A07D8}"/>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7B3E-4344-B870-0FE6119A07D8}"/>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3"/>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pt idx="12">
                  <c:v>Pressure on or workload of NHS staff</c:v>
                </c:pt>
              </c:strCache>
            </c:strRef>
          </c:cat>
          <c:val>
            <c:numRef>
              <c:f>Sheet1!$B$2:$B$15</c:f>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19-7B3E-4344-B870-0FE6119A07D8}"/>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General"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89083701586108E-2"/>
          <c:y val="0"/>
          <c:w val="0.96613704285007851"/>
          <c:h val="0.97944541737188062"/>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27F5-4087-8368-578B5C315DA7}"/>
              </c:ext>
            </c:extLst>
          </c:dPt>
          <c:dPt>
            <c:idx val="9"/>
            <c:invertIfNegative val="0"/>
            <c:bubble3D val="0"/>
            <c:spPr>
              <a:solidFill>
                <a:srgbClr val="007681"/>
              </a:solidFill>
              <a:ln>
                <a:noFill/>
              </a:ln>
              <a:effectLst/>
            </c:spPr>
            <c:extLst>
              <c:ext xmlns:c16="http://schemas.microsoft.com/office/drawing/2014/chart" uri="{C3380CC4-5D6E-409C-BE32-E72D297353CC}">
                <c16:uniqueId val="{00000003-27F5-4087-8368-578B5C315DA7}"/>
              </c:ext>
            </c:extLst>
          </c:dPt>
          <c:dPt>
            <c:idx val="10"/>
            <c:invertIfNegative val="0"/>
            <c:bubble3D val="0"/>
            <c:spPr>
              <a:solidFill>
                <a:srgbClr val="007681"/>
              </a:solidFill>
              <a:ln>
                <a:noFill/>
              </a:ln>
              <a:effectLst/>
            </c:spPr>
            <c:extLst>
              <c:ext xmlns:c16="http://schemas.microsoft.com/office/drawing/2014/chart" uri="{C3380CC4-5D6E-409C-BE32-E72D297353CC}">
                <c16:uniqueId val="{00000005-27F5-4087-8368-578B5C315DA7}"/>
              </c:ext>
            </c:extLst>
          </c:dPt>
          <c:dPt>
            <c:idx val="18"/>
            <c:invertIfNegative val="0"/>
            <c:bubble3D val="0"/>
            <c:spPr>
              <a:solidFill>
                <a:srgbClr val="007681"/>
              </a:solidFill>
              <a:ln>
                <a:noFill/>
              </a:ln>
              <a:effectLst/>
            </c:spPr>
            <c:extLst>
              <c:ext xmlns:c16="http://schemas.microsoft.com/office/drawing/2014/chart" uri="{C3380CC4-5D6E-409C-BE32-E72D297353CC}">
                <c16:uniqueId val="{00000007-27F5-4087-8368-578B5C315DA7}"/>
              </c:ext>
            </c:extLst>
          </c:dPt>
          <c:dPt>
            <c:idx val="25"/>
            <c:invertIfNegative val="0"/>
            <c:bubble3D val="0"/>
            <c:spPr>
              <a:solidFill>
                <a:srgbClr val="007681"/>
              </a:solidFill>
              <a:ln>
                <a:noFill/>
              </a:ln>
              <a:effectLst/>
            </c:spPr>
            <c:extLst>
              <c:ext xmlns:c16="http://schemas.microsoft.com/office/drawing/2014/chart" uri="{C3380CC4-5D6E-409C-BE32-E72D297353CC}">
                <c16:uniqueId val="{00000009-27F5-4087-8368-578B5C315DA7}"/>
              </c:ext>
            </c:extLst>
          </c:dPt>
          <c:dPt>
            <c:idx val="26"/>
            <c:invertIfNegative val="0"/>
            <c:bubble3D val="0"/>
            <c:spPr>
              <a:solidFill>
                <a:srgbClr val="007681"/>
              </a:solidFill>
              <a:ln>
                <a:noFill/>
              </a:ln>
              <a:effectLst/>
            </c:spPr>
            <c:extLst>
              <c:ext xmlns:c16="http://schemas.microsoft.com/office/drawing/2014/chart" uri="{C3380CC4-5D6E-409C-BE32-E72D297353CC}">
                <c16:uniqueId val="{0000000B-27F5-4087-8368-578B5C315DA7}"/>
              </c:ext>
            </c:extLst>
          </c:dPt>
          <c:dPt>
            <c:idx val="29"/>
            <c:invertIfNegative val="0"/>
            <c:bubble3D val="0"/>
            <c:spPr>
              <a:solidFill>
                <a:srgbClr val="007681"/>
              </a:solidFill>
              <a:ln>
                <a:noFill/>
              </a:ln>
              <a:effectLst/>
            </c:spPr>
            <c:extLst>
              <c:ext xmlns:c16="http://schemas.microsoft.com/office/drawing/2014/chart" uri="{C3380CC4-5D6E-409C-BE32-E72D297353CC}">
                <c16:uniqueId val="{0000000D-27F5-4087-8368-578B5C315DA7}"/>
              </c:ext>
            </c:extLst>
          </c:dPt>
          <c:dPt>
            <c:idx val="31"/>
            <c:invertIfNegative val="0"/>
            <c:bubble3D val="0"/>
            <c:spPr>
              <a:solidFill>
                <a:srgbClr val="007681"/>
              </a:solidFill>
              <a:ln>
                <a:noFill/>
              </a:ln>
              <a:effectLst/>
            </c:spPr>
            <c:extLst>
              <c:ext xmlns:c16="http://schemas.microsoft.com/office/drawing/2014/chart" uri="{C3380CC4-5D6E-409C-BE32-E72D297353CC}">
                <c16:uniqueId val="{0000000F-27F5-4087-8368-578B5C315DA7}"/>
              </c:ext>
            </c:extLst>
          </c:dPt>
          <c:dPt>
            <c:idx val="33"/>
            <c:invertIfNegative val="0"/>
            <c:bubble3D val="0"/>
            <c:spPr>
              <a:solidFill>
                <a:srgbClr val="007681"/>
              </a:solidFill>
              <a:ln>
                <a:noFill/>
              </a:ln>
              <a:effectLst/>
            </c:spPr>
            <c:extLst>
              <c:ext xmlns:c16="http://schemas.microsoft.com/office/drawing/2014/chart" uri="{C3380CC4-5D6E-409C-BE32-E72D297353CC}">
                <c16:uniqueId val="{00000011-27F5-4087-8368-578B5C315DA7}"/>
              </c:ext>
            </c:extLst>
          </c:dPt>
          <c:dPt>
            <c:idx val="34"/>
            <c:invertIfNegative val="0"/>
            <c:bubble3D val="0"/>
            <c:spPr>
              <a:solidFill>
                <a:srgbClr val="007681"/>
              </a:solidFill>
              <a:ln>
                <a:noFill/>
              </a:ln>
              <a:effectLst/>
            </c:spPr>
            <c:extLst>
              <c:ext xmlns:c16="http://schemas.microsoft.com/office/drawing/2014/chart" uri="{C3380CC4-5D6E-409C-BE32-E72D297353CC}">
                <c16:uniqueId val="{00000013-27F5-4087-8368-578B5C315DA7}"/>
              </c:ext>
            </c:extLst>
          </c:dPt>
          <c:dPt>
            <c:idx val="35"/>
            <c:invertIfNegative val="0"/>
            <c:bubble3D val="0"/>
            <c:spPr>
              <a:solidFill>
                <a:srgbClr val="CB333B"/>
              </a:solidFill>
              <a:ln>
                <a:noFill/>
              </a:ln>
              <a:effectLst/>
            </c:spPr>
            <c:extLst>
              <c:ext xmlns:c16="http://schemas.microsoft.com/office/drawing/2014/chart" uri="{C3380CC4-5D6E-409C-BE32-E72D297353CC}">
                <c16:uniqueId val="{00000015-27F5-4087-8368-578B5C315DA7}"/>
              </c:ext>
            </c:extLst>
          </c:dPt>
          <c:dPt>
            <c:idx val="36"/>
            <c:invertIfNegative val="0"/>
            <c:bubble3D val="0"/>
            <c:spPr>
              <a:solidFill>
                <a:srgbClr val="007681"/>
              </a:solidFill>
              <a:ln>
                <a:noFill/>
              </a:ln>
              <a:effectLst/>
            </c:spPr>
            <c:extLst>
              <c:ext xmlns:c16="http://schemas.microsoft.com/office/drawing/2014/chart" uri="{C3380CC4-5D6E-409C-BE32-E72D297353CC}">
                <c16:uniqueId val="{00000017-27F5-4087-8368-578B5C315DA7}"/>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27F5-4087-8368-578B5C315DA7}"/>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27F5-4087-8368-578B5C315DA7}"/>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27F5-4087-8368-578B5C315DA7}"/>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27F5-4087-8368-578B5C315DA7}"/>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27F5-4087-8368-578B5C315DA7}"/>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Standard of care in your GP practice</c:v>
                </c:pt>
                <c:pt idx="2">
                  <c:v>Standard of care at your hospital</c:v>
                </c:pt>
                <c:pt idx="4">
                  <c:v>Access to GP services</c:v>
                </c:pt>
                <c:pt idx="6">
                  <c:v>Waiting times for routine services</c:v>
                </c:pt>
                <c:pt idx="8">
                  <c:v>Waiting times for A&amp;E</c:v>
                </c:pt>
              </c:strCache>
            </c:strRef>
          </c:cat>
          <c:val>
            <c:numRef>
              <c:f>Sheet1!$B$2:$B$11</c:f>
              <c:numCache>
                <c:formatCode>0</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19-27F5-4087-8368-578B5C315DA7}"/>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22895185599243E-2"/>
          <c:y val="9.4343781498950176E-5"/>
          <c:w val="0.96613704285007851"/>
          <c:h val="0.97944541737188062"/>
        </c:manualLayout>
      </c:layout>
      <c:barChart>
        <c:barDir val="bar"/>
        <c:grouping val="clustered"/>
        <c:varyColors val="0"/>
        <c:ser>
          <c:idx val="0"/>
          <c:order val="0"/>
          <c:tx>
            <c:strRef>
              <c:f>Sheet1!$C$1</c:f>
              <c:strCache>
                <c:ptCount val="1"/>
                <c:pt idx="0">
                  <c:v>Difference Mean - Actual</c:v>
                </c:pt>
              </c:strCache>
            </c:strRef>
          </c:tx>
          <c:spPr>
            <a:solidFill>
              <a:srgbClr val="002554"/>
            </a:solidFill>
            <a:ln>
              <a:noFill/>
            </a:ln>
            <a:effectLst/>
          </c:spPr>
          <c:invertIfNegative val="0"/>
          <c:dPt>
            <c:idx val="1"/>
            <c:invertIfNegative val="0"/>
            <c:bubble3D val="0"/>
            <c:spPr>
              <a:solidFill>
                <a:srgbClr val="002554"/>
              </a:solidFill>
              <a:ln>
                <a:noFill/>
              </a:ln>
              <a:effectLst/>
            </c:spPr>
            <c:extLst>
              <c:ext xmlns:c16="http://schemas.microsoft.com/office/drawing/2014/chart" uri="{C3380CC4-5D6E-409C-BE32-E72D297353CC}">
                <c16:uniqueId val="{00000000-DB51-4810-A758-961F8D0C1D34}"/>
              </c:ext>
            </c:extLst>
          </c:dPt>
          <c:dPt>
            <c:idx val="2"/>
            <c:invertIfNegative val="0"/>
            <c:bubble3D val="0"/>
            <c:spPr>
              <a:solidFill>
                <a:srgbClr val="002554"/>
              </a:solidFill>
              <a:ln>
                <a:noFill/>
              </a:ln>
              <a:effectLst/>
            </c:spPr>
            <c:extLst>
              <c:ext xmlns:c16="http://schemas.microsoft.com/office/drawing/2014/chart" uri="{C3380CC4-5D6E-409C-BE32-E72D297353CC}">
                <c16:uniqueId val="{00000001-27F5-4087-8368-578B5C315DA7}"/>
              </c:ext>
            </c:extLst>
          </c:dPt>
          <c:dPt>
            <c:idx val="3"/>
            <c:invertIfNegative val="0"/>
            <c:bubble3D val="0"/>
            <c:spPr>
              <a:solidFill>
                <a:srgbClr val="002554"/>
              </a:solidFill>
              <a:ln>
                <a:noFill/>
              </a:ln>
              <a:effectLst/>
            </c:spPr>
            <c:extLst>
              <c:ext xmlns:c16="http://schemas.microsoft.com/office/drawing/2014/chart" uri="{C3380CC4-5D6E-409C-BE32-E72D297353CC}">
                <c16:uniqueId val="{00000001-DB51-4810-A758-961F8D0C1D34}"/>
              </c:ext>
            </c:extLst>
          </c:dPt>
          <c:dPt>
            <c:idx val="5"/>
            <c:invertIfNegative val="0"/>
            <c:bubble3D val="0"/>
            <c:spPr>
              <a:solidFill>
                <a:srgbClr val="002554"/>
              </a:solidFill>
              <a:ln>
                <a:noFill/>
              </a:ln>
              <a:effectLst/>
            </c:spPr>
            <c:extLst>
              <c:ext xmlns:c16="http://schemas.microsoft.com/office/drawing/2014/chart" uri="{C3380CC4-5D6E-409C-BE32-E72D297353CC}">
                <c16:uniqueId val="{00000002-DB51-4810-A758-961F8D0C1D34}"/>
              </c:ext>
            </c:extLst>
          </c:dPt>
          <c:dPt>
            <c:idx val="8"/>
            <c:invertIfNegative val="0"/>
            <c:bubble3D val="0"/>
            <c:spPr>
              <a:solidFill>
                <a:srgbClr val="002554"/>
              </a:solidFill>
              <a:ln>
                <a:noFill/>
              </a:ln>
              <a:effectLst/>
            </c:spPr>
            <c:extLst>
              <c:ext xmlns:c16="http://schemas.microsoft.com/office/drawing/2014/chart" uri="{C3380CC4-5D6E-409C-BE32-E72D297353CC}">
                <c16:uniqueId val="{00000009-EC23-441F-93E1-543281232EFC}"/>
              </c:ext>
            </c:extLst>
          </c:dPt>
          <c:dPt>
            <c:idx val="18"/>
            <c:invertIfNegative val="0"/>
            <c:bubble3D val="0"/>
            <c:spPr>
              <a:solidFill>
                <a:srgbClr val="002554"/>
              </a:solidFill>
              <a:ln>
                <a:noFill/>
              </a:ln>
              <a:effectLst/>
            </c:spPr>
            <c:extLst>
              <c:ext xmlns:c16="http://schemas.microsoft.com/office/drawing/2014/chart" uri="{C3380CC4-5D6E-409C-BE32-E72D297353CC}">
                <c16:uniqueId val="{00000007-27F5-4087-8368-578B5C315DA7}"/>
              </c:ext>
            </c:extLst>
          </c:dPt>
          <c:dPt>
            <c:idx val="25"/>
            <c:invertIfNegative val="0"/>
            <c:bubble3D val="0"/>
            <c:spPr>
              <a:solidFill>
                <a:srgbClr val="002554"/>
              </a:solidFill>
              <a:ln>
                <a:noFill/>
              </a:ln>
              <a:effectLst/>
            </c:spPr>
            <c:extLst>
              <c:ext xmlns:c16="http://schemas.microsoft.com/office/drawing/2014/chart" uri="{C3380CC4-5D6E-409C-BE32-E72D297353CC}">
                <c16:uniqueId val="{00000009-27F5-4087-8368-578B5C315DA7}"/>
              </c:ext>
            </c:extLst>
          </c:dPt>
          <c:dPt>
            <c:idx val="26"/>
            <c:invertIfNegative val="0"/>
            <c:bubble3D val="0"/>
            <c:spPr>
              <a:solidFill>
                <a:srgbClr val="002554"/>
              </a:solidFill>
              <a:ln>
                <a:noFill/>
              </a:ln>
              <a:effectLst/>
            </c:spPr>
            <c:extLst>
              <c:ext xmlns:c16="http://schemas.microsoft.com/office/drawing/2014/chart" uri="{C3380CC4-5D6E-409C-BE32-E72D297353CC}">
                <c16:uniqueId val="{0000000B-27F5-4087-8368-578B5C315DA7}"/>
              </c:ext>
            </c:extLst>
          </c:dPt>
          <c:dPt>
            <c:idx val="29"/>
            <c:invertIfNegative val="0"/>
            <c:bubble3D val="0"/>
            <c:spPr>
              <a:solidFill>
                <a:srgbClr val="002554"/>
              </a:solidFill>
              <a:ln>
                <a:noFill/>
              </a:ln>
              <a:effectLst/>
            </c:spPr>
            <c:extLst>
              <c:ext xmlns:c16="http://schemas.microsoft.com/office/drawing/2014/chart" uri="{C3380CC4-5D6E-409C-BE32-E72D297353CC}">
                <c16:uniqueId val="{0000000D-27F5-4087-8368-578B5C315DA7}"/>
              </c:ext>
            </c:extLst>
          </c:dPt>
          <c:dPt>
            <c:idx val="31"/>
            <c:invertIfNegative val="0"/>
            <c:bubble3D val="0"/>
            <c:spPr>
              <a:solidFill>
                <a:srgbClr val="002554"/>
              </a:solidFill>
              <a:ln>
                <a:noFill/>
              </a:ln>
              <a:effectLst/>
            </c:spPr>
            <c:extLst>
              <c:ext xmlns:c16="http://schemas.microsoft.com/office/drawing/2014/chart" uri="{C3380CC4-5D6E-409C-BE32-E72D297353CC}">
                <c16:uniqueId val="{0000000F-27F5-4087-8368-578B5C315DA7}"/>
              </c:ext>
            </c:extLst>
          </c:dPt>
          <c:dPt>
            <c:idx val="33"/>
            <c:invertIfNegative val="0"/>
            <c:bubble3D val="0"/>
            <c:spPr>
              <a:solidFill>
                <a:srgbClr val="002554"/>
              </a:solidFill>
              <a:ln>
                <a:noFill/>
              </a:ln>
              <a:effectLst/>
            </c:spPr>
            <c:extLst>
              <c:ext xmlns:c16="http://schemas.microsoft.com/office/drawing/2014/chart" uri="{C3380CC4-5D6E-409C-BE32-E72D297353CC}">
                <c16:uniqueId val="{00000011-27F5-4087-8368-578B5C315DA7}"/>
              </c:ext>
            </c:extLst>
          </c:dPt>
          <c:dPt>
            <c:idx val="34"/>
            <c:invertIfNegative val="0"/>
            <c:bubble3D val="0"/>
            <c:spPr>
              <a:solidFill>
                <a:srgbClr val="002554"/>
              </a:solidFill>
              <a:ln>
                <a:noFill/>
              </a:ln>
              <a:effectLst/>
            </c:spPr>
            <c:extLst>
              <c:ext xmlns:c16="http://schemas.microsoft.com/office/drawing/2014/chart" uri="{C3380CC4-5D6E-409C-BE32-E72D297353CC}">
                <c16:uniqueId val="{00000013-27F5-4087-8368-578B5C315DA7}"/>
              </c:ext>
            </c:extLst>
          </c:dPt>
          <c:dPt>
            <c:idx val="35"/>
            <c:invertIfNegative val="0"/>
            <c:bubble3D val="0"/>
            <c:spPr>
              <a:solidFill>
                <a:srgbClr val="002554"/>
              </a:solidFill>
              <a:ln>
                <a:noFill/>
              </a:ln>
              <a:effectLst/>
            </c:spPr>
            <c:extLst>
              <c:ext xmlns:c16="http://schemas.microsoft.com/office/drawing/2014/chart" uri="{C3380CC4-5D6E-409C-BE32-E72D297353CC}">
                <c16:uniqueId val="{00000015-27F5-4087-8368-578B5C315DA7}"/>
              </c:ext>
            </c:extLst>
          </c:dPt>
          <c:dPt>
            <c:idx val="36"/>
            <c:invertIfNegative val="0"/>
            <c:bubble3D val="0"/>
            <c:spPr>
              <a:solidFill>
                <a:srgbClr val="002554"/>
              </a:solidFill>
              <a:ln>
                <a:noFill/>
              </a:ln>
              <a:effectLst/>
            </c:spPr>
            <c:extLst>
              <c:ext xmlns:c16="http://schemas.microsoft.com/office/drawing/2014/chart" uri="{C3380CC4-5D6E-409C-BE32-E72D297353CC}">
                <c16:uniqueId val="{00000017-27F5-4087-8368-578B5C315DA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The NHS </c:v>
                </c:pt>
                <c:pt idx="1">
                  <c:v>Our history</c:v>
                </c:pt>
                <c:pt idx="2">
                  <c:v>The Royal Family </c:v>
                </c:pt>
                <c:pt idx="3">
                  <c:v>Our system and democracy </c:v>
                </c:pt>
                <c:pt idx="4">
                  <c:v>Our culture and arts </c:v>
                </c:pt>
                <c:pt idx="6">
                  <c:v>The BBC </c:v>
                </c:pt>
                <c:pt idx="7">
                  <c:v>British sports teams </c:v>
                </c:pt>
                <c:pt idx="8">
                  <c:v>Having a free press / media </c:v>
                </c:pt>
                <c:pt idx="9">
                  <c:v>our position in the world </c:v>
                </c:pt>
                <c:pt idx="10">
                  <c:v>British business </c:v>
                </c:pt>
                <c:pt idx="11">
                  <c:v>None of these </c:v>
                </c:pt>
              </c:strCache>
            </c:strRef>
          </c:cat>
          <c:val>
            <c:numRef>
              <c:f>Sheet1!$C$2:$C$13</c:f>
              <c:numCache>
                <c:formatCode>0%</c:formatCode>
                <c:ptCount val="12"/>
                <c:pt idx="0">
                  <c:v>0.54</c:v>
                </c:pt>
                <c:pt idx="1">
                  <c:v>0.32</c:v>
                </c:pt>
                <c:pt idx="2">
                  <c:v>0.26</c:v>
                </c:pt>
                <c:pt idx="3">
                  <c:v>0.25</c:v>
                </c:pt>
                <c:pt idx="4">
                  <c:v>0.23</c:v>
                </c:pt>
                <c:pt idx="5">
                  <c:v>0.22</c:v>
                </c:pt>
                <c:pt idx="6">
                  <c:v>0.17</c:v>
                </c:pt>
                <c:pt idx="7">
                  <c:v>0.11</c:v>
                </c:pt>
                <c:pt idx="8">
                  <c:v>0.11</c:v>
                </c:pt>
                <c:pt idx="9">
                  <c:v>0.08</c:v>
                </c:pt>
                <c:pt idx="10">
                  <c:v>0.03</c:v>
                </c:pt>
                <c:pt idx="11">
                  <c:v>7.0000000000000007E-2</c:v>
                </c:pt>
              </c:numCache>
            </c:numRef>
          </c:val>
          <c:extLst>
            <c:ext xmlns:c16="http://schemas.microsoft.com/office/drawing/2014/chart" uri="{C3380CC4-5D6E-409C-BE32-E72D297353CC}">
              <c16:uniqueId val="{00000019-27F5-4087-8368-578B5C315DA7}"/>
            </c:ext>
          </c:extLst>
        </c:ser>
        <c:dLbls>
          <c:dLblPos val="outEnd"/>
          <c:showLegendKey val="0"/>
          <c:showVal val="1"/>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290125536134E-2"/>
          <c:y val="0"/>
          <c:w val="0.96613704285007851"/>
          <c:h val="0.97944541737188062"/>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6B59-4284-97CD-41004C4038D4}"/>
              </c:ext>
            </c:extLst>
          </c:dPt>
          <c:dPt>
            <c:idx val="9"/>
            <c:invertIfNegative val="0"/>
            <c:bubble3D val="0"/>
            <c:spPr>
              <a:solidFill>
                <a:srgbClr val="007681"/>
              </a:solidFill>
              <a:ln>
                <a:noFill/>
              </a:ln>
              <a:effectLst/>
            </c:spPr>
            <c:extLst>
              <c:ext xmlns:c16="http://schemas.microsoft.com/office/drawing/2014/chart" uri="{C3380CC4-5D6E-409C-BE32-E72D297353CC}">
                <c16:uniqueId val="{00000003-6B59-4284-97CD-41004C4038D4}"/>
              </c:ext>
            </c:extLst>
          </c:dPt>
          <c:dPt>
            <c:idx val="10"/>
            <c:invertIfNegative val="0"/>
            <c:bubble3D val="0"/>
            <c:spPr>
              <a:solidFill>
                <a:srgbClr val="007681"/>
              </a:solidFill>
              <a:ln>
                <a:noFill/>
              </a:ln>
              <a:effectLst/>
            </c:spPr>
            <c:extLst>
              <c:ext xmlns:c16="http://schemas.microsoft.com/office/drawing/2014/chart" uri="{C3380CC4-5D6E-409C-BE32-E72D297353CC}">
                <c16:uniqueId val="{00000005-6B59-4284-97CD-41004C4038D4}"/>
              </c:ext>
            </c:extLst>
          </c:dPt>
          <c:dPt>
            <c:idx val="18"/>
            <c:invertIfNegative val="0"/>
            <c:bubble3D val="0"/>
            <c:spPr>
              <a:solidFill>
                <a:srgbClr val="007681"/>
              </a:solidFill>
              <a:ln>
                <a:noFill/>
              </a:ln>
              <a:effectLst/>
            </c:spPr>
            <c:extLst>
              <c:ext xmlns:c16="http://schemas.microsoft.com/office/drawing/2014/chart" uri="{C3380CC4-5D6E-409C-BE32-E72D297353CC}">
                <c16:uniqueId val="{00000007-6B59-4284-97CD-41004C4038D4}"/>
              </c:ext>
            </c:extLst>
          </c:dPt>
          <c:dPt>
            <c:idx val="25"/>
            <c:invertIfNegative val="0"/>
            <c:bubble3D val="0"/>
            <c:spPr>
              <a:solidFill>
                <a:srgbClr val="007681"/>
              </a:solidFill>
              <a:ln>
                <a:noFill/>
              </a:ln>
              <a:effectLst/>
            </c:spPr>
            <c:extLst>
              <c:ext xmlns:c16="http://schemas.microsoft.com/office/drawing/2014/chart" uri="{C3380CC4-5D6E-409C-BE32-E72D297353CC}">
                <c16:uniqueId val="{00000009-6B59-4284-97CD-41004C4038D4}"/>
              </c:ext>
            </c:extLst>
          </c:dPt>
          <c:dPt>
            <c:idx val="26"/>
            <c:invertIfNegative val="0"/>
            <c:bubble3D val="0"/>
            <c:spPr>
              <a:solidFill>
                <a:srgbClr val="007681"/>
              </a:solidFill>
              <a:ln>
                <a:noFill/>
              </a:ln>
              <a:effectLst/>
            </c:spPr>
            <c:extLst>
              <c:ext xmlns:c16="http://schemas.microsoft.com/office/drawing/2014/chart" uri="{C3380CC4-5D6E-409C-BE32-E72D297353CC}">
                <c16:uniqueId val="{0000000B-6B59-4284-97CD-41004C4038D4}"/>
              </c:ext>
            </c:extLst>
          </c:dPt>
          <c:dPt>
            <c:idx val="29"/>
            <c:invertIfNegative val="0"/>
            <c:bubble3D val="0"/>
            <c:spPr>
              <a:solidFill>
                <a:srgbClr val="007681"/>
              </a:solidFill>
              <a:ln>
                <a:noFill/>
              </a:ln>
              <a:effectLst/>
            </c:spPr>
            <c:extLst>
              <c:ext xmlns:c16="http://schemas.microsoft.com/office/drawing/2014/chart" uri="{C3380CC4-5D6E-409C-BE32-E72D297353CC}">
                <c16:uniqueId val="{0000000D-6B59-4284-97CD-41004C4038D4}"/>
              </c:ext>
            </c:extLst>
          </c:dPt>
          <c:dPt>
            <c:idx val="31"/>
            <c:invertIfNegative val="0"/>
            <c:bubble3D val="0"/>
            <c:spPr>
              <a:solidFill>
                <a:srgbClr val="007681"/>
              </a:solidFill>
              <a:ln>
                <a:noFill/>
              </a:ln>
              <a:effectLst/>
            </c:spPr>
            <c:extLst>
              <c:ext xmlns:c16="http://schemas.microsoft.com/office/drawing/2014/chart" uri="{C3380CC4-5D6E-409C-BE32-E72D297353CC}">
                <c16:uniqueId val="{0000000F-6B59-4284-97CD-41004C4038D4}"/>
              </c:ext>
            </c:extLst>
          </c:dPt>
          <c:dPt>
            <c:idx val="33"/>
            <c:invertIfNegative val="0"/>
            <c:bubble3D val="0"/>
            <c:spPr>
              <a:solidFill>
                <a:srgbClr val="007681"/>
              </a:solidFill>
              <a:ln>
                <a:noFill/>
              </a:ln>
              <a:effectLst/>
            </c:spPr>
            <c:extLst>
              <c:ext xmlns:c16="http://schemas.microsoft.com/office/drawing/2014/chart" uri="{C3380CC4-5D6E-409C-BE32-E72D297353CC}">
                <c16:uniqueId val="{00000011-6B59-4284-97CD-41004C4038D4}"/>
              </c:ext>
            </c:extLst>
          </c:dPt>
          <c:dPt>
            <c:idx val="34"/>
            <c:invertIfNegative val="0"/>
            <c:bubble3D val="0"/>
            <c:spPr>
              <a:solidFill>
                <a:srgbClr val="007681"/>
              </a:solidFill>
              <a:ln>
                <a:noFill/>
              </a:ln>
              <a:effectLst/>
            </c:spPr>
            <c:extLst>
              <c:ext xmlns:c16="http://schemas.microsoft.com/office/drawing/2014/chart" uri="{C3380CC4-5D6E-409C-BE32-E72D297353CC}">
                <c16:uniqueId val="{00000013-6B59-4284-97CD-41004C4038D4}"/>
              </c:ext>
            </c:extLst>
          </c:dPt>
          <c:dPt>
            <c:idx val="35"/>
            <c:invertIfNegative val="0"/>
            <c:bubble3D val="0"/>
            <c:spPr>
              <a:solidFill>
                <a:srgbClr val="CB333B"/>
              </a:solidFill>
              <a:ln>
                <a:noFill/>
              </a:ln>
              <a:effectLst/>
            </c:spPr>
            <c:extLst>
              <c:ext xmlns:c16="http://schemas.microsoft.com/office/drawing/2014/chart" uri="{C3380CC4-5D6E-409C-BE32-E72D297353CC}">
                <c16:uniqueId val="{00000015-6B59-4284-97CD-41004C4038D4}"/>
              </c:ext>
            </c:extLst>
          </c:dPt>
          <c:dPt>
            <c:idx val="36"/>
            <c:invertIfNegative val="0"/>
            <c:bubble3D val="0"/>
            <c:spPr>
              <a:solidFill>
                <a:srgbClr val="007681"/>
              </a:solidFill>
              <a:ln>
                <a:noFill/>
              </a:ln>
              <a:effectLst/>
            </c:spPr>
            <c:extLst>
              <c:ext xmlns:c16="http://schemas.microsoft.com/office/drawing/2014/chart" uri="{C3380CC4-5D6E-409C-BE32-E72D297353CC}">
                <c16:uniqueId val="{00000017-6B59-4284-97CD-41004C4038D4}"/>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6B59-4284-97CD-41004C4038D4}"/>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6B59-4284-97CD-41004C4038D4}"/>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6B59-4284-97CD-41004C4038D4}"/>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6B59-4284-97CD-41004C4038D4}"/>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6B59-4284-97CD-41004C4038D4}"/>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1"/>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strCache>
            </c:strRef>
          </c:cat>
          <c:val>
            <c:numRef>
              <c:f>Sheet1!$B$2:$B$13</c:f>
              <c:numCache>
                <c:formatCode>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19-6B59-4284-97CD-41004C4038D4}"/>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290125536134E-2"/>
          <c:y val="0"/>
          <c:w val="0.96613704285007851"/>
          <c:h val="0.97944541737188062"/>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A55D-4ABC-A726-A79924CDCB20}"/>
              </c:ext>
            </c:extLst>
          </c:dPt>
          <c:dPt>
            <c:idx val="9"/>
            <c:invertIfNegative val="0"/>
            <c:bubble3D val="0"/>
            <c:spPr>
              <a:solidFill>
                <a:srgbClr val="007681"/>
              </a:solidFill>
              <a:ln>
                <a:noFill/>
              </a:ln>
              <a:effectLst/>
            </c:spPr>
            <c:extLst>
              <c:ext xmlns:c16="http://schemas.microsoft.com/office/drawing/2014/chart" uri="{C3380CC4-5D6E-409C-BE32-E72D297353CC}">
                <c16:uniqueId val="{00000003-A55D-4ABC-A726-A79924CDCB20}"/>
              </c:ext>
            </c:extLst>
          </c:dPt>
          <c:dPt>
            <c:idx val="10"/>
            <c:invertIfNegative val="0"/>
            <c:bubble3D val="0"/>
            <c:spPr>
              <a:solidFill>
                <a:srgbClr val="007681"/>
              </a:solidFill>
              <a:ln>
                <a:noFill/>
              </a:ln>
              <a:effectLst/>
            </c:spPr>
            <c:extLst>
              <c:ext xmlns:c16="http://schemas.microsoft.com/office/drawing/2014/chart" uri="{C3380CC4-5D6E-409C-BE32-E72D297353CC}">
                <c16:uniqueId val="{00000005-A55D-4ABC-A726-A79924CDCB20}"/>
              </c:ext>
            </c:extLst>
          </c:dPt>
          <c:dPt>
            <c:idx val="18"/>
            <c:invertIfNegative val="0"/>
            <c:bubble3D val="0"/>
            <c:spPr>
              <a:solidFill>
                <a:srgbClr val="007681"/>
              </a:solidFill>
              <a:ln>
                <a:noFill/>
              </a:ln>
              <a:effectLst/>
            </c:spPr>
            <c:extLst>
              <c:ext xmlns:c16="http://schemas.microsoft.com/office/drawing/2014/chart" uri="{C3380CC4-5D6E-409C-BE32-E72D297353CC}">
                <c16:uniqueId val="{00000007-A55D-4ABC-A726-A79924CDCB20}"/>
              </c:ext>
            </c:extLst>
          </c:dPt>
          <c:dPt>
            <c:idx val="25"/>
            <c:invertIfNegative val="0"/>
            <c:bubble3D val="0"/>
            <c:spPr>
              <a:solidFill>
                <a:srgbClr val="007681"/>
              </a:solidFill>
              <a:ln>
                <a:noFill/>
              </a:ln>
              <a:effectLst/>
            </c:spPr>
            <c:extLst>
              <c:ext xmlns:c16="http://schemas.microsoft.com/office/drawing/2014/chart" uri="{C3380CC4-5D6E-409C-BE32-E72D297353CC}">
                <c16:uniqueId val="{00000009-A55D-4ABC-A726-A79924CDCB20}"/>
              </c:ext>
            </c:extLst>
          </c:dPt>
          <c:dPt>
            <c:idx val="26"/>
            <c:invertIfNegative val="0"/>
            <c:bubble3D val="0"/>
            <c:spPr>
              <a:solidFill>
                <a:srgbClr val="007681"/>
              </a:solidFill>
              <a:ln>
                <a:noFill/>
              </a:ln>
              <a:effectLst/>
            </c:spPr>
            <c:extLst>
              <c:ext xmlns:c16="http://schemas.microsoft.com/office/drawing/2014/chart" uri="{C3380CC4-5D6E-409C-BE32-E72D297353CC}">
                <c16:uniqueId val="{0000000B-A55D-4ABC-A726-A79924CDCB20}"/>
              </c:ext>
            </c:extLst>
          </c:dPt>
          <c:dPt>
            <c:idx val="29"/>
            <c:invertIfNegative val="0"/>
            <c:bubble3D val="0"/>
            <c:spPr>
              <a:solidFill>
                <a:srgbClr val="007681"/>
              </a:solidFill>
              <a:ln>
                <a:noFill/>
              </a:ln>
              <a:effectLst/>
            </c:spPr>
            <c:extLst>
              <c:ext xmlns:c16="http://schemas.microsoft.com/office/drawing/2014/chart" uri="{C3380CC4-5D6E-409C-BE32-E72D297353CC}">
                <c16:uniqueId val="{0000000D-A55D-4ABC-A726-A79924CDCB20}"/>
              </c:ext>
            </c:extLst>
          </c:dPt>
          <c:dPt>
            <c:idx val="31"/>
            <c:invertIfNegative val="0"/>
            <c:bubble3D val="0"/>
            <c:spPr>
              <a:solidFill>
                <a:srgbClr val="007681"/>
              </a:solidFill>
              <a:ln>
                <a:noFill/>
              </a:ln>
              <a:effectLst/>
            </c:spPr>
            <c:extLst>
              <c:ext xmlns:c16="http://schemas.microsoft.com/office/drawing/2014/chart" uri="{C3380CC4-5D6E-409C-BE32-E72D297353CC}">
                <c16:uniqueId val="{0000000F-A55D-4ABC-A726-A79924CDCB20}"/>
              </c:ext>
            </c:extLst>
          </c:dPt>
          <c:dPt>
            <c:idx val="33"/>
            <c:invertIfNegative val="0"/>
            <c:bubble3D val="0"/>
            <c:spPr>
              <a:solidFill>
                <a:srgbClr val="007681"/>
              </a:solidFill>
              <a:ln>
                <a:noFill/>
              </a:ln>
              <a:effectLst/>
            </c:spPr>
            <c:extLst>
              <c:ext xmlns:c16="http://schemas.microsoft.com/office/drawing/2014/chart" uri="{C3380CC4-5D6E-409C-BE32-E72D297353CC}">
                <c16:uniqueId val="{00000011-A55D-4ABC-A726-A79924CDCB20}"/>
              </c:ext>
            </c:extLst>
          </c:dPt>
          <c:dPt>
            <c:idx val="34"/>
            <c:invertIfNegative val="0"/>
            <c:bubble3D val="0"/>
            <c:spPr>
              <a:solidFill>
                <a:srgbClr val="007681"/>
              </a:solidFill>
              <a:ln>
                <a:noFill/>
              </a:ln>
              <a:effectLst/>
            </c:spPr>
            <c:extLst>
              <c:ext xmlns:c16="http://schemas.microsoft.com/office/drawing/2014/chart" uri="{C3380CC4-5D6E-409C-BE32-E72D297353CC}">
                <c16:uniqueId val="{00000013-A55D-4ABC-A726-A79924CDCB20}"/>
              </c:ext>
            </c:extLst>
          </c:dPt>
          <c:dPt>
            <c:idx val="35"/>
            <c:invertIfNegative val="0"/>
            <c:bubble3D val="0"/>
            <c:spPr>
              <a:solidFill>
                <a:srgbClr val="CB333B"/>
              </a:solidFill>
              <a:ln>
                <a:noFill/>
              </a:ln>
              <a:effectLst/>
            </c:spPr>
            <c:extLst>
              <c:ext xmlns:c16="http://schemas.microsoft.com/office/drawing/2014/chart" uri="{C3380CC4-5D6E-409C-BE32-E72D297353CC}">
                <c16:uniqueId val="{00000015-A55D-4ABC-A726-A79924CDCB20}"/>
              </c:ext>
            </c:extLst>
          </c:dPt>
          <c:dPt>
            <c:idx val="36"/>
            <c:invertIfNegative val="0"/>
            <c:bubble3D val="0"/>
            <c:spPr>
              <a:solidFill>
                <a:srgbClr val="007681"/>
              </a:solidFill>
              <a:ln>
                <a:noFill/>
              </a:ln>
              <a:effectLst/>
            </c:spPr>
            <c:extLst>
              <c:ext xmlns:c16="http://schemas.microsoft.com/office/drawing/2014/chart" uri="{C3380CC4-5D6E-409C-BE32-E72D297353CC}">
                <c16:uniqueId val="{00000017-A55D-4ABC-A726-A79924CDCB20}"/>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A55D-4ABC-A726-A79924CDCB20}"/>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A55D-4ABC-A726-A79924CDCB20}"/>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A55D-4ABC-A726-A79924CDCB20}"/>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A55D-4ABC-A726-A79924CDCB20}"/>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A55D-4ABC-A726-A79924CDCB20}"/>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1"/>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strCache>
            </c:strRef>
          </c:cat>
          <c:val>
            <c:numRef>
              <c:f>Sheet1!$B$2:$B$13</c:f>
              <c:numCache>
                <c:formatCode>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19-A55D-4ABC-A726-A79924CDCB20}"/>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340150858092245E-2"/>
          <c:y val="5.0189256179202675E-2"/>
          <c:w val="0.94025511448462273"/>
          <c:h val="0.71994599259437264"/>
        </c:manualLayout>
      </c:layout>
      <c:lineChart>
        <c:grouping val="standard"/>
        <c:varyColors val="0"/>
        <c:ser>
          <c:idx val="0"/>
          <c:order val="0"/>
          <c:tx>
            <c:strRef>
              <c:f>Sheet1!$B$1</c:f>
              <c:strCache>
                <c:ptCount val="1"/>
                <c:pt idx="0">
                  <c:v>The government has the right policies for the NHS</c:v>
                </c:pt>
              </c:strCache>
            </c:strRef>
          </c:tx>
          <c:spPr>
            <a:ln w="28575" cap="rnd">
              <a:noFill/>
              <a:round/>
            </a:ln>
            <a:effectLst/>
          </c:spPr>
          <c:marker>
            <c:symbol val="dash"/>
            <c:size val="15"/>
            <c:spPr>
              <a:solidFill>
                <a:schemeClr val="accent1"/>
              </a:solidFill>
              <a:ln w="9525">
                <a:solidFill>
                  <a:schemeClr val="accent1"/>
                </a:solidFill>
                <a:round/>
              </a:ln>
              <a:effectLst/>
            </c:spPr>
          </c:marker>
          <c:dPt>
            <c:idx val="13"/>
            <c:marker>
              <c:spPr>
                <a:solidFill>
                  <a:schemeClr val="accent1"/>
                </a:solidFill>
                <a:ln w="9525">
                  <a:solidFill>
                    <a:schemeClr val="tx1"/>
                  </a:solidFill>
                  <a:round/>
                </a:ln>
                <a:effectLst/>
              </c:spPr>
            </c:marker>
            <c:bubble3D val="0"/>
            <c:extLst>
              <c:ext xmlns:c16="http://schemas.microsoft.com/office/drawing/2014/chart" uri="{C3380CC4-5D6E-409C-BE32-E72D297353CC}">
                <c16:uniqueId val="{00000001-7953-4249-BCB0-DD89BEFFDAF1}"/>
              </c:ext>
            </c:extLst>
          </c:dPt>
          <c:cat>
            <c:strRef>
              <c:f>Sheet1!$A$2:$A$15</c:f>
              <c:strCache>
                <c:ptCount val="14"/>
                <c:pt idx="0">
                  <c:v>2012 (Feb)</c:v>
                </c:pt>
                <c:pt idx="1">
                  <c:v>2012 (Nov)</c:v>
                </c:pt>
                <c:pt idx="2">
                  <c:v>2013</c:v>
                </c:pt>
                <c:pt idx="3">
                  <c:v>2014</c:v>
                </c:pt>
                <c:pt idx="4">
                  <c:v>2015</c:v>
                </c:pt>
                <c:pt idx="5">
                  <c:v>2016</c:v>
                </c:pt>
                <c:pt idx="6">
                  <c:v>2017</c:v>
                </c:pt>
                <c:pt idx="7">
                  <c:v>2018</c:v>
                </c:pt>
                <c:pt idx="8">
                  <c:v>2019</c:v>
                </c:pt>
                <c:pt idx="9">
                  <c:v>2020</c:v>
                </c:pt>
                <c:pt idx="10">
                  <c:v>2021</c:v>
                </c:pt>
                <c:pt idx="11">
                  <c:v>2022 (Apr)</c:v>
                </c:pt>
                <c:pt idx="12">
                  <c:v>2022 (Aug)</c:v>
                </c:pt>
                <c:pt idx="13">
                  <c:v>2023</c:v>
                </c:pt>
              </c:strCache>
            </c:strRef>
          </c:cat>
          <c:val>
            <c:numRef>
              <c:f>Sheet1!$B$2:$B$15</c:f>
              <c:numCache>
                <c:formatCode>0%</c:formatCode>
                <c:ptCount val="14"/>
                <c:pt idx="0">
                  <c:v>0.37</c:v>
                </c:pt>
                <c:pt idx="1">
                  <c:v>0.45</c:v>
                </c:pt>
                <c:pt idx="5">
                  <c:v>0.5</c:v>
                </c:pt>
                <c:pt idx="11">
                  <c:v>0.62</c:v>
                </c:pt>
                <c:pt idx="12">
                  <c:v>0.55000000000000004</c:v>
                </c:pt>
                <c:pt idx="13">
                  <c:v>0.54</c:v>
                </c:pt>
              </c:numCache>
            </c:numRef>
          </c:val>
          <c:smooth val="0"/>
          <c:extLst>
            <c:ext xmlns:c16="http://schemas.microsoft.com/office/drawing/2014/chart" uri="{C3380CC4-5D6E-409C-BE32-E72D297353CC}">
              <c16:uniqueId val="{00000000-996D-4EE1-B5A4-1C675195A9DD}"/>
            </c:ext>
          </c:extLst>
        </c:ser>
        <c:dLbls>
          <c:showLegendKey val="0"/>
          <c:showVal val="0"/>
          <c:showCatName val="0"/>
          <c:showSerName val="0"/>
          <c:showPercent val="0"/>
          <c:showBubbleSize val="0"/>
        </c:dLbls>
        <c:marker val="1"/>
        <c:smooth val="0"/>
        <c:axId val="96279200"/>
        <c:axId val="96285856"/>
      </c:lineChart>
      <c:catAx>
        <c:axId val="962792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6285856"/>
        <c:crosses val="autoZero"/>
        <c:auto val="1"/>
        <c:lblAlgn val="ctr"/>
        <c:lblOffset val="100"/>
        <c:noMultiLvlLbl val="0"/>
      </c:catAx>
      <c:valAx>
        <c:axId val="96285856"/>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96279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74006052777E-2"/>
          <c:y val="6.0574578223810648E-3"/>
          <c:w val="0.86761257593706631"/>
          <c:h val="0.99213572236672887"/>
        </c:manualLayout>
      </c:layout>
      <c:barChart>
        <c:barDir val="bar"/>
        <c:grouping val="clustered"/>
        <c:varyColors val="0"/>
        <c:ser>
          <c:idx val="0"/>
          <c:order val="0"/>
          <c:tx>
            <c:strRef>
              <c:f>Sheet1!$B$1</c:f>
              <c:strCache>
                <c:ptCount val="1"/>
                <c:pt idx="0">
                  <c:v>Column2</c:v>
                </c:pt>
              </c:strCache>
            </c:strRef>
          </c:tx>
          <c:spPr>
            <a:solidFill>
              <a:schemeClr val="tx2"/>
            </a:solidFill>
            <a:ln>
              <a:noFill/>
            </a:ln>
            <a:effectLst/>
          </c:spPr>
          <c:invertIfNegative val="0"/>
          <c:dPt>
            <c:idx val="2"/>
            <c:invertIfNegative val="0"/>
            <c:bubble3D val="0"/>
            <c:spPr>
              <a:solidFill>
                <a:schemeClr val="tx2"/>
              </a:solidFill>
              <a:ln>
                <a:noFill/>
              </a:ln>
              <a:effectLst/>
            </c:spPr>
            <c:extLst>
              <c:ext xmlns:c16="http://schemas.microsoft.com/office/drawing/2014/chart" uri="{C3380CC4-5D6E-409C-BE32-E72D297353CC}">
                <c16:uniqueId val="{00000001-A02E-4509-9766-429A7494F652}"/>
              </c:ext>
            </c:extLst>
          </c:dPt>
          <c:dPt>
            <c:idx val="9"/>
            <c:invertIfNegative val="0"/>
            <c:bubble3D val="0"/>
            <c:spPr>
              <a:solidFill>
                <a:schemeClr val="tx2"/>
              </a:solidFill>
              <a:ln>
                <a:noFill/>
              </a:ln>
              <a:effectLst/>
            </c:spPr>
            <c:extLst>
              <c:ext xmlns:c16="http://schemas.microsoft.com/office/drawing/2014/chart" uri="{C3380CC4-5D6E-409C-BE32-E72D297353CC}">
                <c16:uniqueId val="{00000003-A02E-4509-9766-429A7494F652}"/>
              </c:ext>
            </c:extLst>
          </c:dPt>
          <c:dPt>
            <c:idx val="10"/>
            <c:invertIfNegative val="0"/>
            <c:bubble3D val="0"/>
            <c:spPr>
              <a:solidFill>
                <a:schemeClr val="tx2"/>
              </a:solidFill>
              <a:ln>
                <a:noFill/>
              </a:ln>
              <a:effectLst/>
            </c:spPr>
            <c:extLst>
              <c:ext xmlns:c16="http://schemas.microsoft.com/office/drawing/2014/chart" uri="{C3380CC4-5D6E-409C-BE32-E72D297353CC}">
                <c16:uniqueId val="{00000005-A02E-4509-9766-429A7494F652}"/>
              </c:ext>
            </c:extLst>
          </c:dPt>
          <c:dPt>
            <c:idx val="18"/>
            <c:invertIfNegative val="0"/>
            <c:bubble3D val="0"/>
            <c:spPr>
              <a:solidFill>
                <a:schemeClr val="tx2"/>
              </a:solidFill>
              <a:ln>
                <a:noFill/>
              </a:ln>
              <a:effectLst/>
            </c:spPr>
            <c:extLst>
              <c:ext xmlns:c16="http://schemas.microsoft.com/office/drawing/2014/chart" uri="{C3380CC4-5D6E-409C-BE32-E72D297353CC}">
                <c16:uniqueId val="{00000007-A02E-4509-9766-429A7494F652}"/>
              </c:ext>
            </c:extLst>
          </c:dPt>
          <c:dPt>
            <c:idx val="25"/>
            <c:invertIfNegative val="0"/>
            <c:bubble3D val="0"/>
            <c:spPr>
              <a:solidFill>
                <a:schemeClr val="tx2"/>
              </a:solidFill>
              <a:ln>
                <a:noFill/>
              </a:ln>
              <a:effectLst/>
            </c:spPr>
            <c:extLst>
              <c:ext xmlns:c16="http://schemas.microsoft.com/office/drawing/2014/chart" uri="{C3380CC4-5D6E-409C-BE32-E72D297353CC}">
                <c16:uniqueId val="{00000009-A02E-4509-9766-429A7494F652}"/>
              </c:ext>
            </c:extLst>
          </c:dPt>
          <c:dPt>
            <c:idx val="26"/>
            <c:invertIfNegative val="0"/>
            <c:bubble3D val="0"/>
            <c:spPr>
              <a:solidFill>
                <a:schemeClr val="tx2"/>
              </a:solidFill>
              <a:ln>
                <a:noFill/>
              </a:ln>
              <a:effectLst/>
            </c:spPr>
            <c:extLst>
              <c:ext xmlns:c16="http://schemas.microsoft.com/office/drawing/2014/chart" uri="{C3380CC4-5D6E-409C-BE32-E72D297353CC}">
                <c16:uniqueId val="{0000000B-A02E-4509-9766-429A7494F652}"/>
              </c:ext>
            </c:extLst>
          </c:dPt>
          <c:dPt>
            <c:idx val="29"/>
            <c:invertIfNegative val="0"/>
            <c:bubble3D val="0"/>
            <c:spPr>
              <a:solidFill>
                <a:schemeClr val="tx2"/>
              </a:solidFill>
              <a:ln>
                <a:noFill/>
              </a:ln>
              <a:effectLst/>
            </c:spPr>
            <c:extLst>
              <c:ext xmlns:c16="http://schemas.microsoft.com/office/drawing/2014/chart" uri="{C3380CC4-5D6E-409C-BE32-E72D297353CC}">
                <c16:uniqueId val="{0000000D-A02E-4509-9766-429A7494F652}"/>
              </c:ext>
            </c:extLst>
          </c:dPt>
          <c:dPt>
            <c:idx val="31"/>
            <c:invertIfNegative val="0"/>
            <c:bubble3D val="0"/>
            <c:spPr>
              <a:solidFill>
                <a:schemeClr val="tx2"/>
              </a:solidFill>
              <a:ln>
                <a:noFill/>
              </a:ln>
              <a:effectLst/>
            </c:spPr>
            <c:extLst>
              <c:ext xmlns:c16="http://schemas.microsoft.com/office/drawing/2014/chart" uri="{C3380CC4-5D6E-409C-BE32-E72D297353CC}">
                <c16:uniqueId val="{0000000F-A02E-4509-9766-429A7494F652}"/>
              </c:ext>
            </c:extLst>
          </c:dPt>
          <c:dPt>
            <c:idx val="33"/>
            <c:invertIfNegative val="0"/>
            <c:bubble3D val="0"/>
            <c:spPr>
              <a:solidFill>
                <a:schemeClr val="tx2"/>
              </a:solidFill>
              <a:ln>
                <a:noFill/>
              </a:ln>
              <a:effectLst/>
            </c:spPr>
            <c:extLst>
              <c:ext xmlns:c16="http://schemas.microsoft.com/office/drawing/2014/chart" uri="{C3380CC4-5D6E-409C-BE32-E72D297353CC}">
                <c16:uniqueId val="{00000011-A02E-4509-9766-429A7494F652}"/>
              </c:ext>
            </c:extLst>
          </c:dPt>
          <c:dPt>
            <c:idx val="34"/>
            <c:invertIfNegative val="0"/>
            <c:bubble3D val="0"/>
            <c:spPr>
              <a:solidFill>
                <a:schemeClr val="tx2"/>
              </a:solidFill>
              <a:ln>
                <a:noFill/>
              </a:ln>
              <a:effectLst/>
            </c:spPr>
            <c:extLst>
              <c:ext xmlns:c16="http://schemas.microsoft.com/office/drawing/2014/chart" uri="{C3380CC4-5D6E-409C-BE32-E72D297353CC}">
                <c16:uniqueId val="{00000013-A02E-4509-9766-429A7494F652}"/>
              </c:ext>
            </c:extLst>
          </c:dPt>
          <c:dPt>
            <c:idx val="35"/>
            <c:invertIfNegative val="0"/>
            <c:bubble3D val="0"/>
            <c:spPr>
              <a:solidFill>
                <a:schemeClr val="tx2"/>
              </a:solidFill>
              <a:ln>
                <a:noFill/>
              </a:ln>
              <a:effectLst/>
            </c:spPr>
            <c:extLst>
              <c:ext xmlns:c16="http://schemas.microsoft.com/office/drawing/2014/chart" uri="{C3380CC4-5D6E-409C-BE32-E72D297353CC}">
                <c16:uniqueId val="{00000015-A02E-4509-9766-429A7494F652}"/>
              </c:ext>
            </c:extLst>
          </c:dPt>
          <c:dPt>
            <c:idx val="36"/>
            <c:invertIfNegative val="0"/>
            <c:bubble3D val="0"/>
            <c:spPr>
              <a:solidFill>
                <a:schemeClr val="tx2"/>
              </a:solidFill>
              <a:ln>
                <a:noFill/>
              </a:ln>
              <a:effectLst/>
            </c:spPr>
            <c:extLst>
              <c:ext xmlns:c16="http://schemas.microsoft.com/office/drawing/2014/chart" uri="{C3380CC4-5D6E-409C-BE32-E72D297353CC}">
                <c16:uniqueId val="{00000017-A02E-4509-9766-429A7494F652}"/>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A02E-4509-9766-429A7494F652}"/>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A02E-4509-9766-429A7494F652}"/>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A02E-4509-9766-429A7494F652}"/>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A02E-4509-9766-429A7494F652}"/>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A02E-4509-9766-429A7494F652}"/>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3"/>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pt idx="12">
                  <c:v>Pressure on or workload of NHS staff</c:v>
                </c:pt>
              </c:strCache>
            </c:strRef>
          </c:cat>
          <c:val>
            <c:numRef>
              <c:f>Sheet1!$B$2:$B$15</c:f>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19-A02E-4509-9766-429A7494F652}"/>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General"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89083701586108E-2"/>
          <c:y val="0"/>
          <c:w val="0.96613704285007851"/>
          <c:h val="0.97944541737188062"/>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AA89-4FC4-9786-8A87C0B7F64C}"/>
              </c:ext>
            </c:extLst>
          </c:dPt>
          <c:dPt>
            <c:idx val="9"/>
            <c:invertIfNegative val="0"/>
            <c:bubble3D val="0"/>
            <c:spPr>
              <a:solidFill>
                <a:srgbClr val="007681"/>
              </a:solidFill>
              <a:ln>
                <a:noFill/>
              </a:ln>
              <a:effectLst/>
            </c:spPr>
            <c:extLst>
              <c:ext xmlns:c16="http://schemas.microsoft.com/office/drawing/2014/chart" uri="{C3380CC4-5D6E-409C-BE32-E72D297353CC}">
                <c16:uniqueId val="{00000003-AA89-4FC4-9786-8A87C0B7F64C}"/>
              </c:ext>
            </c:extLst>
          </c:dPt>
          <c:dPt>
            <c:idx val="10"/>
            <c:invertIfNegative val="0"/>
            <c:bubble3D val="0"/>
            <c:spPr>
              <a:solidFill>
                <a:srgbClr val="007681"/>
              </a:solidFill>
              <a:ln>
                <a:noFill/>
              </a:ln>
              <a:effectLst/>
            </c:spPr>
            <c:extLst>
              <c:ext xmlns:c16="http://schemas.microsoft.com/office/drawing/2014/chart" uri="{C3380CC4-5D6E-409C-BE32-E72D297353CC}">
                <c16:uniqueId val="{00000005-AA89-4FC4-9786-8A87C0B7F64C}"/>
              </c:ext>
            </c:extLst>
          </c:dPt>
          <c:dPt>
            <c:idx val="18"/>
            <c:invertIfNegative val="0"/>
            <c:bubble3D val="0"/>
            <c:spPr>
              <a:solidFill>
                <a:srgbClr val="007681"/>
              </a:solidFill>
              <a:ln>
                <a:noFill/>
              </a:ln>
              <a:effectLst/>
            </c:spPr>
            <c:extLst>
              <c:ext xmlns:c16="http://schemas.microsoft.com/office/drawing/2014/chart" uri="{C3380CC4-5D6E-409C-BE32-E72D297353CC}">
                <c16:uniqueId val="{00000007-AA89-4FC4-9786-8A87C0B7F64C}"/>
              </c:ext>
            </c:extLst>
          </c:dPt>
          <c:dPt>
            <c:idx val="25"/>
            <c:invertIfNegative val="0"/>
            <c:bubble3D val="0"/>
            <c:spPr>
              <a:solidFill>
                <a:srgbClr val="007681"/>
              </a:solidFill>
              <a:ln>
                <a:noFill/>
              </a:ln>
              <a:effectLst/>
            </c:spPr>
            <c:extLst>
              <c:ext xmlns:c16="http://schemas.microsoft.com/office/drawing/2014/chart" uri="{C3380CC4-5D6E-409C-BE32-E72D297353CC}">
                <c16:uniqueId val="{00000009-AA89-4FC4-9786-8A87C0B7F64C}"/>
              </c:ext>
            </c:extLst>
          </c:dPt>
          <c:dPt>
            <c:idx val="26"/>
            <c:invertIfNegative val="0"/>
            <c:bubble3D val="0"/>
            <c:spPr>
              <a:solidFill>
                <a:srgbClr val="007681"/>
              </a:solidFill>
              <a:ln>
                <a:noFill/>
              </a:ln>
              <a:effectLst/>
            </c:spPr>
            <c:extLst>
              <c:ext xmlns:c16="http://schemas.microsoft.com/office/drawing/2014/chart" uri="{C3380CC4-5D6E-409C-BE32-E72D297353CC}">
                <c16:uniqueId val="{0000000B-AA89-4FC4-9786-8A87C0B7F64C}"/>
              </c:ext>
            </c:extLst>
          </c:dPt>
          <c:dPt>
            <c:idx val="29"/>
            <c:invertIfNegative val="0"/>
            <c:bubble3D val="0"/>
            <c:spPr>
              <a:solidFill>
                <a:srgbClr val="007681"/>
              </a:solidFill>
              <a:ln>
                <a:noFill/>
              </a:ln>
              <a:effectLst/>
            </c:spPr>
            <c:extLst>
              <c:ext xmlns:c16="http://schemas.microsoft.com/office/drawing/2014/chart" uri="{C3380CC4-5D6E-409C-BE32-E72D297353CC}">
                <c16:uniqueId val="{0000000D-AA89-4FC4-9786-8A87C0B7F64C}"/>
              </c:ext>
            </c:extLst>
          </c:dPt>
          <c:dPt>
            <c:idx val="31"/>
            <c:invertIfNegative val="0"/>
            <c:bubble3D val="0"/>
            <c:spPr>
              <a:solidFill>
                <a:srgbClr val="007681"/>
              </a:solidFill>
              <a:ln>
                <a:noFill/>
              </a:ln>
              <a:effectLst/>
            </c:spPr>
            <c:extLst>
              <c:ext xmlns:c16="http://schemas.microsoft.com/office/drawing/2014/chart" uri="{C3380CC4-5D6E-409C-BE32-E72D297353CC}">
                <c16:uniqueId val="{0000000F-AA89-4FC4-9786-8A87C0B7F64C}"/>
              </c:ext>
            </c:extLst>
          </c:dPt>
          <c:dPt>
            <c:idx val="33"/>
            <c:invertIfNegative val="0"/>
            <c:bubble3D val="0"/>
            <c:spPr>
              <a:solidFill>
                <a:srgbClr val="007681"/>
              </a:solidFill>
              <a:ln>
                <a:noFill/>
              </a:ln>
              <a:effectLst/>
            </c:spPr>
            <c:extLst>
              <c:ext xmlns:c16="http://schemas.microsoft.com/office/drawing/2014/chart" uri="{C3380CC4-5D6E-409C-BE32-E72D297353CC}">
                <c16:uniqueId val="{00000011-AA89-4FC4-9786-8A87C0B7F64C}"/>
              </c:ext>
            </c:extLst>
          </c:dPt>
          <c:dPt>
            <c:idx val="34"/>
            <c:invertIfNegative val="0"/>
            <c:bubble3D val="0"/>
            <c:spPr>
              <a:solidFill>
                <a:srgbClr val="007681"/>
              </a:solidFill>
              <a:ln>
                <a:noFill/>
              </a:ln>
              <a:effectLst/>
            </c:spPr>
            <c:extLst>
              <c:ext xmlns:c16="http://schemas.microsoft.com/office/drawing/2014/chart" uri="{C3380CC4-5D6E-409C-BE32-E72D297353CC}">
                <c16:uniqueId val="{00000013-AA89-4FC4-9786-8A87C0B7F64C}"/>
              </c:ext>
            </c:extLst>
          </c:dPt>
          <c:dPt>
            <c:idx val="35"/>
            <c:invertIfNegative val="0"/>
            <c:bubble3D val="0"/>
            <c:spPr>
              <a:solidFill>
                <a:srgbClr val="CB333B"/>
              </a:solidFill>
              <a:ln>
                <a:noFill/>
              </a:ln>
              <a:effectLst/>
            </c:spPr>
            <c:extLst>
              <c:ext xmlns:c16="http://schemas.microsoft.com/office/drawing/2014/chart" uri="{C3380CC4-5D6E-409C-BE32-E72D297353CC}">
                <c16:uniqueId val="{00000015-AA89-4FC4-9786-8A87C0B7F64C}"/>
              </c:ext>
            </c:extLst>
          </c:dPt>
          <c:dPt>
            <c:idx val="36"/>
            <c:invertIfNegative val="0"/>
            <c:bubble3D val="0"/>
            <c:spPr>
              <a:solidFill>
                <a:srgbClr val="007681"/>
              </a:solidFill>
              <a:ln>
                <a:noFill/>
              </a:ln>
              <a:effectLst/>
            </c:spPr>
            <c:extLst>
              <c:ext xmlns:c16="http://schemas.microsoft.com/office/drawing/2014/chart" uri="{C3380CC4-5D6E-409C-BE32-E72D297353CC}">
                <c16:uniqueId val="{00000017-AA89-4FC4-9786-8A87C0B7F64C}"/>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AA89-4FC4-9786-8A87C0B7F64C}"/>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AA89-4FC4-9786-8A87C0B7F64C}"/>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AA89-4FC4-9786-8A87C0B7F64C}"/>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AA89-4FC4-9786-8A87C0B7F64C}"/>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AA89-4FC4-9786-8A87C0B7F64C}"/>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Standard of care in your GP practice</c:v>
                </c:pt>
                <c:pt idx="2">
                  <c:v>Standard of care at your hospital</c:v>
                </c:pt>
                <c:pt idx="4">
                  <c:v>Access to GP services</c:v>
                </c:pt>
                <c:pt idx="6">
                  <c:v>Waiting times for routine services</c:v>
                </c:pt>
                <c:pt idx="8">
                  <c:v>Waiting times for A&amp;E</c:v>
                </c:pt>
              </c:strCache>
            </c:strRef>
          </c:cat>
          <c:val>
            <c:numRef>
              <c:f>Sheet1!$B$2:$B$11</c:f>
              <c:numCache>
                <c:formatCode>0</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19-AA89-4FC4-9786-8A87C0B7F64C}"/>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22895185599243E-2"/>
          <c:y val="9.4343781498950176E-5"/>
          <c:w val="0.96613704285007851"/>
          <c:h val="0.97944541737188062"/>
        </c:manualLayout>
      </c:layout>
      <c:barChart>
        <c:barDir val="bar"/>
        <c:grouping val="clustered"/>
        <c:varyColors val="0"/>
        <c:ser>
          <c:idx val="0"/>
          <c:order val="0"/>
          <c:tx>
            <c:strRef>
              <c:f>Sheet1!$C$1</c:f>
              <c:strCache>
                <c:ptCount val="1"/>
                <c:pt idx="0">
                  <c:v>Difference Mean - Actual</c:v>
                </c:pt>
              </c:strCache>
            </c:strRef>
          </c:tx>
          <c:spPr>
            <a:solidFill>
              <a:srgbClr val="002554"/>
            </a:solidFill>
            <a:ln>
              <a:noFill/>
            </a:ln>
            <a:effectLst/>
          </c:spPr>
          <c:invertIfNegative val="0"/>
          <c:dPt>
            <c:idx val="1"/>
            <c:invertIfNegative val="0"/>
            <c:bubble3D val="0"/>
            <c:spPr>
              <a:solidFill>
                <a:srgbClr val="002554"/>
              </a:solidFill>
              <a:ln>
                <a:noFill/>
              </a:ln>
              <a:effectLst/>
            </c:spPr>
            <c:extLst>
              <c:ext xmlns:c16="http://schemas.microsoft.com/office/drawing/2014/chart" uri="{C3380CC4-5D6E-409C-BE32-E72D297353CC}">
                <c16:uniqueId val="{00000001-E557-4DF4-A362-726BDFEF64F7}"/>
              </c:ext>
            </c:extLst>
          </c:dPt>
          <c:dPt>
            <c:idx val="2"/>
            <c:invertIfNegative val="0"/>
            <c:bubble3D val="0"/>
            <c:spPr>
              <a:solidFill>
                <a:srgbClr val="002554"/>
              </a:solidFill>
              <a:ln>
                <a:noFill/>
              </a:ln>
              <a:effectLst/>
            </c:spPr>
            <c:extLst>
              <c:ext xmlns:c16="http://schemas.microsoft.com/office/drawing/2014/chart" uri="{C3380CC4-5D6E-409C-BE32-E72D297353CC}">
                <c16:uniqueId val="{00000003-E557-4DF4-A362-726BDFEF64F7}"/>
              </c:ext>
            </c:extLst>
          </c:dPt>
          <c:dPt>
            <c:idx val="3"/>
            <c:invertIfNegative val="0"/>
            <c:bubble3D val="0"/>
            <c:spPr>
              <a:solidFill>
                <a:srgbClr val="002554"/>
              </a:solidFill>
              <a:ln>
                <a:noFill/>
              </a:ln>
              <a:effectLst/>
            </c:spPr>
            <c:extLst>
              <c:ext xmlns:c16="http://schemas.microsoft.com/office/drawing/2014/chart" uri="{C3380CC4-5D6E-409C-BE32-E72D297353CC}">
                <c16:uniqueId val="{00000005-E557-4DF4-A362-726BDFEF64F7}"/>
              </c:ext>
            </c:extLst>
          </c:dPt>
          <c:dPt>
            <c:idx val="5"/>
            <c:invertIfNegative val="0"/>
            <c:bubble3D val="0"/>
            <c:spPr>
              <a:solidFill>
                <a:srgbClr val="002554"/>
              </a:solidFill>
              <a:ln>
                <a:noFill/>
              </a:ln>
              <a:effectLst/>
            </c:spPr>
            <c:extLst>
              <c:ext xmlns:c16="http://schemas.microsoft.com/office/drawing/2014/chart" uri="{C3380CC4-5D6E-409C-BE32-E72D297353CC}">
                <c16:uniqueId val="{00000007-E557-4DF4-A362-726BDFEF64F7}"/>
              </c:ext>
            </c:extLst>
          </c:dPt>
          <c:dPt>
            <c:idx val="18"/>
            <c:invertIfNegative val="0"/>
            <c:bubble3D val="0"/>
            <c:spPr>
              <a:solidFill>
                <a:srgbClr val="002554"/>
              </a:solidFill>
              <a:ln>
                <a:noFill/>
              </a:ln>
              <a:effectLst/>
            </c:spPr>
            <c:extLst>
              <c:ext xmlns:c16="http://schemas.microsoft.com/office/drawing/2014/chart" uri="{C3380CC4-5D6E-409C-BE32-E72D297353CC}">
                <c16:uniqueId val="{0000000B-E557-4DF4-A362-726BDFEF64F7}"/>
              </c:ext>
            </c:extLst>
          </c:dPt>
          <c:dPt>
            <c:idx val="25"/>
            <c:invertIfNegative val="0"/>
            <c:bubble3D val="0"/>
            <c:spPr>
              <a:solidFill>
                <a:srgbClr val="002554"/>
              </a:solidFill>
              <a:ln>
                <a:noFill/>
              </a:ln>
              <a:effectLst/>
            </c:spPr>
            <c:extLst>
              <c:ext xmlns:c16="http://schemas.microsoft.com/office/drawing/2014/chart" uri="{C3380CC4-5D6E-409C-BE32-E72D297353CC}">
                <c16:uniqueId val="{0000000D-E557-4DF4-A362-726BDFEF64F7}"/>
              </c:ext>
            </c:extLst>
          </c:dPt>
          <c:dPt>
            <c:idx val="26"/>
            <c:invertIfNegative val="0"/>
            <c:bubble3D val="0"/>
            <c:spPr>
              <a:solidFill>
                <a:srgbClr val="002554"/>
              </a:solidFill>
              <a:ln>
                <a:noFill/>
              </a:ln>
              <a:effectLst/>
            </c:spPr>
            <c:extLst>
              <c:ext xmlns:c16="http://schemas.microsoft.com/office/drawing/2014/chart" uri="{C3380CC4-5D6E-409C-BE32-E72D297353CC}">
                <c16:uniqueId val="{0000000F-E557-4DF4-A362-726BDFEF64F7}"/>
              </c:ext>
            </c:extLst>
          </c:dPt>
          <c:dPt>
            <c:idx val="29"/>
            <c:invertIfNegative val="0"/>
            <c:bubble3D val="0"/>
            <c:spPr>
              <a:solidFill>
                <a:srgbClr val="002554"/>
              </a:solidFill>
              <a:ln>
                <a:noFill/>
              </a:ln>
              <a:effectLst/>
            </c:spPr>
            <c:extLst>
              <c:ext xmlns:c16="http://schemas.microsoft.com/office/drawing/2014/chart" uri="{C3380CC4-5D6E-409C-BE32-E72D297353CC}">
                <c16:uniqueId val="{00000011-E557-4DF4-A362-726BDFEF64F7}"/>
              </c:ext>
            </c:extLst>
          </c:dPt>
          <c:dPt>
            <c:idx val="31"/>
            <c:invertIfNegative val="0"/>
            <c:bubble3D val="0"/>
            <c:spPr>
              <a:solidFill>
                <a:srgbClr val="002554"/>
              </a:solidFill>
              <a:ln>
                <a:noFill/>
              </a:ln>
              <a:effectLst/>
            </c:spPr>
            <c:extLst>
              <c:ext xmlns:c16="http://schemas.microsoft.com/office/drawing/2014/chart" uri="{C3380CC4-5D6E-409C-BE32-E72D297353CC}">
                <c16:uniqueId val="{00000013-E557-4DF4-A362-726BDFEF64F7}"/>
              </c:ext>
            </c:extLst>
          </c:dPt>
          <c:dPt>
            <c:idx val="33"/>
            <c:invertIfNegative val="0"/>
            <c:bubble3D val="0"/>
            <c:spPr>
              <a:solidFill>
                <a:srgbClr val="002554"/>
              </a:solidFill>
              <a:ln>
                <a:noFill/>
              </a:ln>
              <a:effectLst/>
            </c:spPr>
            <c:extLst>
              <c:ext xmlns:c16="http://schemas.microsoft.com/office/drawing/2014/chart" uri="{C3380CC4-5D6E-409C-BE32-E72D297353CC}">
                <c16:uniqueId val="{00000015-E557-4DF4-A362-726BDFEF64F7}"/>
              </c:ext>
            </c:extLst>
          </c:dPt>
          <c:dPt>
            <c:idx val="34"/>
            <c:invertIfNegative val="0"/>
            <c:bubble3D val="0"/>
            <c:spPr>
              <a:solidFill>
                <a:srgbClr val="002554"/>
              </a:solidFill>
              <a:ln>
                <a:noFill/>
              </a:ln>
              <a:effectLst/>
            </c:spPr>
            <c:extLst>
              <c:ext xmlns:c16="http://schemas.microsoft.com/office/drawing/2014/chart" uri="{C3380CC4-5D6E-409C-BE32-E72D297353CC}">
                <c16:uniqueId val="{00000017-E557-4DF4-A362-726BDFEF64F7}"/>
              </c:ext>
            </c:extLst>
          </c:dPt>
          <c:dPt>
            <c:idx val="35"/>
            <c:invertIfNegative val="0"/>
            <c:bubble3D val="0"/>
            <c:spPr>
              <a:solidFill>
                <a:srgbClr val="002554"/>
              </a:solidFill>
              <a:ln>
                <a:noFill/>
              </a:ln>
              <a:effectLst/>
            </c:spPr>
            <c:extLst>
              <c:ext xmlns:c16="http://schemas.microsoft.com/office/drawing/2014/chart" uri="{C3380CC4-5D6E-409C-BE32-E72D297353CC}">
                <c16:uniqueId val="{00000019-E557-4DF4-A362-726BDFEF64F7}"/>
              </c:ext>
            </c:extLst>
          </c:dPt>
          <c:dPt>
            <c:idx val="36"/>
            <c:invertIfNegative val="0"/>
            <c:bubble3D val="0"/>
            <c:spPr>
              <a:solidFill>
                <a:srgbClr val="002554"/>
              </a:solidFill>
              <a:ln>
                <a:noFill/>
              </a:ln>
              <a:effectLst/>
            </c:spPr>
            <c:extLst>
              <c:ext xmlns:c16="http://schemas.microsoft.com/office/drawing/2014/chart" uri="{C3380CC4-5D6E-409C-BE32-E72D297353CC}">
                <c16:uniqueId val="{0000001B-E557-4DF4-A362-726BDFEF64F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The NHS </c:v>
                </c:pt>
                <c:pt idx="1">
                  <c:v>Our history</c:v>
                </c:pt>
                <c:pt idx="2">
                  <c:v>The Royal Family </c:v>
                </c:pt>
                <c:pt idx="3">
                  <c:v>Our system and democracy </c:v>
                </c:pt>
                <c:pt idx="4">
                  <c:v>Our culture and arts </c:v>
                </c:pt>
                <c:pt idx="6">
                  <c:v>The BBC </c:v>
                </c:pt>
                <c:pt idx="7">
                  <c:v>British sports teams </c:v>
                </c:pt>
              </c:strCache>
            </c:strRef>
          </c:cat>
          <c:val>
            <c:numRef>
              <c:f>Sheet1!$C$2:$C$9</c:f>
              <c:numCache>
                <c:formatCode>0%</c:formatCode>
                <c:ptCount val="8"/>
                <c:pt idx="0">
                  <c:v>0.55000000000000004</c:v>
                </c:pt>
                <c:pt idx="1">
                  <c:v>0.36</c:v>
                </c:pt>
                <c:pt idx="2">
                  <c:v>0.14000000000000001</c:v>
                </c:pt>
                <c:pt idx="3">
                  <c:v>0.1</c:v>
                </c:pt>
                <c:pt idx="4">
                  <c:v>0.09</c:v>
                </c:pt>
                <c:pt idx="5">
                  <c:v>0.08</c:v>
                </c:pt>
                <c:pt idx="6">
                  <c:v>0.06</c:v>
                </c:pt>
                <c:pt idx="7">
                  <c:v>0.05</c:v>
                </c:pt>
              </c:numCache>
            </c:numRef>
          </c:val>
          <c:extLst>
            <c:ext xmlns:c16="http://schemas.microsoft.com/office/drawing/2014/chart" uri="{C3380CC4-5D6E-409C-BE32-E72D297353CC}">
              <c16:uniqueId val="{0000001C-E557-4DF4-A362-726BDFEF64F7}"/>
            </c:ext>
          </c:extLst>
        </c:ser>
        <c:dLbls>
          <c:dLblPos val="outEnd"/>
          <c:showLegendKey val="0"/>
          <c:showVal val="1"/>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290125536134E-2"/>
          <c:y val="0"/>
          <c:w val="0.96613704285007851"/>
          <c:h val="0.97944541737188062"/>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A3BC-4C08-BE75-8858F7D40343}"/>
              </c:ext>
            </c:extLst>
          </c:dPt>
          <c:dPt>
            <c:idx val="18"/>
            <c:invertIfNegative val="0"/>
            <c:bubble3D val="0"/>
            <c:spPr>
              <a:solidFill>
                <a:srgbClr val="007681"/>
              </a:solidFill>
              <a:ln>
                <a:noFill/>
              </a:ln>
              <a:effectLst/>
            </c:spPr>
            <c:extLst>
              <c:ext xmlns:c16="http://schemas.microsoft.com/office/drawing/2014/chart" uri="{C3380CC4-5D6E-409C-BE32-E72D297353CC}">
                <c16:uniqueId val="{00000007-A3BC-4C08-BE75-8858F7D40343}"/>
              </c:ext>
            </c:extLst>
          </c:dPt>
          <c:dPt>
            <c:idx val="25"/>
            <c:invertIfNegative val="0"/>
            <c:bubble3D val="0"/>
            <c:spPr>
              <a:solidFill>
                <a:srgbClr val="007681"/>
              </a:solidFill>
              <a:ln>
                <a:noFill/>
              </a:ln>
              <a:effectLst/>
            </c:spPr>
            <c:extLst>
              <c:ext xmlns:c16="http://schemas.microsoft.com/office/drawing/2014/chart" uri="{C3380CC4-5D6E-409C-BE32-E72D297353CC}">
                <c16:uniqueId val="{00000009-A3BC-4C08-BE75-8858F7D40343}"/>
              </c:ext>
            </c:extLst>
          </c:dPt>
          <c:dPt>
            <c:idx val="26"/>
            <c:invertIfNegative val="0"/>
            <c:bubble3D val="0"/>
            <c:spPr>
              <a:solidFill>
                <a:srgbClr val="007681"/>
              </a:solidFill>
              <a:ln>
                <a:noFill/>
              </a:ln>
              <a:effectLst/>
            </c:spPr>
            <c:extLst>
              <c:ext xmlns:c16="http://schemas.microsoft.com/office/drawing/2014/chart" uri="{C3380CC4-5D6E-409C-BE32-E72D297353CC}">
                <c16:uniqueId val="{0000000B-A3BC-4C08-BE75-8858F7D40343}"/>
              </c:ext>
            </c:extLst>
          </c:dPt>
          <c:dPt>
            <c:idx val="29"/>
            <c:invertIfNegative val="0"/>
            <c:bubble3D val="0"/>
            <c:spPr>
              <a:solidFill>
                <a:srgbClr val="007681"/>
              </a:solidFill>
              <a:ln>
                <a:noFill/>
              </a:ln>
              <a:effectLst/>
            </c:spPr>
            <c:extLst>
              <c:ext xmlns:c16="http://schemas.microsoft.com/office/drawing/2014/chart" uri="{C3380CC4-5D6E-409C-BE32-E72D297353CC}">
                <c16:uniqueId val="{0000000D-A3BC-4C08-BE75-8858F7D40343}"/>
              </c:ext>
            </c:extLst>
          </c:dPt>
          <c:dPt>
            <c:idx val="31"/>
            <c:invertIfNegative val="0"/>
            <c:bubble3D val="0"/>
            <c:spPr>
              <a:solidFill>
                <a:srgbClr val="007681"/>
              </a:solidFill>
              <a:ln>
                <a:noFill/>
              </a:ln>
              <a:effectLst/>
            </c:spPr>
            <c:extLst>
              <c:ext xmlns:c16="http://schemas.microsoft.com/office/drawing/2014/chart" uri="{C3380CC4-5D6E-409C-BE32-E72D297353CC}">
                <c16:uniqueId val="{0000000F-A3BC-4C08-BE75-8858F7D40343}"/>
              </c:ext>
            </c:extLst>
          </c:dPt>
          <c:dPt>
            <c:idx val="33"/>
            <c:invertIfNegative val="0"/>
            <c:bubble3D val="0"/>
            <c:spPr>
              <a:solidFill>
                <a:srgbClr val="007681"/>
              </a:solidFill>
              <a:ln>
                <a:noFill/>
              </a:ln>
              <a:effectLst/>
            </c:spPr>
            <c:extLst>
              <c:ext xmlns:c16="http://schemas.microsoft.com/office/drawing/2014/chart" uri="{C3380CC4-5D6E-409C-BE32-E72D297353CC}">
                <c16:uniqueId val="{00000011-A3BC-4C08-BE75-8858F7D40343}"/>
              </c:ext>
            </c:extLst>
          </c:dPt>
          <c:dPt>
            <c:idx val="34"/>
            <c:invertIfNegative val="0"/>
            <c:bubble3D val="0"/>
            <c:spPr>
              <a:solidFill>
                <a:srgbClr val="007681"/>
              </a:solidFill>
              <a:ln>
                <a:noFill/>
              </a:ln>
              <a:effectLst/>
            </c:spPr>
            <c:extLst>
              <c:ext xmlns:c16="http://schemas.microsoft.com/office/drawing/2014/chart" uri="{C3380CC4-5D6E-409C-BE32-E72D297353CC}">
                <c16:uniqueId val="{00000013-A3BC-4C08-BE75-8858F7D40343}"/>
              </c:ext>
            </c:extLst>
          </c:dPt>
          <c:dPt>
            <c:idx val="35"/>
            <c:invertIfNegative val="0"/>
            <c:bubble3D val="0"/>
            <c:spPr>
              <a:solidFill>
                <a:srgbClr val="CB333B"/>
              </a:solidFill>
              <a:ln>
                <a:noFill/>
              </a:ln>
              <a:effectLst/>
            </c:spPr>
            <c:extLst>
              <c:ext xmlns:c16="http://schemas.microsoft.com/office/drawing/2014/chart" uri="{C3380CC4-5D6E-409C-BE32-E72D297353CC}">
                <c16:uniqueId val="{00000015-A3BC-4C08-BE75-8858F7D40343}"/>
              </c:ext>
            </c:extLst>
          </c:dPt>
          <c:dPt>
            <c:idx val="36"/>
            <c:invertIfNegative val="0"/>
            <c:bubble3D val="0"/>
            <c:spPr>
              <a:solidFill>
                <a:srgbClr val="007681"/>
              </a:solidFill>
              <a:ln>
                <a:noFill/>
              </a:ln>
              <a:effectLst/>
            </c:spPr>
            <c:extLst>
              <c:ext xmlns:c16="http://schemas.microsoft.com/office/drawing/2014/chart" uri="{C3380CC4-5D6E-409C-BE32-E72D297353CC}">
                <c16:uniqueId val="{00000017-A3BC-4C08-BE75-8858F7D40343}"/>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A3BC-4C08-BE75-8858F7D40343}"/>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A3BC-4C08-BE75-8858F7D40343}"/>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A3BC-4C08-BE75-8858F7D40343}"/>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A3BC-4C08-BE75-8858F7D40343}"/>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A3BC-4C08-BE75-8858F7D40343}"/>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Standard of care in your GP practice</c:v>
                </c:pt>
                <c:pt idx="2">
                  <c:v>Standard of care at your hospital</c:v>
                </c:pt>
                <c:pt idx="4">
                  <c:v>Access to GP services</c:v>
                </c:pt>
                <c:pt idx="6">
                  <c:v>Waiting times for routine services</c:v>
                </c:pt>
              </c:strCache>
            </c:strRef>
          </c:cat>
          <c:val>
            <c:numRef>
              <c:f>Sheet1!$B$2:$B$9</c:f>
              <c:numCache>
                <c:formatCode>0</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19-A3BC-4C08-BE75-8858F7D40343}"/>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290125536134E-2"/>
          <c:y val="0"/>
          <c:w val="0.96613704285007851"/>
          <c:h val="0.97944541737188062"/>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6F26-41F0-B26F-81C9C0672908}"/>
              </c:ext>
            </c:extLst>
          </c:dPt>
          <c:dPt>
            <c:idx val="18"/>
            <c:invertIfNegative val="0"/>
            <c:bubble3D val="0"/>
            <c:spPr>
              <a:solidFill>
                <a:srgbClr val="007681"/>
              </a:solidFill>
              <a:ln>
                <a:noFill/>
              </a:ln>
              <a:effectLst/>
            </c:spPr>
            <c:extLst>
              <c:ext xmlns:c16="http://schemas.microsoft.com/office/drawing/2014/chart" uri="{C3380CC4-5D6E-409C-BE32-E72D297353CC}">
                <c16:uniqueId val="{00000003-6F26-41F0-B26F-81C9C0672908}"/>
              </c:ext>
            </c:extLst>
          </c:dPt>
          <c:dPt>
            <c:idx val="25"/>
            <c:invertIfNegative val="0"/>
            <c:bubble3D val="0"/>
            <c:spPr>
              <a:solidFill>
                <a:srgbClr val="007681"/>
              </a:solidFill>
              <a:ln>
                <a:noFill/>
              </a:ln>
              <a:effectLst/>
            </c:spPr>
            <c:extLst>
              <c:ext xmlns:c16="http://schemas.microsoft.com/office/drawing/2014/chart" uri="{C3380CC4-5D6E-409C-BE32-E72D297353CC}">
                <c16:uniqueId val="{00000005-6F26-41F0-B26F-81C9C0672908}"/>
              </c:ext>
            </c:extLst>
          </c:dPt>
          <c:dPt>
            <c:idx val="26"/>
            <c:invertIfNegative val="0"/>
            <c:bubble3D val="0"/>
            <c:spPr>
              <a:solidFill>
                <a:srgbClr val="007681"/>
              </a:solidFill>
              <a:ln>
                <a:noFill/>
              </a:ln>
              <a:effectLst/>
            </c:spPr>
            <c:extLst>
              <c:ext xmlns:c16="http://schemas.microsoft.com/office/drawing/2014/chart" uri="{C3380CC4-5D6E-409C-BE32-E72D297353CC}">
                <c16:uniqueId val="{00000007-6F26-41F0-B26F-81C9C0672908}"/>
              </c:ext>
            </c:extLst>
          </c:dPt>
          <c:dPt>
            <c:idx val="29"/>
            <c:invertIfNegative val="0"/>
            <c:bubble3D val="0"/>
            <c:spPr>
              <a:solidFill>
                <a:srgbClr val="007681"/>
              </a:solidFill>
              <a:ln>
                <a:noFill/>
              </a:ln>
              <a:effectLst/>
            </c:spPr>
            <c:extLst>
              <c:ext xmlns:c16="http://schemas.microsoft.com/office/drawing/2014/chart" uri="{C3380CC4-5D6E-409C-BE32-E72D297353CC}">
                <c16:uniqueId val="{00000009-6F26-41F0-B26F-81C9C0672908}"/>
              </c:ext>
            </c:extLst>
          </c:dPt>
          <c:dPt>
            <c:idx val="31"/>
            <c:invertIfNegative val="0"/>
            <c:bubble3D val="0"/>
            <c:spPr>
              <a:solidFill>
                <a:srgbClr val="007681"/>
              </a:solidFill>
              <a:ln>
                <a:noFill/>
              </a:ln>
              <a:effectLst/>
            </c:spPr>
            <c:extLst>
              <c:ext xmlns:c16="http://schemas.microsoft.com/office/drawing/2014/chart" uri="{C3380CC4-5D6E-409C-BE32-E72D297353CC}">
                <c16:uniqueId val="{0000000B-6F26-41F0-B26F-81C9C0672908}"/>
              </c:ext>
            </c:extLst>
          </c:dPt>
          <c:dPt>
            <c:idx val="33"/>
            <c:invertIfNegative val="0"/>
            <c:bubble3D val="0"/>
            <c:spPr>
              <a:solidFill>
                <a:srgbClr val="007681"/>
              </a:solidFill>
              <a:ln>
                <a:noFill/>
              </a:ln>
              <a:effectLst/>
            </c:spPr>
            <c:extLst>
              <c:ext xmlns:c16="http://schemas.microsoft.com/office/drawing/2014/chart" uri="{C3380CC4-5D6E-409C-BE32-E72D297353CC}">
                <c16:uniqueId val="{0000000D-6F26-41F0-B26F-81C9C0672908}"/>
              </c:ext>
            </c:extLst>
          </c:dPt>
          <c:dPt>
            <c:idx val="34"/>
            <c:invertIfNegative val="0"/>
            <c:bubble3D val="0"/>
            <c:spPr>
              <a:solidFill>
                <a:srgbClr val="007681"/>
              </a:solidFill>
              <a:ln>
                <a:noFill/>
              </a:ln>
              <a:effectLst/>
            </c:spPr>
            <c:extLst>
              <c:ext xmlns:c16="http://schemas.microsoft.com/office/drawing/2014/chart" uri="{C3380CC4-5D6E-409C-BE32-E72D297353CC}">
                <c16:uniqueId val="{0000000F-6F26-41F0-B26F-81C9C0672908}"/>
              </c:ext>
            </c:extLst>
          </c:dPt>
          <c:dPt>
            <c:idx val="35"/>
            <c:invertIfNegative val="0"/>
            <c:bubble3D val="0"/>
            <c:spPr>
              <a:solidFill>
                <a:srgbClr val="CB333B"/>
              </a:solidFill>
              <a:ln>
                <a:noFill/>
              </a:ln>
              <a:effectLst/>
            </c:spPr>
            <c:extLst>
              <c:ext xmlns:c16="http://schemas.microsoft.com/office/drawing/2014/chart" uri="{C3380CC4-5D6E-409C-BE32-E72D297353CC}">
                <c16:uniqueId val="{00000011-6F26-41F0-B26F-81C9C0672908}"/>
              </c:ext>
            </c:extLst>
          </c:dPt>
          <c:dPt>
            <c:idx val="36"/>
            <c:invertIfNegative val="0"/>
            <c:bubble3D val="0"/>
            <c:spPr>
              <a:solidFill>
                <a:srgbClr val="007681"/>
              </a:solidFill>
              <a:ln>
                <a:noFill/>
              </a:ln>
              <a:effectLst/>
            </c:spPr>
            <c:extLst>
              <c:ext xmlns:c16="http://schemas.microsoft.com/office/drawing/2014/chart" uri="{C3380CC4-5D6E-409C-BE32-E72D297353CC}">
                <c16:uniqueId val="{00000013-6F26-41F0-B26F-81C9C0672908}"/>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4-6F26-41F0-B26F-81C9C0672908}"/>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D-6F26-41F0-B26F-81C9C0672908}"/>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F-6F26-41F0-B26F-81C9C0672908}"/>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6F26-41F0-B26F-81C9C0672908}"/>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6F26-41F0-B26F-81C9C0672908}"/>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Standard of care in your GP practice</c:v>
                </c:pt>
                <c:pt idx="2">
                  <c:v>Standard of care at your hospital</c:v>
                </c:pt>
                <c:pt idx="4">
                  <c:v>Access to GP services</c:v>
                </c:pt>
                <c:pt idx="6">
                  <c:v>Waiting times for routine services</c:v>
                </c:pt>
              </c:strCache>
            </c:strRef>
          </c:cat>
          <c:val>
            <c:numRef>
              <c:f>Sheet1!$B$2:$B$9</c:f>
              <c:numCache>
                <c:formatCode>0</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15-6F26-41F0-B26F-81C9C0672908}"/>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bg2"/>
              </a:solidFill>
              <a:ln w="19050">
                <a:noFill/>
              </a:ln>
              <a:effectLst/>
            </c:spPr>
            <c:extLst>
              <c:ext xmlns:c16="http://schemas.microsoft.com/office/drawing/2014/chart" uri="{C3380CC4-5D6E-409C-BE32-E72D297353CC}">
                <c16:uniqueId val="{00000001-4A93-4A8B-85A3-EA139D309C55}"/>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4A93-4A8B-85A3-EA139D309C55}"/>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4A93-4A8B-85A3-EA139D309C55}"/>
              </c:ext>
            </c:extLst>
          </c:dPt>
          <c:dPt>
            <c:idx val="3"/>
            <c:bubble3D val="0"/>
            <c:spPr>
              <a:solidFill>
                <a:srgbClr val="7030A0"/>
              </a:solidFill>
              <a:ln w="19050">
                <a:solidFill>
                  <a:schemeClr val="lt1"/>
                </a:solidFill>
              </a:ln>
              <a:effectLst/>
            </c:spPr>
            <c:extLst>
              <c:ext xmlns:c16="http://schemas.microsoft.com/office/drawing/2014/chart" uri="{C3380CC4-5D6E-409C-BE32-E72D297353CC}">
                <c16:uniqueId val="{00000007-4A93-4A8B-85A3-EA139D309C55}"/>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8-1213-43E2-BD87-A8BF66FD0D3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Healthcare will generally be free at the point of delivery, as it is now</c:v>
                </c:pt>
                <c:pt idx="1">
                  <c:v>People will have to pay for some healthcare services that are currently free</c:v>
                </c:pt>
                <c:pt idx="2">
                  <c:v>People will have to pay for most healthcare services that are currently free</c:v>
                </c:pt>
                <c:pt idx="3">
                  <c:v>People will have to pay for all healthcare services</c:v>
                </c:pt>
                <c:pt idx="4">
                  <c:v>Don't know</c:v>
                </c:pt>
              </c:strCache>
            </c:strRef>
          </c:cat>
          <c:val>
            <c:numRef>
              <c:f>Sheet1!$B$2:$B$6</c:f>
              <c:numCache>
                <c:formatCode>0%</c:formatCode>
                <c:ptCount val="5"/>
                <c:pt idx="0">
                  <c:v>0.25</c:v>
                </c:pt>
                <c:pt idx="1">
                  <c:v>0.51</c:v>
                </c:pt>
                <c:pt idx="2">
                  <c:v>0.13</c:v>
                </c:pt>
                <c:pt idx="3">
                  <c:v>7.0000000000000007E-2</c:v>
                </c:pt>
                <c:pt idx="4">
                  <c:v>0.03</c:v>
                </c:pt>
              </c:numCache>
            </c:numRef>
          </c:val>
          <c:extLst>
            <c:ext xmlns:c16="http://schemas.microsoft.com/office/drawing/2014/chart" uri="{C3380CC4-5D6E-409C-BE32-E72D297353CC}">
              <c16:uniqueId val="{00000008-4A93-4A8B-85A3-EA139D309C55}"/>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bg2"/>
            </a:solidFill>
          </c:spPr>
          <c:dPt>
            <c:idx val="0"/>
            <c:bubble3D val="0"/>
            <c:spPr>
              <a:solidFill>
                <a:schemeClr val="tx2"/>
              </a:solidFill>
              <a:ln w="19050">
                <a:solidFill>
                  <a:schemeClr val="lt1"/>
                </a:solidFill>
              </a:ln>
              <a:effectLst/>
            </c:spPr>
            <c:extLst>
              <c:ext xmlns:c16="http://schemas.microsoft.com/office/drawing/2014/chart" uri="{C3380CC4-5D6E-409C-BE32-E72D297353CC}">
                <c16:uniqueId val="{00000001-3473-49FE-89DA-4FF0A1FA385C}"/>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3473-49FE-89DA-4FF0A1FA385C}"/>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2-3473-49FE-89DA-4FF0A1FA385C}"/>
              </c:ext>
            </c:extLst>
          </c:dPt>
          <c:dPt>
            <c:idx val="3"/>
            <c:bubble3D val="0"/>
            <c:spPr>
              <a:solidFill>
                <a:schemeClr val="bg2"/>
              </a:solidFill>
              <a:ln w="19050">
                <a:solidFill>
                  <a:schemeClr val="lt1"/>
                </a:solidFill>
              </a:ln>
              <a:effectLst/>
            </c:spPr>
            <c:extLst>
              <c:ext xmlns:c16="http://schemas.microsoft.com/office/drawing/2014/chart" uri="{C3380CC4-5D6E-409C-BE32-E72D297353CC}">
                <c16:uniqueId val="{00000007-D760-4ABD-8B82-7F905A60FB72}"/>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0-3473-49FE-89DA-4FF0A1FA385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203961738445413E-2"/>
          <c:y val="1.7418519266264427E-3"/>
          <c:w val="0.98281239083422867"/>
          <c:h val="0.48777749497335737"/>
        </c:manualLayout>
      </c:layout>
      <c:barChart>
        <c:barDir val="bar"/>
        <c:grouping val="stacked"/>
        <c:varyColors val="0"/>
        <c:ser>
          <c:idx val="0"/>
          <c:order val="0"/>
          <c:tx>
            <c:strRef>
              <c:f>Sheet1!$B$1</c:f>
              <c:strCache>
                <c:ptCount val="1"/>
                <c:pt idx="0">
                  <c:v>Very / fairly well prepared </c:v>
                </c:pt>
              </c:strCache>
            </c:strRef>
          </c:tx>
          <c:spPr>
            <a:solidFill>
              <a:schemeClr val="tx2">
                <a:lumMod val="75000"/>
              </a:schemeClr>
            </a:solidFill>
            <a:ln>
              <a:noFill/>
            </a:ln>
            <a:effectLst/>
          </c:spPr>
          <c:invertIfNegative val="0"/>
          <c:dPt>
            <c:idx val="2"/>
            <c:invertIfNegative val="0"/>
            <c:bubble3D val="0"/>
            <c:spPr>
              <a:solidFill>
                <a:schemeClr val="tx2">
                  <a:lumMod val="75000"/>
                </a:schemeClr>
              </a:solidFill>
              <a:ln>
                <a:noFill/>
              </a:ln>
              <a:effectLst/>
            </c:spPr>
            <c:extLst>
              <c:ext xmlns:c16="http://schemas.microsoft.com/office/drawing/2014/chart" uri="{C3380CC4-5D6E-409C-BE32-E72D297353CC}">
                <c16:uniqueId val="{00000001-6342-4D6E-8FDF-78606B898D6E}"/>
              </c:ext>
            </c:extLst>
          </c:dPt>
          <c:dPt>
            <c:idx val="18"/>
            <c:invertIfNegative val="0"/>
            <c:bubble3D val="0"/>
            <c:spPr>
              <a:solidFill>
                <a:schemeClr val="tx2">
                  <a:lumMod val="75000"/>
                </a:schemeClr>
              </a:solidFill>
              <a:ln>
                <a:noFill/>
              </a:ln>
              <a:effectLst/>
            </c:spPr>
            <c:extLst>
              <c:ext xmlns:c16="http://schemas.microsoft.com/office/drawing/2014/chart" uri="{C3380CC4-5D6E-409C-BE32-E72D297353CC}">
                <c16:uniqueId val="{00000007-27F5-4087-8368-578B5C315DA7}"/>
              </c:ext>
            </c:extLst>
          </c:dPt>
          <c:dPt>
            <c:idx val="25"/>
            <c:invertIfNegative val="0"/>
            <c:bubble3D val="0"/>
            <c:spPr>
              <a:solidFill>
                <a:schemeClr val="tx2">
                  <a:lumMod val="75000"/>
                </a:schemeClr>
              </a:solidFill>
              <a:ln>
                <a:noFill/>
              </a:ln>
              <a:effectLst/>
            </c:spPr>
            <c:extLst>
              <c:ext xmlns:c16="http://schemas.microsoft.com/office/drawing/2014/chart" uri="{C3380CC4-5D6E-409C-BE32-E72D297353CC}">
                <c16:uniqueId val="{00000009-27F5-4087-8368-578B5C315DA7}"/>
              </c:ext>
            </c:extLst>
          </c:dPt>
          <c:dPt>
            <c:idx val="26"/>
            <c:invertIfNegative val="0"/>
            <c:bubble3D val="0"/>
            <c:spPr>
              <a:solidFill>
                <a:schemeClr val="tx2">
                  <a:lumMod val="75000"/>
                </a:schemeClr>
              </a:solidFill>
              <a:ln>
                <a:noFill/>
              </a:ln>
              <a:effectLst/>
            </c:spPr>
            <c:extLst>
              <c:ext xmlns:c16="http://schemas.microsoft.com/office/drawing/2014/chart" uri="{C3380CC4-5D6E-409C-BE32-E72D297353CC}">
                <c16:uniqueId val="{0000000B-27F5-4087-8368-578B5C315DA7}"/>
              </c:ext>
            </c:extLst>
          </c:dPt>
          <c:dPt>
            <c:idx val="29"/>
            <c:invertIfNegative val="0"/>
            <c:bubble3D val="0"/>
            <c:spPr>
              <a:solidFill>
                <a:schemeClr val="tx2">
                  <a:lumMod val="75000"/>
                </a:schemeClr>
              </a:solidFill>
              <a:ln>
                <a:noFill/>
              </a:ln>
              <a:effectLst/>
            </c:spPr>
            <c:extLst>
              <c:ext xmlns:c16="http://schemas.microsoft.com/office/drawing/2014/chart" uri="{C3380CC4-5D6E-409C-BE32-E72D297353CC}">
                <c16:uniqueId val="{0000000D-27F5-4087-8368-578B5C315DA7}"/>
              </c:ext>
            </c:extLst>
          </c:dPt>
          <c:dPt>
            <c:idx val="31"/>
            <c:invertIfNegative val="0"/>
            <c:bubble3D val="0"/>
            <c:spPr>
              <a:solidFill>
                <a:schemeClr val="tx2">
                  <a:lumMod val="75000"/>
                </a:schemeClr>
              </a:solidFill>
              <a:ln>
                <a:noFill/>
              </a:ln>
              <a:effectLst/>
            </c:spPr>
            <c:extLst>
              <c:ext xmlns:c16="http://schemas.microsoft.com/office/drawing/2014/chart" uri="{C3380CC4-5D6E-409C-BE32-E72D297353CC}">
                <c16:uniqueId val="{0000000F-27F5-4087-8368-578B5C315DA7}"/>
              </c:ext>
            </c:extLst>
          </c:dPt>
          <c:dPt>
            <c:idx val="33"/>
            <c:invertIfNegative val="0"/>
            <c:bubble3D val="0"/>
            <c:spPr>
              <a:solidFill>
                <a:schemeClr val="tx2">
                  <a:lumMod val="75000"/>
                </a:schemeClr>
              </a:solidFill>
              <a:ln>
                <a:noFill/>
              </a:ln>
              <a:effectLst/>
            </c:spPr>
            <c:extLst>
              <c:ext xmlns:c16="http://schemas.microsoft.com/office/drawing/2014/chart" uri="{C3380CC4-5D6E-409C-BE32-E72D297353CC}">
                <c16:uniqueId val="{00000011-27F5-4087-8368-578B5C315DA7}"/>
              </c:ext>
            </c:extLst>
          </c:dPt>
          <c:dPt>
            <c:idx val="34"/>
            <c:invertIfNegative val="0"/>
            <c:bubble3D val="0"/>
            <c:spPr>
              <a:solidFill>
                <a:schemeClr val="tx2">
                  <a:lumMod val="75000"/>
                </a:schemeClr>
              </a:solidFill>
              <a:ln>
                <a:noFill/>
              </a:ln>
              <a:effectLst/>
            </c:spPr>
            <c:extLst>
              <c:ext xmlns:c16="http://schemas.microsoft.com/office/drawing/2014/chart" uri="{C3380CC4-5D6E-409C-BE32-E72D297353CC}">
                <c16:uniqueId val="{00000013-27F5-4087-8368-578B5C315DA7}"/>
              </c:ext>
            </c:extLst>
          </c:dPt>
          <c:dPt>
            <c:idx val="35"/>
            <c:invertIfNegative val="0"/>
            <c:bubble3D val="0"/>
            <c:spPr>
              <a:solidFill>
                <a:schemeClr val="tx2">
                  <a:lumMod val="75000"/>
                </a:schemeClr>
              </a:solidFill>
              <a:ln>
                <a:noFill/>
              </a:ln>
              <a:effectLst/>
            </c:spPr>
            <c:extLst>
              <c:ext xmlns:c16="http://schemas.microsoft.com/office/drawing/2014/chart" uri="{C3380CC4-5D6E-409C-BE32-E72D297353CC}">
                <c16:uniqueId val="{00000015-27F5-4087-8368-578B5C315DA7}"/>
              </c:ext>
            </c:extLst>
          </c:dPt>
          <c:dPt>
            <c:idx val="36"/>
            <c:invertIfNegative val="0"/>
            <c:bubble3D val="0"/>
            <c:spPr>
              <a:solidFill>
                <a:schemeClr val="tx2">
                  <a:lumMod val="75000"/>
                </a:schemeClr>
              </a:solidFill>
              <a:ln>
                <a:noFill/>
              </a:ln>
              <a:effectLst/>
            </c:spPr>
            <c:extLst>
              <c:ext xmlns:c16="http://schemas.microsoft.com/office/drawing/2014/chart" uri="{C3380CC4-5D6E-409C-BE32-E72D297353CC}">
                <c16:uniqueId val="{00000017-27F5-4087-8368-578B5C315DA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Respond to future pandemics</c:v>
                </c:pt>
                <c:pt idx="1">
                  <c:v>Keep up with new technologies, such as Artificial Intelligence, to improve treatment and care for patients</c:v>
                </c:pt>
                <c:pt idx="2">
                  <c:v>Respond to the impacts of climate change, e.g. the impact of heat waves and floods on people and services</c:v>
                </c:pt>
                <c:pt idx="3">
                  <c:v>Meet the increasing health demands of an ageing population </c:v>
                </c:pt>
              </c:strCache>
            </c:strRef>
          </c:cat>
          <c:val>
            <c:numRef>
              <c:f>Sheet1!$B$2:$B$5</c:f>
              <c:numCache>
                <c:formatCode>0%</c:formatCode>
                <c:ptCount val="4"/>
                <c:pt idx="0">
                  <c:v>0.47</c:v>
                </c:pt>
                <c:pt idx="1">
                  <c:v>0.28000000000000003</c:v>
                </c:pt>
                <c:pt idx="2">
                  <c:v>0.19</c:v>
                </c:pt>
                <c:pt idx="3">
                  <c:v>0.17</c:v>
                </c:pt>
              </c:numCache>
            </c:numRef>
          </c:val>
          <c:extLst>
            <c:ext xmlns:c16="http://schemas.microsoft.com/office/drawing/2014/chart" uri="{C3380CC4-5D6E-409C-BE32-E72D297353CC}">
              <c16:uniqueId val="{00000019-27F5-4087-8368-578B5C315DA7}"/>
            </c:ext>
          </c:extLst>
        </c:ser>
        <c:ser>
          <c:idx val="1"/>
          <c:order val="1"/>
          <c:tx>
            <c:strRef>
              <c:f>Sheet1!$C$1</c:f>
              <c:strCache>
                <c:ptCount val="1"/>
                <c:pt idx="0">
                  <c:v>Not very / not at all prepared </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Respond to future pandemics</c:v>
                </c:pt>
                <c:pt idx="1">
                  <c:v>Keep up with new technologies, such as Artificial Intelligence, to improve treatment and care for patients</c:v>
                </c:pt>
                <c:pt idx="2">
                  <c:v>Respond to the impacts of climate change, e.g. the impact of heat waves and floods on people and services</c:v>
                </c:pt>
                <c:pt idx="3">
                  <c:v>Meet the increasing health demands of an ageing population </c:v>
                </c:pt>
              </c:strCache>
            </c:strRef>
          </c:cat>
          <c:val>
            <c:numRef>
              <c:f>Sheet1!$C$2:$C$5</c:f>
              <c:numCache>
                <c:formatCode>0%</c:formatCode>
                <c:ptCount val="4"/>
                <c:pt idx="0">
                  <c:v>0.46</c:v>
                </c:pt>
                <c:pt idx="1">
                  <c:v>0.51</c:v>
                </c:pt>
                <c:pt idx="2">
                  <c:v>0.61</c:v>
                </c:pt>
                <c:pt idx="3">
                  <c:v>0.77</c:v>
                </c:pt>
              </c:numCache>
            </c:numRef>
          </c:val>
          <c:extLst>
            <c:ext xmlns:c16="http://schemas.microsoft.com/office/drawing/2014/chart" uri="{C3380CC4-5D6E-409C-BE32-E72D297353CC}">
              <c16:uniqueId val="{0000001E-3F22-43C8-9BF2-E5831AA0280E}"/>
            </c:ext>
          </c:extLst>
        </c:ser>
        <c:ser>
          <c:idx val="2"/>
          <c:order val="2"/>
          <c:tx>
            <c:strRef>
              <c:f>Sheet1!$D$1</c:f>
              <c:strCache>
                <c:ptCount val="1"/>
                <c:pt idx="0">
                  <c:v>I don't think the NHS needs to prepare for this </c:v>
                </c:pt>
              </c:strCache>
            </c:strRef>
          </c:tx>
          <c:spPr>
            <a:solidFill>
              <a:schemeClr val="accent4"/>
            </a:solidFill>
            <a:ln>
              <a:noFill/>
            </a:ln>
            <a:effectLst/>
          </c:spPr>
          <c:invertIfNegative val="0"/>
          <c:dLbls>
            <c:dLbl>
              <c:idx val="0"/>
              <c:layout>
                <c:manualLayout>
                  <c:x val="0"/>
                  <c:y val="-1.013446924507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9989-44BD-89CC-D3E744E8807E}"/>
                </c:ext>
              </c:extLst>
            </c:dLbl>
            <c:dLbl>
              <c:idx val="3"/>
              <c:layout>
                <c:manualLayout>
                  <c:x val="1.0918576248269067E-3"/>
                  <c:y val="1.824220423908090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133-4BFC-9F23-1BACA004DA6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Respond to future pandemics</c:v>
                </c:pt>
                <c:pt idx="1">
                  <c:v>Keep up with new technologies, such as Artificial Intelligence, to improve treatment and care for patients</c:v>
                </c:pt>
                <c:pt idx="2">
                  <c:v>Respond to the impacts of climate change, e.g. the impact of heat waves and floods on people and services</c:v>
                </c:pt>
                <c:pt idx="3">
                  <c:v>Meet the increasing health demands of an ageing population </c:v>
                </c:pt>
              </c:strCache>
            </c:strRef>
          </c:cat>
          <c:val>
            <c:numRef>
              <c:f>Sheet1!$D$2:$D$5</c:f>
              <c:numCache>
                <c:formatCode>0%</c:formatCode>
                <c:ptCount val="4"/>
                <c:pt idx="0">
                  <c:v>0.02</c:v>
                </c:pt>
                <c:pt idx="1">
                  <c:v>0.05</c:v>
                </c:pt>
                <c:pt idx="2">
                  <c:v>0.1</c:v>
                </c:pt>
                <c:pt idx="3">
                  <c:v>0.02</c:v>
                </c:pt>
              </c:numCache>
            </c:numRef>
          </c:val>
          <c:extLst>
            <c:ext xmlns:c16="http://schemas.microsoft.com/office/drawing/2014/chart" uri="{C3380CC4-5D6E-409C-BE32-E72D297353CC}">
              <c16:uniqueId val="{0000001F-3F22-43C8-9BF2-E5831AA0280E}"/>
            </c:ext>
          </c:extLst>
        </c:ser>
        <c:ser>
          <c:idx val="3"/>
          <c:order val="3"/>
          <c:tx>
            <c:strRef>
              <c:f>Sheet1!$E$1</c:f>
              <c:strCache>
                <c:ptCount val="1"/>
                <c:pt idx="0">
                  <c:v>Don’t know </c:v>
                </c:pt>
              </c:strCache>
            </c:strRef>
          </c:tx>
          <c:spPr>
            <a:solidFill>
              <a:schemeClr val="bg1">
                <a:lumMod val="50000"/>
              </a:schemeClr>
            </a:solidFill>
            <a:ln>
              <a:noFill/>
            </a:ln>
            <a:effectLst/>
          </c:spPr>
          <c:invertIfNegative val="0"/>
          <c:dLbls>
            <c:dLbl>
              <c:idx val="0"/>
              <c:layout>
                <c:manualLayout>
                  <c:x val="8.0996447636115486E-3"/>
                  <c:y val="1.2161363094093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A5D-400C-93B4-DBCF69D63D8B}"/>
                </c:ext>
              </c:extLst>
            </c:dLbl>
            <c:dLbl>
              <c:idx val="3"/>
              <c:layout>
                <c:manualLayout>
                  <c:x val="5.6716203283375885E-3"/>
                  <c:y val="-1.824188504319917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A133-4BFC-9F23-1BACA004DA6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Respond to future pandemics</c:v>
                </c:pt>
                <c:pt idx="1">
                  <c:v>Keep up with new technologies, such as Artificial Intelligence, to improve treatment and care for patients</c:v>
                </c:pt>
                <c:pt idx="2">
                  <c:v>Respond to the impacts of climate change, e.g. the impact of heat waves and floods on people and services</c:v>
                </c:pt>
                <c:pt idx="3">
                  <c:v>Meet the increasing health demands of an ageing population </c:v>
                </c:pt>
              </c:strCache>
            </c:strRef>
          </c:cat>
          <c:val>
            <c:numRef>
              <c:f>Sheet1!$E$2:$E$5</c:f>
              <c:numCache>
                <c:formatCode>0%</c:formatCode>
                <c:ptCount val="4"/>
                <c:pt idx="0">
                  <c:v>0.04</c:v>
                </c:pt>
                <c:pt idx="1">
                  <c:v>0.16</c:v>
                </c:pt>
                <c:pt idx="2">
                  <c:v>0.1</c:v>
                </c:pt>
                <c:pt idx="3">
                  <c:v>0.04</c:v>
                </c:pt>
              </c:numCache>
            </c:numRef>
          </c:val>
          <c:extLst>
            <c:ext xmlns:c16="http://schemas.microsoft.com/office/drawing/2014/chart" uri="{C3380CC4-5D6E-409C-BE32-E72D297353CC}">
              <c16:uniqueId val="{00000001-FA5D-400C-93B4-DBCF69D63D8B}"/>
            </c:ext>
          </c:extLst>
        </c:ser>
        <c:dLbls>
          <c:dLblPos val="ctr"/>
          <c:showLegendKey val="0"/>
          <c:showVal val="1"/>
          <c:showCatName val="0"/>
          <c:showSerName val="0"/>
          <c:showPercent val="0"/>
          <c:showBubbleSize val="0"/>
        </c:dLbls>
        <c:gapWidth val="50"/>
        <c:overlap val="10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w="25400">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1367721599000375E-3"/>
          <c:w val="0.96613704285007851"/>
          <c:h val="0.95338292971629424"/>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6EC4-4511-AFA5-E2D94008028D}"/>
              </c:ext>
            </c:extLst>
          </c:dPt>
          <c:dPt>
            <c:idx val="18"/>
            <c:invertIfNegative val="0"/>
            <c:bubble3D val="0"/>
            <c:spPr>
              <a:solidFill>
                <a:srgbClr val="007681"/>
              </a:solidFill>
              <a:ln>
                <a:noFill/>
              </a:ln>
              <a:effectLst/>
            </c:spPr>
            <c:extLst>
              <c:ext xmlns:c16="http://schemas.microsoft.com/office/drawing/2014/chart" uri="{C3380CC4-5D6E-409C-BE32-E72D297353CC}">
                <c16:uniqueId val="{00000003-6EC4-4511-AFA5-E2D94008028D}"/>
              </c:ext>
            </c:extLst>
          </c:dPt>
          <c:dPt>
            <c:idx val="25"/>
            <c:invertIfNegative val="0"/>
            <c:bubble3D val="0"/>
            <c:spPr>
              <a:solidFill>
                <a:srgbClr val="007681"/>
              </a:solidFill>
              <a:ln>
                <a:noFill/>
              </a:ln>
              <a:effectLst/>
            </c:spPr>
            <c:extLst>
              <c:ext xmlns:c16="http://schemas.microsoft.com/office/drawing/2014/chart" uri="{C3380CC4-5D6E-409C-BE32-E72D297353CC}">
                <c16:uniqueId val="{00000005-6EC4-4511-AFA5-E2D94008028D}"/>
              </c:ext>
            </c:extLst>
          </c:dPt>
          <c:dPt>
            <c:idx val="26"/>
            <c:invertIfNegative val="0"/>
            <c:bubble3D val="0"/>
            <c:spPr>
              <a:solidFill>
                <a:srgbClr val="007681"/>
              </a:solidFill>
              <a:ln>
                <a:noFill/>
              </a:ln>
              <a:effectLst/>
            </c:spPr>
            <c:extLst>
              <c:ext xmlns:c16="http://schemas.microsoft.com/office/drawing/2014/chart" uri="{C3380CC4-5D6E-409C-BE32-E72D297353CC}">
                <c16:uniqueId val="{00000007-6EC4-4511-AFA5-E2D94008028D}"/>
              </c:ext>
            </c:extLst>
          </c:dPt>
          <c:dPt>
            <c:idx val="29"/>
            <c:invertIfNegative val="0"/>
            <c:bubble3D val="0"/>
            <c:spPr>
              <a:solidFill>
                <a:srgbClr val="007681"/>
              </a:solidFill>
              <a:ln>
                <a:noFill/>
              </a:ln>
              <a:effectLst/>
            </c:spPr>
            <c:extLst>
              <c:ext xmlns:c16="http://schemas.microsoft.com/office/drawing/2014/chart" uri="{C3380CC4-5D6E-409C-BE32-E72D297353CC}">
                <c16:uniqueId val="{00000009-6EC4-4511-AFA5-E2D94008028D}"/>
              </c:ext>
            </c:extLst>
          </c:dPt>
          <c:dPt>
            <c:idx val="31"/>
            <c:invertIfNegative val="0"/>
            <c:bubble3D val="0"/>
            <c:spPr>
              <a:solidFill>
                <a:srgbClr val="007681"/>
              </a:solidFill>
              <a:ln>
                <a:noFill/>
              </a:ln>
              <a:effectLst/>
            </c:spPr>
            <c:extLst>
              <c:ext xmlns:c16="http://schemas.microsoft.com/office/drawing/2014/chart" uri="{C3380CC4-5D6E-409C-BE32-E72D297353CC}">
                <c16:uniqueId val="{0000000B-6EC4-4511-AFA5-E2D94008028D}"/>
              </c:ext>
            </c:extLst>
          </c:dPt>
          <c:dPt>
            <c:idx val="33"/>
            <c:invertIfNegative val="0"/>
            <c:bubble3D val="0"/>
            <c:spPr>
              <a:solidFill>
                <a:srgbClr val="007681"/>
              </a:solidFill>
              <a:ln>
                <a:noFill/>
              </a:ln>
              <a:effectLst/>
            </c:spPr>
            <c:extLst>
              <c:ext xmlns:c16="http://schemas.microsoft.com/office/drawing/2014/chart" uri="{C3380CC4-5D6E-409C-BE32-E72D297353CC}">
                <c16:uniqueId val="{0000000D-6EC4-4511-AFA5-E2D94008028D}"/>
              </c:ext>
            </c:extLst>
          </c:dPt>
          <c:dPt>
            <c:idx val="34"/>
            <c:invertIfNegative val="0"/>
            <c:bubble3D val="0"/>
            <c:spPr>
              <a:solidFill>
                <a:srgbClr val="007681"/>
              </a:solidFill>
              <a:ln>
                <a:noFill/>
              </a:ln>
              <a:effectLst/>
            </c:spPr>
            <c:extLst>
              <c:ext xmlns:c16="http://schemas.microsoft.com/office/drawing/2014/chart" uri="{C3380CC4-5D6E-409C-BE32-E72D297353CC}">
                <c16:uniqueId val="{0000000F-6EC4-4511-AFA5-E2D94008028D}"/>
              </c:ext>
            </c:extLst>
          </c:dPt>
          <c:dPt>
            <c:idx val="35"/>
            <c:invertIfNegative val="0"/>
            <c:bubble3D val="0"/>
            <c:spPr>
              <a:solidFill>
                <a:srgbClr val="CB333B"/>
              </a:solidFill>
              <a:ln>
                <a:noFill/>
              </a:ln>
              <a:effectLst/>
            </c:spPr>
            <c:extLst>
              <c:ext xmlns:c16="http://schemas.microsoft.com/office/drawing/2014/chart" uri="{C3380CC4-5D6E-409C-BE32-E72D297353CC}">
                <c16:uniqueId val="{00000011-6EC4-4511-AFA5-E2D94008028D}"/>
              </c:ext>
            </c:extLst>
          </c:dPt>
          <c:dPt>
            <c:idx val="36"/>
            <c:invertIfNegative val="0"/>
            <c:bubble3D val="0"/>
            <c:spPr>
              <a:solidFill>
                <a:srgbClr val="007681"/>
              </a:solidFill>
              <a:ln>
                <a:noFill/>
              </a:ln>
              <a:effectLst/>
            </c:spPr>
            <c:extLst>
              <c:ext xmlns:c16="http://schemas.microsoft.com/office/drawing/2014/chart" uri="{C3380CC4-5D6E-409C-BE32-E72D297353CC}">
                <c16:uniqueId val="{00000013-6EC4-4511-AFA5-E2D94008028D}"/>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4-6EC4-4511-AFA5-E2D94008028D}"/>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D-6EC4-4511-AFA5-E2D94008028D}"/>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F-6EC4-4511-AFA5-E2D94008028D}"/>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6EC4-4511-AFA5-E2D94008028D}"/>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6EC4-4511-AFA5-E2D94008028D}"/>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Standard of care in your GP practice</c:v>
                </c:pt>
                <c:pt idx="2">
                  <c:v>Standard of care at your hospital</c:v>
                </c:pt>
                <c:pt idx="4">
                  <c:v>Access to GP services</c:v>
                </c:pt>
              </c:strCache>
            </c:strRef>
          </c:cat>
          <c:val>
            <c:numRef>
              <c:f>Sheet1!$B$2:$B$6</c:f>
              <c:numCache>
                <c:formatCode>0</c:formatCode>
                <c:ptCount val="5"/>
                <c:pt idx="0">
                  <c:v>0</c:v>
                </c:pt>
                <c:pt idx="1">
                  <c:v>0</c:v>
                </c:pt>
                <c:pt idx="2">
                  <c:v>0</c:v>
                </c:pt>
                <c:pt idx="3">
                  <c:v>0</c:v>
                </c:pt>
                <c:pt idx="4">
                  <c:v>0</c:v>
                </c:pt>
              </c:numCache>
            </c:numRef>
          </c:val>
          <c:extLst>
            <c:ext xmlns:c16="http://schemas.microsoft.com/office/drawing/2014/chart" uri="{C3380CC4-5D6E-409C-BE32-E72D297353CC}">
              <c16:uniqueId val="{00000015-6EC4-4511-AFA5-E2D94008028D}"/>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w="25400">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386819133015925E-2"/>
          <c:y val="1.8486295541425751E-2"/>
          <c:w val="0.96613704285007851"/>
          <c:h val="0.98151373169734313"/>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B6EA-49A0-A7EA-CD78DF9D44B2}"/>
              </c:ext>
            </c:extLst>
          </c:dPt>
          <c:dPt>
            <c:idx val="18"/>
            <c:invertIfNegative val="0"/>
            <c:bubble3D val="0"/>
            <c:spPr>
              <a:solidFill>
                <a:srgbClr val="007681"/>
              </a:solidFill>
              <a:ln>
                <a:noFill/>
              </a:ln>
              <a:effectLst/>
            </c:spPr>
            <c:extLst>
              <c:ext xmlns:c16="http://schemas.microsoft.com/office/drawing/2014/chart" uri="{C3380CC4-5D6E-409C-BE32-E72D297353CC}">
                <c16:uniqueId val="{00000007-B6EA-49A0-A7EA-CD78DF9D44B2}"/>
              </c:ext>
            </c:extLst>
          </c:dPt>
          <c:dPt>
            <c:idx val="25"/>
            <c:invertIfNegative val="0"/>
            <c:bubble3D val="0"/>
            <c:spPr>
              <a:solidFill>
                <a:srgbClr val="007681"/>
              </a:solidFill>
              <a:ln>
                <a:noFill/>
              </a:ln>
              <a:effectLst/>
            </c:spPr>
            <c:extLst>
              <c:ext xmlns:c16="http://schemas.microsoft.com/office/drawing/2014/chart" uri="{C3380CC4-5D6E-409C-BE32-E72D297353CC}">
                <c16:uniqueId val="{00000009-B6EA-49A0-A7EA-CD78DF9D44B2}"/>
              </c:ext>
            </c:extLst>
          </c:dPt>
          <c:dPt>
            <c:idx val="26"/>
            <c:invertIfNegative val="0"/>
            <c:bubble3D val="0"/>
            <c:spPr>
              <a:solidFill>
                <a:srgbClr val="007681"/>
              </a:solidFill>
              <a:ln>
                <a:noFill/>
              </a:ln>
              <a:effectLst/>
            </c:spPr>
            <c:extLst>
              <c:ext xmlns:c16="http://schemas.microsoft.com/office/drawing/2014/chart" uri="{C3380CC4-5D6E-409C-BE32-E72D297353CC}">
                <c16:uniqueId val="{0000000B-B6EA-49A0-A7EA-CD78DF9D44B2}"/>
              </c:ext>
            </c:extLst>
          </c:dPt>
          <c:dPt>
            <c:idx val="29"/>
            <c:invertIfNegative val="0"/>
            <c:bubble3D val="0"/>
            <c:spPr>
              <a:solidFill>
                <a:srgbClr val="007681"/>
              </a:solidFill>
              <a:ln>
                <a:noFill/>
              </a:ln>
              <a:effectLst/>
            </c:spPr>
            <c:extLst>
              <c:ext xmlns:c16="http://schemas.microsoft.com/office/drawing/2014/chart" uri="{C3380CC4-5D6E-409C-BE32-E72D297353CC}">
                <c16:uniqueId val="{0000000D-B6EA-49A0-A7EA-CD78DF9D44B2}"/>
              </c:ext>
            </c:extLst>
          </c:dPt>
          <c:dPt>
            <c:idx val="31"/>
            <c:invertIfNegative val="0"/>
            <c:bubble3D val="0"/>
            <c:spPr>
              <a:solidFill>
                <a:srgbClr val="007681"/>
              </a:solidFill>
              <a:ln>
                <a:noFill/>
              </a:ln>
              <a:effectLst/>
            </c:spPr>
            <c:extLst>
              <c:ext xmlns:c16="http://schemas.microsoft.com/office/drawing/2014/chart" uri="{C3380CC4-5D6E-409C-BE32-E72D297353CC}">
                <c16:uniqueId val="{0000000F-B6EA-49A0-A7EA-CD78DF9D44B2}"/>
              </c:ext>
            </c:extLst>
          </c:dPt>
          <c:dPt>
            <c:idx val="33"/>
            <c:invertIfNegative val="0"/>
            <c:bubble3D val="0"/>
            <c:spPr>
              <a:solidFill>
                <a:srgbClr val="007681"/>
              </a:solidFill>
              <a:ln>
                <a:noFill/>
              </a:ln>
              <a:effectLst/>
            </c:spPr>
            <c:extLst>
              <c:ext xmlns:c16="http://schemas.microsoft.com/office/drawing/2014/chart" uri="{C3380CC4-5D6E-409C-BE32-E72D297353CC}">
                <c16:uniqueId val="{00000011-B6EA-49A0-A7EA-CD78DF9D44B2}"/>
              </c:ext>
            </c:extLst>
          </c:dPt>
          <c:dPt>
            <c:idx val="34"/>
            <c:invertIfNegative val="0"/>
            <c:bubble3D val="0"/>
            <c:spPr>
              <a:solidFill>
                <a:srgbClr val="007681"/>
              </a:solidFill>
              <a:ln>
                <a:noFill/>
              </a:ln>
              <a:effectLst/>
            </c:spPr>
            <c:extLst>
              <c:ext xmlns:c16="http://schemas.microsoft.com/office/drawing/2014/chart" uri="{C3380CC4-5D6E-409C-BE32-E72D297353CC}">
                <c16:uniqueId val="{00000013-B6EA-49A0-A7EA-CD78DF9D44B2}"/>
              </c:ext>
            </c:extLst>
          </c:dPt>
          <c:dPt>
            <c:idx val="35"/>
            <c:invertIfNegative val="0"/>
            <c:bubble3D val="0"/>
            <c:spPr>
              <a:solidFill>
                <a:srgbClr val="CB333B"/>
              </a:solidFill>
              <a:ln>
                <a:noFill/>
              </a:ln>
              <a:effectLst/>
            </c:spPr>
            <c:extLst>
              <c:ext xmlns:c16="http://schemas.microsoft.com/office/drawing/2014/chart" uri="{C3380CC4-5D6E-409C-BE32-E72D297353CC}">
                <c16:uniqueId val="{00000015-B6EA-49A0-A7EA-CD78DF9D44B2}"/>
              </c:ext>
            </c:extLst>
          </c:dPt>
          <c:dPt>
            <c:idx val="36"/>
            <c:invertIfNegative val="0"/>
            <c:bubble3D val="0"/>
            <c:spPr>
              <a:solidFill>
                <a:srgbClr val="007681"/>
              </a:solidFill>
              <a:ln>
                <a:noFill/>
              </a:ln>
              <a:effectLst/>
            </c:spPr>
            <c:extLst>
              <c:ext xmlns:c16="http://schemas.microsoft.com/office/drawing/2014/chart" uri="{C3380CC4-5D6E-409C-BE32-E72D297353CC}">
                <c16:uniqueId val="{00000017-B6EA-49A0-A7EA-CD78DF9D44B2}"/>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B6EA-49A0-A7EA-CD78DF9D44B2}"/>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B6EA-49A0-A7EA-CD78DF9D44B2}"/>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B6EA-49A0-A7EA-CD78DF9D44B2}"/>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B6EA-49A0-A7EA-CD78DF9D44B2}"/>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B6EA-49A0-A7EA-CD78DF9D44B2}"/>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Standard of care in your GP practice</c:v>
                </c:pt>
                <c:pt idx="2">
                  <c:v>Standard of care at your hospital</c:v>
                </c:pt>
              </c:strCache>
            </c:strRef>
          </c:cat>
          <c:val>
            <c:numRef>
              <c:f>Sheet1!$B$2:$B$5</c:f>
              <c:numCache>
                <c:formatCode>0</c:formatCode>
                <c:ptCount val="4"/>
                <c:pt idx="0">
                  <c:v>0</c:v>
                </c:pt>
                <c:pt idx="1">
                  <c:v>0</c:v>
                </c:pt>
                <c:pt idx="2">
                  <c:v>0</c:v>
                </c:pt>
                <c:pt idx="3">
                  <c:v>0</c:v>
                </c:pt>
              </c:numCache>
            </c:numRef>
          </c:val>
          <c:extLst>
            <c:ext xmlns:c16="http://schemas.microsoft.com/office/drawing/2014/chart" uri="{C3380CC4-5D6E-409C-BE32-E72D297353CC}">
              <c16:uniqueId val="{00000019-B6EA-49A0-A7EA-CD78DF9D44B2}"/>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386819133015925E-2"/>
          <c:y val="1.8486295541425751E-2"/>
          <c:w val="0.96613704285007851"/>
          <c:h val="0.98151373169734313"/>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DCC4-4594-AF71-A325375E09BE}"/>
              </c:ext>
            </c:extLst>
          </c:dPt>
          <c:dPt>
            <c:idx val="18"/>
            <c:invertIfNegative val="0"/>
            <c:bubble3D val="0"/>
            <c:spPr>
              <a:solidFill>
                <a:srgbClr val="007681"/>
              </a:solidFill>
              <a:ln>
                <a:noFill/>
              </a:ln>
              <a:effectLst/>
            </c:spPr>
            <c:extLst>
              <c:ext xmlns:c16="http://schemas.microsoft.com/office/drawing/2014/chart" uri="{C3380CC4-5D6E-409C-BE32-E72D297353CC}">
                <c16:uniqueId val="{00000003-DCC4-4594-AF71-A325375E09BE}"/>
              </c:ext>
            </c:extLst>
          </c:dPt>
          <c:dPt>
            <c:idx val="25"/>
            <c:invertIfNegative val="0"/>
            <c:bubble3D val="0"/>
            <c:spPr>
              <a:solidFill>
                <a:srgbClr val="007681"/>
              </a:solidFill>
              <a:ln>
                <a:noFill/>
              </a:ln>
              <a:effectLst/>
            </c:spPr>
            <c:extLst>
              <c:ext xmlns:c16="http://schemas.microsoft.com/office/drawing/2014/chart" uri="{C3380CC4-5D6E-409C-BE32-E72D297353CC}">
                <c16:uniqueId val="{00000005-DCC4-4594-AF71-A325375E09BE}"/>
              </c:ext>
            </c:extLst>
          </c:dPt>
          <c:dPt>
            <c:idx val="26"/>
            <c:invertIfNegative val="0"/>
            <c:bubble3D val="0"/>
            <c:spPr>
              <a:solidFill>
                <a:srgbClr val="007681"/>
              </a:solidFill>
              <a:ln>
                <a:noFill/>
              </a:ln>
              <a:effectLst/>
            </c:spPr>
            <c:extLst>
              <c:ext xmlns:c16="http://schemas.microsoft.com/office/drawing/2014/chart" uri="{C3380CC4-5D6E-409C-BE32-E72D297353CC}">
                <c16:uniqueId val="{00000007-DCC4-4594-AF71-A325375E09BE}"/>
              </c:ext>
            </c:extLst>
          </c:dPt>
          <c:dPt>
            <c:idx val="29"/>
            <c:invertIfNegative val="0"/>
            <c:bubble3D val="0"/>
            <c:spPr>
              <a:solidFill>
                <a:srgbClr val="007681"/>
              </a:solidFill>
              <a:ln>
                <a:noFill/>
              </a:ln>
              <a:effectLst/>
            </c:spPr>
            <c:extLst>
              <c:ext xmlns:c16="http://schemas.microsoft.com/office/drawing/2014/chart" uri="{C3380CC4-5D6E-409C-BE32-E72D297353CC}">
                <c16:uniqueId val="{00000009-DCC4-4594-AF71-A325375E09BE}"/>
              </c:ext>
            </c:extLst>
          </c:dPt>
          <c:dPt>
            <c:idx val="31"/>
            <c:invertIfNegative val="0"/>
            <c:bubble3D val="0"/>
            <c:spPr>
              <a:solidFill>
                <a:srgbClr val="007681"/>
              </a:solidFill>
              <a:ln>
                <a:noFill/>
              </a:ln>
              <a:effectLst/>
            </c:spPr>
            <c:extLst>
              <c:ext xmlns:c16="http://schemas.microsoft.com/office/drawing/2014/chart" uri="{C3380CC4-5D6E-409C-BE32-E72D297353CC}">
                <c16:uniqueId val="{0000000B-DCC4-4594-AF71-A325375E09BE}"/>
              </c:ext>
            </c:extLst>
          </c:dPt>
          <c:dPt>
            <c:idx val="33"/>
            <c:invertIfNegative val="0"/>
            <c:bubble3D val="0"/>
            <c:spPr>
              <a:solidFill>
                <a:srgbClr val="007681"/>
              </a:solidFill>
              <a:ln>
                <a:noFill/>
              </a:ln>
              <a:effectLst/>
            </c:spPr>
            <c:extLst>
              <c:ext xmlns:c16="http://schemas.microsoft.com/office/drawing/2014/chart" uri="{C3380CC4-5D6E-409C-BE32-E72D297353CC}">
                <c16:uniqueId val="{0000000D-DCC4-4594-AF71-A325375E09BE}"/>
              </c:ext>
            </c:extLst>
          </c:dPt>
          <c:dPt>
            <c:idx val="34"/>
            <c:invertIfNegative val="0"/>
            <c:bubble3D val="0"/>
            <c:spPr>
              <a:solidFill>
                <a:srgbClr val="007681"/>
              </a:solidFill>
              <a:ln>
                <a:noFill/>
              </a:ln>
              <a:effectLst/>
            </c:spPr>
            <c:extLst>
              <c:ext xmlns:c16="http://schemas.microsoft.com/office/drawing/2014/chart" uri="{C3380CC4-5D6E-409C-BE32-E72D297353CC}">
                <c16:uniqueId val="{0000000F-DCC4-4594-AF71-A325375E09BE}"/>
              </c:ext>
            </c:extLst>
          </c:dPt>
          <c:dPt>
            <c:idx val="35"/>
            <c:invertIfNegative val="0"/>
            <c:bubble3D val="0"/>
            <c:spPr>
              <a:solidFill>
                <a:srgbClr val="CB333B"/>
              </a:solidFill>
              <a:ln>
                <a:noFill/>
              </a:ln>
              <a:effectLst/>
            </c:spPr>
            <c:extLst>
              <c:ext xmlns:c16="http://schemas.microsoft.com/office/drawing/2014/chart" uri="{C3380CC4-5D6E-409C-BE32-E72D297353CC}">
                <c16:uniqueId val="{00000011-DCC4-4594-AF71-A325375E09BE}"/>
              </c:ext>
            </c:extLst>
          </c:dPt>
          <c:dPt>
            <c:idx val="36"/>
            <c:invertIfNegative val="0"/>
            <c:bubble3D val="0"/>
            <c:spPr>
              <a:solidFill>
                <a:srgbClr val="007681"/>
              </a:solidFill>
              <a:ln>
                <a:noFill/>
              </a:ln>
              <a:effectLst/>
            </c:spPr>
            <c:extLst>
              <c:ext xmlns:c16="http://schemas.microsoft.com/office/drawing/2014/chart" uri="{C3380CC4-5D6E-409C-BE32-E72D297353CC}">
                <c16:uniqueId val="{00000013-DCC4-4594-AF71-A325375E09BE}"/>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4-DCC4-4594-AF71-A325375E09BE}"/>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D-DCC4-4594-AF71-A325375E09BE}"/>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F-DCC4-4594-AF71-A325375E09BE}"/>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DCC4-4594-AF71-A325375E09BE}"/>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DCC4-4594-AF71-A325375E09BE}"/>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Standard of care in your GP practice</c:v>
                </c:pt>
                <c:pt idx="2">
                  <c:v>Standard of care at your hospital</c:v>
                </c:pt>
              </c:strCache>
            </c:strRef>
          </c:cat>
          <c:val>
            <c:numRef>
              <c:f>Sheet1!$B$2:$B$5</c:f>
              <c:numCache>
                <c:formatCode>0</c:formatCode>
                <c:ptCount val="4"/>
                <c:pt idx="0">
                  <c:v>0</c:v>
                </c:pt>
                <c:pt idx="1">
                  <c:v>0</c:v>
                </c:pt>
                <c:pt idx="2">
                  <c:v>0</c:v>
                </c:pt>
                <c:pt idx="3">
                  <c:v>0</c:v>
                </c:pt>
              </c:numCache>
            </c:numRef>
          </c:val>
          <c:extLst>
            <c:ext xmlns:c16="http://schemas.microsoft.com/office/drawing/2014/chart" uri="{C3380CC4-5D6E-409C-BE32-E72D297353CC}">
              <c16:uniqueId val="{00000015-DCC4-4594-AF71-A325375E09BE}"/>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74006052777E-2"/>
          <c:y val="6.0574578223810648E-3"/>
          <c:w val="0.86761257593706631"/>
          <c:h val="0.99213572236672887"/>
        </c:manualLayout>
      </c:layout>
      <c:barChart>
        <c:barDir val="bar"/>
        <c:grouping val="clustered"/>
        <c:varyColors val="0"/>
        <c:ser>
          <c:idx val="0"/>
          <c:order val="0"/>
          <c:tx>
            <c:strRef>
              <c:f>Sheet1!$B$1</c:f>
              <c:strCache>
                <c:ptCount val="1"/>
                <c:pt idx="0">
                  <c:v>Column2</c:v>
                </c:pt>
              </c:strCache>
            </c:strRef>
          </c:tx>
          <c:spPr>
            <a:solidFill>
              <a:schemeClr val="tx2"/>
            </a:solidFill>
            <a:ln>
              <a:noFill/>
            </a:ln>
            <a:effectLst/>
          </c:spPr>
          <c:invertIfNegative val="0"/>
          <c:dPt>
            <c:idx val="2"/>
            <c:invertIfNegative val="0"/>
            <c:bubble3D val="0"/>
            <c:spPr>
              <a:solidFill>
                <a:schemeClr val="tx2"/>
              </a:solidFill>
              <a:ln>
                <a:noFill/>
              </a:ln>
              <a:effectLst/>
            </c:spPr>
            <c:extLst>
              <c:ext xmlns:c16="http://schemas.microsoft.com/office/drawing/2014/chart" uri="{C3380CC4-5D6E-409C-BE32-E72D297353CC}">
                <c16:uniqueId val="{00000001-1DC7-4427-97FC-A24A242429B6}"/>
              </c:ext>
            </c:extLst>
          </c:dPt>
          <c:dPt>
            <c:idx val="9"/>
            <c:invertIfNegative val="0"/>
            <c:bubble3D val="0"/>
            <c:spPr>
              <a:solidFill>
                <a:schemeClr val="tx2"/>
              </a:solidFill>
              <a:ln>
                <a:noFill/>
              </a:ln>
              <a:effectLst/>
            </c:spPr>
            <c:extLst>
              <c:ext xmlns:c16="http://schemas.microsoft.com/office/drawing/2014/chart" uri="{C3380CC4-5D6E-409C-BE32-E72D297353CC}">
                <c16:uniqueId val="{00000003-1DC7-4427-97FC-A24A242429B6}"/>
              </c:ext>
            </c:extLst>
          </c:dPt>
          <c:dPt>
            <c:idx val="10"/>
            <c:invertIfNegative val="0"/>
            <c:bubble3D val="0"/>
            <c:spPr>
              <a:solidFill>
                <a:schemeClr val="tx2"/>
              </a:solidFill>
              <a:ln>
                <a:noFill/>
              </a:ln>
              <a:effectLst/>
            </c:spPr>
            <c:extLst>
              <c:ext xmlns:c16="http://schemas.microsoft.com/office/drawing/2014/chart" uri="{C3380CC4-5D6E-409C-BE32-E72D297353CC}">
                <c16:uniqueId val="{00000005-1DC7-4427-97FC-A24A242429B6}"/>
              </c:ext>
            </c:extLst>
          </c:dPt>
          <c:dPt>
            <c:idx val="18"/>
            <c:invertIfNegative val="0"/>
            <c:bubble3D val="0"/>
            <c:spPr>
              <a:solidFill>
                <a:schemeClr val="tx2"/>
              </a:solidFill>
              <a:ln>
                <a:noFill/>
              </a:ln>
              <a:effectLst/>
            </c:spPr>
            <c:extLst>
              <c:ext xmlns:c16="http://schemas.microsoft.com/office/drawing/2014/chart" uri="{C3380CC4-5D6E-409C-BE32-E72D297353CC}">
                <c16:uniqueId val="{00000007-1DC7-4427-97FC-A24A242429B6}"/>
              </c:ext>
            </c:extLst>
          </c:dPt>
          <c:dPt>
            <c:idx val="25"/>
            <c:invertIfNegative val="0"/>
            <c:bubble3D val="0"/>
            <c:spPr>
              <a:solidFill>
                <a:schemeClr val="tx2"/>
              </a:solidFill>
              <a:ln>
                <a:noFill/>
              </a:ln>
              <a:effectLst/>
            </c:spPr>
            <c:extLst>
              <c:ext xmlns:c16="http://schemas.microsoft.com/office/drawing/2014/chart" uri="{C3380CC4-5D6E-409C-BE32-E72D297353CC}">
                <c16:uniqueId val="{00000009-1DC7-4427-97FC-A24A242429B6}"/>
              </c:ext>
            </c:extLst>
          </c:dPt>
          <c:dPt>
            <c:idx val="26"/>
            <c:invertIfNegative val="0"/>
            <c:bubble3D val="0"/>
            <c:spPr>
              <a:solidFill>
                <a:schemeClr val="tx2"/>
              </a:solidFill>
              <a:ln>
                <a:noFill/>
              </a:ln>
              <a:effectLst/>
            </c:spPr>
            <c:extLst>
              <c:ext xmlns:c16="http://schemas.microsoft.com/office/drawing/2014/chart" uri="{C3380CC4-5D6E-409C-BE32-E72D297353CC}">
                <c16:uniqueId val="{0000000B-1DC7-4427-97FC-A24A242429B6}"/>
              </c:ext>
            </c:extLst>
          </c:dPt>
          <c:dPt>
            <c:idx val="29"/>
            <c:invertIfNegative val="0"/>
            <c:bubble3D val="0"/>
            <c:spPr>
              <a:solidFill>
                <a:schemeClr val="tx2"/>
              </a:solidFill>
              <a:ln>
                <a:noFill/>
              </a:ln>
              <a:effectLst/>
            </c:spPr>
            <c:extLst>
              <c:ext xmlns:c16="http://schemas.microsoft.com/office/drawing/2014/chart" uri="{C3380CC4-5D6E-409C-BE32-E72D297353CC}">
                <c16:uniqueId val="{0000000D-1DC7-4427-97FC-A24A242429B6}"/>
              </c:ext>
            </c:extLst>
          </c:dPt>
          <c:dPt>
            <c:idx val="31"/>
            <c:invertIfNegative val="0"/>
            <c:bubble3D val="0"/>
            <c:spPr>
              <a:solidFill>
                <a:schemeClr val="tx2"/>
              </a:solidFill>
              <a:ln>
                <a:noFill/>
              </a:ln>
              <a:effectLst/>
            </c:spPr>
            <c:extLst>
              <c:ext xmlns:c16="http://schemas.microsoft.com/office/drawing/2014/chart" uri="{C3380CC4-5D6E-409C-BE32-E72D297353CC}">
                <c16:uniqueId val="{0000000F-1DC7-4427-97FC-A24A242429B6}"/>
              </c:ext>
            </c:extLst>
          </c:dPt>
          <c:dPt>
            <c:idx val="33"/>
            <c:invertIfNegative val="0"/>
            <c:bubble3D val="0"/>
            <c:spPr>
              <a:solidFill>
                <a:schemeClr val="tx2"/>
              </a:solidFill>
              <a:ln>
                <a:noFill/>
              </a:ln>
              <a:effectLst/>
            </c:spPr>
            <c:extLst>
              <c:ext xmlns:c16="http://schemas.microsoft.com/office/drawing/2014/chart" uri="{C3380CC4-5D6E-409C-BE32-E72D297353CC}">
                <c16:uniqueId val="{00000011-1DC7-4427-97FC-A24A242429B6}"/>
              </c:ext>
            </c:extLst>
          </c:dPt>
          <c:dPt>
            <c:idx val="34"/>
            <c:invertIfNegative val="0"/>
            <c:bubble3D val="0"/>
            <c:spPr>
              <a:solidFill>
                <a:schemeClr val="tx2"/>
              </a:solidFill>
              <a:ln>
                <a:noFill/>
              </a:ln>
              <a:effectLst/>
            </c:spPr>
            <c:extLst>
              <c:ext xmlns:c16="http://schemas.microsoft.com/office/drawing/2014/chart" uri="{C3380CC4-5D6E-409C-BE32-E72D297353CC}">
                <c16:uniqueId val="{00000013-1DC7-4427-97FC-A24A242429B6}"/>
              </c:ext>
            </c:extLst>
          </c:dPt>
          <c:dPt>
            <c:idx val="35"/>
            <c:invertIfNegative val="0"/>
            <c:bubble3D val="0"/>
            <c:spPr>
              <a:solidFill>
                <a:schemeClr val="tx2"/>
              </a:solidFill>
              <a:ln>
                <a:noFill/>
              </a:ln>
              <a:effectLst/>
            </c:spPr>
            <c:extLst>
              <c:ext xmlns:c16="http://schemas.microsoft.com/office/drawing/2014/chart" uri="{C3380CC4-5D6E-409C-BE32-E72D297353CC}">
                <c16:uniqueId val="{00000015-1DC7-4427-97FC-A24A242429B6}"/>
              </c:ext>
            </c:extLst>
          </c:dPt>
          <c:dPt>
            <c:idx val="36"/>
            <c:invertIfNegative val="0"/>
            <c:bubble3D val="0"/>
            <c:spPr>
              <a:solidFill>
                <a:schemeClr val="tx2"/>
              </a:solidFill>
              <a:ln>
                <a:noFill/>
              </a:ln>
              <a:effectLst/>
            </c:spPr>
            <c:extLst>
              <c:ext xmlns:c16="http://schemas.microsoft.com/office/drawing/2014/chart" uri="{C3380CC4-5D6E-409C-BE32-E72D297353CC}">
                <c16:uniqueId val="{00000017-1DC7-4427-97FC-A24A242429B6}"/>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1DC7-4427-97FC-A24A242429B6}"/>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1DC7-4427-97FC-A24A242429B6}"/>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1DC7-4427-97FC-A24A242429B6}"/>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1DC7-4427-97FC-A24A242429B6}"/>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1DC7-4427-97FC-A24A242429B6}"/>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3"/>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pt idx="12">
                  <c:v>Pressure on or workload of NHS staff</c:v>
                </c:pt>
              </c:strCache>
            </c:strRef>
          </c:cat>
          <c:val>
            <c:numRef>
              <c:f>Sheet1!$B$2:$B$15</c:f>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19-1DC7-4427-97FC-A24A242429B6}"/>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General"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74006052777E-2"/>
          <c:y val="6.0574578223810648E-3"/>
          <c:w val="0.96613704285007851"/>
          <c:h val="0.97944541737188062"/>
        </c:manualLayout>
      </c:layout>
      <c:barChart>
        <c:barDir val="bar"/>
        <c:grouping val="clustered"/>
        <c:varyColors val="0"/>
        <c:ser>
          <c:idx val="0"/>
          <c:order val="0"/>
          <c:tx>
            <c:strRef>
              <c:f>Sheet1!$C$1</c:f>
              <c:strCache>
                <c:ptCount val="1"/>
                <c:pt idx="0">
                  <c:v>Difference Mean - Actual</c:v>
                </c:pt>
              </c:strCache>
            </c:strRef>
          </c:tx>
          <c:spPr>
            <a:solidFill>
              <a:srgbClr val="002554"/>
            </a:solidFill>
            <a:ln>
              <a:noFill/>
            </a:ln>
            <a:effectLst/>
          </c:spPr>
          <c:invertIfNegative val="0"/>
          <c:dPt>
            <c:idx val="0"/>
            <c:invertIfNegative val="0"/>
            <c:bubble3D val="0"/>
            <c:spPr>
              <a:solidFill>
                <a:srgbClr val="002554"/>
              </a:solidFill>
              <a:ln>
                <a:noFill/>
              </a:ln>
              <a:effectLst/>
            </c:spPr>
            <c:extLst>
              <c:ext xmlns:c16="http://schemas.microsoft.com/office/drawing/2014/chart" uri="{C3380CC4-5D6E-409C-BE32-E72D297353CC}">
                <c16:uniqueId val="{00000001-3389-40E6-9DED-72AAFAD6FD9E}"/>
              </c:ext>
            </c:extLst>
          </c:dPt>
          <c:dPt>
            <c:idx val="1"/>
            <c:invertIfNegative val="0"/>
            <c:bubble3D val="0"/>
            <c:spPr>
              <a:solidFill>
                <a:srgbClr val="002554"/>
              </a:solidFill>
              <a:ln>
                <a:noFill/>
              </a:ln>
              <a:effectLst/>
            </c:spPr>
            <c:extLst>
              <c:ext xmlns:c16="http://schemas.microsoft.com/office/drawing/2014/chart" uri="{C3380CC4-5D6E-409C-BE32-E72D297353CC}">
                <c16:uniqueId val="{00000001-0316-4F66-9E64-6B41E1924C5D}"/>
              </c:ext>
            </c:extLst>
          </c:dPt>
          <c:dPt>
            <c:idx val="2"/>
            <c:invertIfNegative val="0"/>
            <c:bubble3D val="0"/>
            <c:spPr>
              <a:solidFill>
                <a:srgbClr val="002554"/>
              </a:solidFill>
              <a:ln>
                <a:noFill/>
              </a:ln>
              <a:effectLst/>
            </c:spPr>
            <c:extLst>
              <c:ext xmlns:c16="http://schemas.microsoft.com/office/drawing/2014/chart" uri="{C3380CC4-5D6E-409C-BE32-E72D297353CC}">
                <c16:uniqueId val="{00000003-0316-4F66-9E64-6B41E1924C5D}"/>
              </c:ext>
            </c:extLst>
          </c:dPt>
          <c:dPt>
            <c:idx val="3"/>
            <c:invertIfNegative val="0"/>
            <c:bubble3D val="0"/>
            <c:spPr>
              <a:solidFill>
                <a:srgbClr val="002554"/>
              </a:solidFill>
              <a:ln>
                <a:noFill/>
              </a:ln>
              <a:effectLst/>
            </c:spPr>
            <c:extLst>
              <c:ext xmlns:c16="http://schemas.microsoft.com/office/drawing/2014/chart" uri="{C3380CC4-5D6E-409C-BE32-E72D297353CC}">
                <c16:uniqueId val="{00000005-0316-4F66-9E64-6B41E1924C5D}"/>
              </c:ext>
            </c:extLst>
          </c:dPt>
          <c:dPt>
            <c:idx val="7"/>
            <c:invertIfNegative val="0"/>
            <c:bubble3D val="0"/>
            <c:spPr>
              <a:solidFill>
                <a:srgbClr val="002554"/>
              </a:solidFill>
              <a:ln>
                <a:noFill/>
              </a:ln>
              <a:effectLst/>
            </c:spPr>
            <c:extLst>
              <c:ext xmlns:c16="http://schemas.microsoft.com/office/drawing/2014/chart" uri="{C3380CC4-5D6E-409C-BE32-E72D297353CC}">
                <c16:uniqueId val="{00000009-0316-4F66-9E64-6B41E1924C5D}"/>
              </c:ext>
            </c:extLst>
          </c:dPt>
          <c:dPt>
            <c:idx val="12"/>
            <c:invertIfNegative val="0"/>
            <c:bubble3D val="0"/>
            <c:spPr>
              <a:solidFill>
                <a:srgbClr val="002554"/>
              </a:solidFill>
              <a:ln>
                <a:noFill/>
              </a:ln>
              <a:effectLst/>
            </c:spPr>
            <c:extLst>
              <c:ext xmlns:c16="http://schemas.microsoft.com/office/drawing/2014/chart" uri="{C3380CC4-5D6E-409C-BE32-E72D297353CC}">
                <c16:uniqueId val="{0000000B-3389-40E6-9DED-72AAFAD6FD9E}"/>
              </c:ext>
            </c:extLst>
          </c:dPt>
          <c:dPt>
            <c:idx val="18"/>
            <c:invertIfNegative val="0"/>
            <c:bubble3D val="0"/>
            <c:spPr>
              <a:solidFill>
                <a:srgbClr val="002554"/>
              </a:solidFill>
              <a:ln>
                <a:noFill/>
              </a:ln>
              <a:effectLst/>
            </c:spPr>
            <c:extLst>
              <c:ext xmlns:c16="http://schemas.microsoft.com/office/drawing/2014/chart" uri="{C3380CC4-5D6E-409C-BE32-E72D297353CC}">
                <c16:uniqueId val="{0000000D-0316-4F66-9E64-6B41E1924C5D}"/>
              </c:ext>
            </c:extLst>
          </c:dPt>
          <c:dPt>
            <c:idx val="25"/>
            <c:invertIfNegative val="0"/>
            <c:bubble3D val="0"/>
            <c:spPr>
              <a:solidFill>
                <a:srgbClr val="002554"/>
              </a:solidFill>
              <a:ln>
                <a:noFill/>
              </a:ln>
              <a:effectLst/>
            </c:spPr>
            <c:extLst>
              <c:ext xmlns:c16="http://schemas.microsoft.com/office/drawing/2014/chart" uri="{C3380CC4-5D6E-409C-BE32-E72D297353CC}">
                <c16:uniqueId val="{0000000F-0316-4F66-9E64-6B41E1924C5D}"/>
              </c:ext>
            </c:extLst>
          </c:dPt>
          <c:dPt>
            <c:idx val="26"/>
            <c:invertIfNegative val="0"/>
            <c:bubble3D val="0"/>
            <c:spPr>
              <a:solidFill>
                <a:srgbClr val="002554"/>
              </a:solidFill>
              <a:ln>
                <a:noFill/>
              </a:ln>
              <a:effectLst/>
            </c:spPr>
            <c:extLst>
              <c:ext xmlns:c16="http://schemas.microsoft.com/office/drawing/2014/chart" uri="{C3380CC4-5D6E-409C-BE32-E72D297353CC}">
                <c16:uniqueId val="{00000011-0316-4F66-9E64-6B41E1924C5D}"/>
              </c:ext>
            </c:extLst>
          </c:dPt>
          <c:dPt>
            <c:idx val="29"/>
            <c:invertIfNegative val="0"/>
            <c:bubble3D val="0"/>
            <c:spPr>
              <a:solidFill>
                <a:srgbClr val="002554"/>
              </a:solidFill>
              <a:ln>
                <a:noFill/>
              </a:ln>
              <a:effectLst/>
            </c:spPr>
            <c:extLst>
              <c:ext xmlns:c16="http://schemas.microsoft.com/office/drawing/2014/chart" uri="{C3380CC4-5D6E-409C-BE32-E72D297353CC}">
                <c16:uniqueId val="{00000013-0316-4F66-9E64-6B41E1924C5D}"/>
              </c:ext>
            </c:extLst>
          </c:dPt>
          <c:dPt>
            <c:idx val="31"/>
            <c:invertIfNegative val="0"/>
            <c:bubble3D val="0"/>
            <c:spPr>
              <a:solidFill>
                <a:srgbClr val="002554"/>
              </a:solidFill>
              <a:ln>
                <a:noFill/>
              </a:ln>
              <a:effectLst/>
            </c:spPr>
            <c:extLst>
              <c:ext xmlns:c16="http://schemas.microsoft.com/office/drawing/2014/chart" uri="{C3380CC4-5D6E-409C-BE32-E72D297353CC}">
                <c16:uniqueId val="{00000015-0316-4F66-9E64-6B41E1924C5D}"/>
              </c:ext>
            </c:extLst>
          </c:dPt>
          <c:dPt>
            <c:idx val="33"/>
            <c:invertIfNegative val="0"/>
            <c:bubble3D val="0"/>
            <c:spPr>
              <a:solidFill>
                <a:srgbClr val="002554"/>
              </a:solidFill>
              <a:ln>
                <a:noFill/>
              </a:ln>
              <a:effectLst/>
            </c:spPr>
            <c:extLst>
              <c:ext xmlns:c16="http://schemas.microsoft.com/office/drawing/2014/chart" uri="{C3380CC4-5D6E-409C-BE32-E72D297353CC}">
                <c16:uniqueId val="{00000017-0316-4F66-9E64-6B41E1924C5D}"/>
              </c:ext>
            </c:extLst>
          </c:dPt>
          <c:dPt>
            <c:idx val="34"/>
            <c:invertIfNegative val="0"/>
            <c:bubble3D val="0"/>
            <c:spPr>
              <a:solidFill>
                <a:srgbClr val="002554"/>
              </a:solidFill>
              <a:ln>
                <a:noFill/>
              </a:ln>
              <a:effectLst/>
            </c:spPr>
            <c:extLst>
              <c:ext xmlns:c16="http://schemas.microsoft.com/office/drawing/2014/chart" uri="{C3380CC4-5D6E-409C-BE32-E72D297353CC}">
                <c16:uniqueId val="{00000019-0316-4F66-9E64-6B41E1924C5D}"/>
              </c:ext>
            </c:extLst>
          </c:dPt>
          <c:dPt>
            <c:idx val="35"/>
            <c:invertIfNegative val="0"/>
            <c:bubble3D val="0"/>
            <c:spPr>
              <a:solidFill>
                <a:srgbClr val="002554"/>
              </a:solidFill>
              <a:ln>
                <a:noFill/>
              </a:ln>
              <a:effectLst/>
            </c:spPr>
            <c:extLst>
              <c:ext xmlns:c16="http://schemas.microsoft.com/office/drawing/2014/chart" uri="{C3380CC4-5D6E-409C-BE32-E72D297353CC}">
                <c16:uniqueId val="{0000001B-0316-4F66-9E64-6B41E1924C5D}"/>
              </c:ext>
            </c:extLst>
          </c:dPt>
          <c:dPt>
            <c:idx val="36"/>
            <c:invertIfNegative val="0"/>
            <c:bubble3D val="0"/>
            <c:spPr>
              <a:solidFill>
                <a:srgbClr val="002554"/>
              </a:solidFill>
              <a:ln>
                <a:noFill/>
              </a:ln>
              <a:effectLst/>
            </c:spPr>
            <c:extLst>
              <c:ext xmlns:c16="http://schemas.microsoft.com/office/drawing/2014/chart" uri="{C3380CC4-5D6E-409C-BE32-E72D297353CC}">
                <c16:uniqueId val="{0000001D-0316-4F66-9E64-6B41E1924C5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Lack of funding </c:v>
                </c:pt>
                <c:pt idx="1">
                  <c:v>Staff shortages </c:v>
                </c:pt>
                <c:pt idx="2">
                  <c:v>Poor government policy </c:v>
                </c:pt>
                <c:pt idx="3">
                  <c:v>Poor NHS management </c:v>
                </c:pt>
                <c:pt idx="4">
                  <c:v>Increased demands from an ageing population </c:v>
                </c:pt>
                <c:pt idx="5">
                  <c:v>Lack of capacity in social care system </c:v>
                </c:pt>
                <c:pt idx="6">
                  <c:v>The COVID-19 pandemic </c:v>
                </c:pt>
                <c:pt idx="7">
                  <c:v>NHS inefficiency </c:v>
                </c:pt>
                <c:pt idx="8">
                  <c:v>The impact of Brexit</c:v>
                </c:pt>
                <c:pt idx="9">
                  <c:v>Misuse of services by the public </c:v>
                </c:pt>
                <c:pt idx="10">
                  <c:v>Increased immigration </c:v>
                </c:pt>
                <c:pt idx="11">
                  <c:v>The current NHS strikes </c:v>
                </c:pt>
                <c:pt idx="12">
                  <c:v>Increased cost of providing treatments</c:v>
                </c:pt>
              </c:strCache>
            </c:strRef>
          </c:cat>
          <c:val>
            <c:numRef>
              <c:f>Sheet1!$C$2:$C$14</c:f>
              <c:numCache>
                <c:formatCode>0%</c:formatCode>
                <c:ptCount val="13"/>
                <c:pt idx="0">
                  <c:v>0.4</c:v>
                </c:pt>
                <c:pt idx="1">
                  <c:v>0.38</c:v>
                </c:pt>
                <c:pt idx="2">
                  <c:v>0.35</c:v>
                </c:pt>
                <c:pt idx="3">
                  <c:v>0.28999999999999998</c:v>
                </c:pt>
                <c:pt idx="4">
                  <c:v>0.24</c:v>
                </c:pt>
                <c:pt idx="5">
                  <c:v>0.2</c:v>
                </c:pt>
                <c:pt idx="6">
                  <c:v>0.18</c:v>
                </c:pt>
                <c:pt idx="7">
                  <c:v>0.18</c:v>
                </c:pt>
                <c:pt idx="8">
                  <c:v>0.16</c:v>
                </c:pt>
                <c:pt idx="9">
                  <c:v>0.14000000000000001</c:v>
                </c:pt>
                <c:pt idx="10">
                  <c:v>0.13</c:v>
                </c:pt>
                <c:pt idx="11">
                  <c:v>0.08</c:v>
                </c:pt>
                <c:pt idx="12">
                  <c:v>7.0000000000000007E-2</c:v>
                </c:pt>
              </c:numCache>
            </c:numRef>
          </c:val>
          <c:extLst>
            <c:ext xmlns:c16="http://schemas.microsoft.com/office/drawing/2014/chart" uri="{C3380CC4-5D6E-409C-BE32-E72D297353CC}">
              <c16:uniqueId val="{0000001E-0316-4F66-9E64-6B41E1924C5D}"/>
            </c:ext>
          </c:extLst>
        </c:ser>
        <c:dLbls>
          <c:dLblPos val="outEnd"/>
          <c:showLegendKey val="0"/>
          <c:showVal val="1"/>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w="25400">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386819133015925E-2"/>
          <c:y val="1.8486295541425751E-2"/>
          <c:w val="0.96613704285007851"/>
          <c:h val="0.98151373169734313"/>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F651-404D-AB48-5486D44B74B0}"/>
              </c:ext>
            </c:extLst>
          </c:dPt>
          <c:dPt>
            <c:idx val="9"/>
            <c:invertIfNegative val="0"/>
            <c:bubble3D val="0"/>
            <c:spPr>
              <a:solidFill>
                <a:srgbClr val="007681"/>
              </a:solidFill>
              <a:ln>
                <a:noFill/>
              </a:ln>
              <a:effectLst/>
            </c:spPr>
            <c:extLst>
              <c:ext xmlns:c16="http://schemas.microsoft.com/office/drawing/2014/chart" uri="{C3380CC4-5D6E-409C-BE32-E72D297353CC}">
                <c16:uniqueId val="{00000003-F651-404D-AB48-5486D44B74B0}"/>
              </c:ext>
            </c:extLst>
          </c:dPt>
          <c:dPt>
            <c:idx val="10"/>
            <c:invertIfNegative val="0"/>
            <c:bubble3D val="0"/>
            <c:spPr>
              <a:solidFill>
                <a:srgbClr val="007681"/>
              </a:solidFill>
              <a:ln>
                <a:noFill/>
              </a:ln>
              <a:effectLst/>
            </c:spPr>
            <c:extLst>
              <c:ext xmlns:c16="http://schemas.microsoft.com/office/drawing/2014/chart" uri="{C3380CC4-5D6E-409C-BE32-E72D297353CC}">
                <c16:uniqueId val="{00000005-F651-404D-AB48-5486D44B74B0}"/>
              </c:ext>
            </c:extLst>
          </c:dPt>
          <c:dPt>
            <c:idx val="18"/>
            <c:invertIfNegative val="0"/>
            <c:bubble3D val="0"/>
            <c:spPr>
              <a:solidFill>
                <a:srgbClr val="007681"/>
              </a:solidFill>
              <a:ln>
                <a:noFill/>
              </a:ln>
              <a:effectLst/>
            </c:spPr>
            <c:extLst>
              <c:ext xmlns:c16="http://schemas.microsoft.com/office/drawing/2014/chart" uri="{C3380CC4-5D6E-409C-BE32-E72D297353CC}">
                <c16:uniqueId val="{00000007-F651-404D-AB48-5486D44B74B0}"/>
              </c:ext>
            </c:extLst>
          </c:dPt>
          <c:dPt>
            <c:idx val="25"/>
            <c:invertIfNegative val="0"/>
            <c:bubble3D val="0"/>
            <c:spPr>
              <a:solidFill>
                <a:srgbClr val="007681"/>
              </a:solidFill>
              <a:ln>
                <a:noFill/>
              </a:ln>
              <a:effectLst/>
            </c:spPr>
            <c:extLst>
              <c:ext xmlns:c16="http://schemas.microsoft.com/office/drawing/2014/chart" uri="{C3380CC4-5D6E-409C-BE32-E72D297353CC}">
                <c16:uniqueId val="{00000009-F651-404D-AB48-5486D44B74B0}"/>
              </c:ext>
            </c:extLst>
          </c:dPt>
          <c:dPt>
            <c:idx val="26"/>
            <c:invertIfNegative val="0"/>
            <c:bubble3D val="0"/>
            <c:spPr>
              <a:solidFill>
                <a:srgbClr val="007681"/>
              </a:solidFill>
              <a:ln>
                <a:noFill/>
              </a:ln>
              <a:effectLst/>
            </c:spPr>
            <c:extLst>
              <c:ext xmlns:c16="http://schemas.microsoft.com/office/drawing/2014/chart" uri="{C3380CC4-5D6E-409C-BE32-E72D297353CC}">
                <c16:uniqueId val="{0000000B-F651-404D-AB48-5486D44B74B0}"/>
              </c:ext>
            </c:extLst>
          </c:dPt>
          <c:dPt>
            <c:idx val="29"/>
            <c:invertIfNegative val="0"/>
            <c:bubble3D val="0"/>
            <c:spPr>
              <a:solidFill>
                <a:srgbClr val="007681"/>
              </a:solidFill>
              <a:ln>
                <a:noFill/>
              </a:ln>
              <a:effectLst/>
            </c:spPr>
            <c:extLst>
              <c:ext xmlns:c16="http://schemas.microsoft.com/office/drawing/2014/chart" uri="{C3380CC4-5D6E-409C-BE32-E72D297353CC}">
                <c16:uniqueId val="{0000000D-F651-404D-AB48-5486D44B74B0}"/>
              </c:ext>
            </c:extLst>
          </c:dPt>
          <c:dPt>
            <c:idx val="31"/>
            <c:invertIfNegative val="0"/>
            <c:bubble3D val="0"/>
            <c:spPr>
              <a:solidFill>
                <a:srgbClr val="007681"/>
              </a:solidFill>
              <a:ln>
                <a:noFill/>
              </a:ln>
              <a:effectLst/>
            </c:spPr>
            <c:extLst>
              <c:ext xmlns:c16="http://schemas.microsoft.com/office/drawing/2014/chart" uri="{C3380CC4-5D6E-409C-BE32-E72D297353CC}">
                <c16:uniqueId val="{0000000F-F651-404D-AB48-5486D44B74B0}"/>
              </c:ext>
            </c:extLst>
          </c:dPt>
          <c:dPt>
            <c:idx val="33"/>
            <c:invertIfNegative val="0"/>
            <c:bubble3D val="0"/>
            <c:spPr>
              <a:solidFill>
                <a:srgbClr val="007681"/>
              </a:solidFill>
              <a:ln>
                <a:noFill/>
              </a:ln>
              <a:effectLst/>
            </c:spPr>
            <c:extLst>
              <c:ext xmlns:c16="http://schemas.microsoft.com/office/drawing/2014/chart" uri="{C3380CC4-5D6E-409C-BE32-E72D297353CC}">
                <c16:uniqueId val="{00000011-F651-404D-AB48-5486D44B74B0}"/>
              </c:ext>
            </c:extLst>
          </c:dPt>
          <c:dPt>
            <c:idx val="34"/>
            <c:invertIfNegative val="0"/>
            <c:bubble3D val="0"/>
            <c:spPr>
              <a:solidFill>
                <a:srgbClr val="007681"/>
              </a:solidFill>
              <a:ln>
                <a:noFill/>
              </a:ln>
              <a:effectLst/>
            </c:spPr>
            <c:extLst>
              <c:ext xmlns:c16="http://schemas.microsoft.com/office/drawing/2014/chart" uri="{C3380CC4-5D6E-409C-BE32-E72D297353CC}">
                <c16:uniqueId val="{00000013-F651-404D-AB48-5486D44B74B0}"/>
              </c:ext>
            </c:extLst>
          </c:dPt>
          <c:dPt>
            <c:idx val="35"/>
            <c:invertIfNegative val="0"/>
            <c:bubble3D val="0"/>
            <c:spPr>
              <a:solidFill>
                <a:srgbClr val="CB333B"/>
              </a:solidFill>
              <a:ln>
                <a:noFill/>
              </a:ln>
              <a:effectLst/>
            </c:spPr>
            <c:extLst>
              <c:ext xmlns:c16="http://schemas.microsoft.com/office/drawing/2014/chart" uri="{C3380CC4-5D6E-409C-BE32-E72D297353CC}">
                <c16:uniqueId val="{00000015-F651-404D-AB48-5486D44B74B0}"/>
              </c:ext>
            </c:extLst>
          </c:dPt>
          <c:dPt>
            <c:idx val="36"/>
            <c:invertIfNegative val="0"/>
            <c:bubble3D val="0"/>
            <c:spPr>
              <a:solidFill>
                <a:srgbClr val="007681"/>
              </a:solidFill>
              <a:ln>
                <a:noFill/>
              </a:ln>
              <a:effectLst/>
            </c:spPr>
            <c:extLst>
              <c:ext xmlns:c16="http://schemas.microsoft.com/office/drawing/2014/chart" uri="{C3380CC4-5D6E-409C-BE32-E72D297353CC}">
                <c16:uniqueId val="{00000017-F651-404D-AB48-5486D44B74B0}"/>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F651-404D-AB48-5486D44B74B0}"/>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F651-404D-AB48-5486D44B74B0}"/>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F651-404D-AB48-5486D44B74B0}"/>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F651-404D-AB48-5486D44B74B0}"/>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F651-404D-AB48-5486D44B74B0}"/>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pt idx="12">
                  <c:v>Pressure on or workload of NHS staff</c:v>
                </c:pt>
              </c:strCache>
            </c:strRef>
          </c:cat>
          <c:val>
            <c:numRef>
              <c:f>Sheet1!$B$2:$B$14</c:f>
              <c:numCache>
                <c:formatCode>0</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extLst>
            <c:ext xmlns:c16="http://schemas.microsoft.com/office/drawing/2014/chart" uri="{C3380CC4-5D6E-409C-BE32-E72D297353CC}">
              <c16:uniqueId val="{00000019-F651-404D-AB48-5486D44B74B0}"/>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bg2"/>
            </a:solidFill>
          </c:spPr>
          <c:dPt>
            <c:idx val="0"/>
            <c:bubble3D val="0"/>
            <c:spPr>
              <a:solidFill>
                <a:schemeClr val="tx2"/>
              </a:solidFill>
              <a:ln w="19050">
                <a:solidFill>
                  <a:schemeClr val="lt1"/>
                </a:solidFill>
              </a:ln>
              <a:effectLst/>
            </c:spPr>
            <c:extLst>
              <c:ext xmlns:c16="http://schemas.microsoft.com/office/drawing/2014/chart" uri="{C3380CC4-5D6E-409C-BE32-E72D297353CC}">
                <c16:uniqueId val="{00000001-3473-49FE-89DA-4FF0A1FA385C}"/>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3473-49FE-89DA-4FF0A1FA385C}"/>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2-3473-49FE-89DA-4FF0A1FA385C}"/>
              </c:ext>
            </c:extLst>
          </c:dPt>
          <c:dPt>
            <c:idx val="3"/>
            <c:bubble3D val="0"/>
            <c:spPr>
              <a:solidFill>
                <a:schemeClr val="bg2"/>
              </a:solidFill>
              <a:ln w="19050">
                <a:solidFill>
                  <a:schemeClr val="lt1"/>
                </a:solidFill>
              </a:ln>
              <a:effectLst/>
            </c:spPr>
            <c:extLst>
              <c:ext xmlns:c16="http://schemas.microsoft.com/office/drawing/2014/chart" uri="{C3380CC4-5D6E-409C-BE32-E72D297353CC}">
                <c16:uniqueId val="{00000007-D760-4ABD-8B82-7F905A60FB72}"/>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0-3473-49FE-89DA-4FF0A1FA385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148180285208362E-2"/>
          <c:y val="3.9257233592095979E-2"/>
          <c:w val="0.93294075615963723"/>
          <c:h val="0.82046018583862623"/>
        </c:manualLayout>
      </c:layout>
      <c:barChart>
        <c:barDir val="col"/>
        <c:grouping val="percentStacked"/>
        <c:varyColors val="0"/>
        <c:ser>
          <c:idx val="0"/>
          <c:order val="0"/>
          <c:tx>
            <c:strRef>
              <c:f>Sheet1!$B$1</c:f>
              <c:strCache>
                <c:ptCount val="1"/>
                <c:pt idx="0">
                  <c:v>don't know</c:v>
                </c:pt>
              </c:strCache>
            </c:strRef>
          </c:tx>
          <c:spPr>
            <a:solidFill>
              <a:schemeClr val="bg1">
                <a:lumMod val="65000"/>
              </a:schemeClr>
            </a:solidFill>
            <a:ln>
              <a:noFill/>
            </a:ln>
            <a:effectLst/>
          </c:spPr>
          <c:invertIfNegative val="0"/>
          <c:dLbls>
            <c:dLbl>
              <c:idx val="0"/>
              <c:layout>
                <c:manualLayout>
                  <c:x val="0"/>
                  <c:y val="-1.493766172665255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DF-4F5B-A027-5C5B06671466}"/>
                </c:ext>
              </c:extLst>
            </c:dLbl>
            <c:dLbl>
              <c:idx val="1"/>
              <c:layout>
                <c:manualLayout>
                  <c:x val="5.1566672662475693E-3"/>
                  <c:y val="-1.86720771583156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DF-4F5B-A027-5C5B066714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May 22</c:v>
                </c:pt>
                <c:pt idx="1">
                  <c:v>May 23</c:v>
                </c:pt>
              </c:strCache>
            </c:strRef>
          </c:cat>
          <c:val>
            <c:numRef>
              <c:f>Sheet1!$B$2:$B$3</c:f>
              <c:numCache>
                <c:formatCode>0%</c:formatCode>
                <c:ptCount val="2"/>
                <c:pt idx="0">
                  <c:v>0.02</c:v>
                </c:pt>
                <c:pt idx="1">
                  <c:v>0.02</c:v>
                </c:pt>
              </c:numCache>
            </c:numRef>
          </c:val>
          <c:extLst>
            <c:ext xmlns:c16="http://schemas.microsoft.com/office/drawing/2014/chart" uri="{C3380CC4-5D6E-409C-BE32-E72D297353CC}">
              <c16:uniqueId val="{00000002-387E-472C-9D61-F81EFD95B3EE}"/>
            </c:ext>
          </c:extLst>
        </c:ser>
        <c:ser>
          <c:idx val="1"/>
          <c:order val="1"/>
          <c:tx>
            <c:strRef>
              <c:f>Sheet1!$C$1</c:f>
              <c:strCache>
                <c:ptCount val="1"/>
                <c:pt idx="0">
                  <c:v>The NHS is crucial to British society and we must do everything to maintain it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May 22</c:v>
                </c:pt>
                <c:pt idx="1">
                  <c:v>May 23</c:v>
                </c:pt>
              </c:strCache>
            </c:strRef>
          </c:cat>
          <c:val>
            <c:numRef>
              <c:f>Sheet1!$C$2:$C$3</c:f>
              <c:numCache>
                <c:formatCode>0%</c:formatCode>
                <c:ptCount val="2"/>
                <c:pt idx="0">
                  <c:v>0.77</c:v>
                </c:pt>
                <c:pt idx="1">
                  <c:v>0.72</c:v>
                </c:pt>
              </c:numCache>
            </c:numRef>
          </c:val>
          <c:extLst>
            <c:ext xmlns:c16="http://schemas.microsoft.com/office/drawing/2014/chart" uri="{C3380CC4-5D6E-409C-BE32-E72D297353CC}">
              <c16:uniqueId val="{00000003-387E-472C-9D61-F81EFD95B3EE}"/>
            </c:ext>
          </c:extLst>
        </c:ser>
        <c:ser>
          <c:idx val="2"/>
          <c:order val="2"/>
          <c:tx>
            <c:strRef>
              <c:f>Sheet1!$D$1</c:f>
              <c:strCache>
                <c:ptCount val="1"/>
                <c:pt idx="0">
                  <c:v>The NHS was a great project but we probably can't maintain it in its current form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May 22</c:v>
                </c:pt>
                <c:pt idx="1">
                  <c:v>May 23</c:v>
                </c:pt>
              </c:strCache>
            </c:strRef>
          </c:cat>
          <c:val>
            <c:numRef>
              <c:f>Sheet1!$D$2:$D$3</c:f>
              <c:numCache>
                <c:formatCode>0%</c:formatCode>
                <c:ptCount val="2"/>
                <c:pt idx="0">
                  <c:v>0.21</c:v>
                </c:pt>
                <c:pt idx="1">
                  <c:v>0.26</c:v>
                </c:pt>
              </c:numCache>
            </c:numRef>
          </c:val>
          <c:extLst>
            <c:ext xmlns:c16="http://schemas.microsoft.com/office/drawing/2014/chart" uri="{C3380CC4-5D6E-409C-BE32-E72D297353CC}">
              <c16:uniqueId val="{00000004-387E-472C-9D61-F81EFD95B3EE}"/>
            </c:ext>
          </c:extLst>
        </c:ser>
        <c:dLbls>
          <c:showLegendKey val="0"/>
          <c:showVal val="1"/>
          <c:showCatName val="0"/>
          <c:showSerName val="0"/>
          <c:showPercent val="0"/>
          <c:showBubbleSize val="0"/>
        </c:dLbls>
        <c:gapWidth val="219"/>
        <c:overlap val="100"/>
        <c:axId val="769427152"/>
        <c:axId val="737237024"/>
      </c:barChart>
      <c:catAx>
        <c:axId val="76942715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l">
              <a:defRPr sz="1400" b="0" i="0" u="none" strike="noStrike" kern="1200" baseline="0">
                <a:solidFill>
                  <a:schemeClr val="tx1"/>
                </a:solidFill>
                <a:latin typeface="+mn-lt"/>
                <a:ea typeface="+mn-ea"/>
                <a:cs typeface="+mn-cs"/>
              </a:defRPr>
            </a:pPr>
            <a:endParaRPr lang="en-US"/>
          </a:p>
        </c:txPr>
        <c:crossAx val="737237024"/>
        <c:crosses val="autoZero"/>
        <c:auto val="1"/>
        <c:lblAlgn val="ctr"/>
        <c:lblOffset val="100"/>
        <c:noMultiLvlLbl val="0"/>
      </c:catAx>
      <c:valAx>
        <c:axId val="737237024"/>
        <c:scaling>
          <c:orientation val="minMax"/>
        </c:scaling>
        <c:delete val="1"/>
        <c:axPos val="l"/>
        <c:numFmt formatCode="0%" sourceLinked="1"/>
        <c:majorTickMark val="out"/>
        <c:minorTickMark val="none"/>
        <c:tickLblPos val="nextTo"/>
        <c:crossAx val="769427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E8E8E8"/>
    </a:solid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340150858092245E-2"/>
          <c:y val="4.0817601569892614E-2"/>
          <c:w val="0.73821831256874693"/>
          <c:h val="0.71994599259437264"/>
        </c:manualLayout>
      </c:layout>
      <c:lineChart>
        <c:grouping val="standard"/>
        <c:varyColors val="0"/>
        <c:ser>
          <c:idx val="0"/>
          <c:order val="0"/>
          <c:tx>
            <c:strRef>
              <c:f>Sheet1!$B$1</c:f>
              <c:strCache>
                <c:ptCount val="1"/>
                <c:pt idx="0">
                  <c:v>The NHS is crucial to British society and we must do everything to maintain it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30"/>
            <c:marker>
              <c:symbol val="picture"/>
              <c:spPr>
                <a:solidFill>
                  <a:schemeClr val="accent1"/>
                </a:solidFill>
                <a:ln w="25400">
                  <a:noFill/>
                </a:ln>
                <a:effectLst/>
              </c:spPr>
            </c:marker>
            <c:bubble3D val="0"/>
            <c:extLst>
              <c:ext xmlns:c16="http://schemas.microsoft.com/office/drawing/2014/chart" uri="{C3380CC4-5D6E-409C-BE32-E72D297353CC}">
                <c16:uniqueId val="{00000000-FABE-420A-B3CD-002125354108}"/>
              </c:ext>
            </c:extLst>
          </c:dPt>
          <c:cat>
            <c:strRef>
              <c:f>Sheet1!$A$2:$A$31</c:f>
              <c:strCache>
                <c:ptCount val="30"/>
                <c:pt idx="0">
                  <c:v>2000 Spring</c:v>
                </c:pt>
                <c:pt idx="1">
                  <c:v>2001 Winter</c:v>
                </c:pt>
                <c:pt idx="2">
                  <c:v>2002 Spring</c:v>
                </c:pt>
                <c:pt idx="3">
                  <c:v>2002 Winter</c:v>
                </c:pt>
                <c:pt idx="4">
                  <c:v>2003 Spring</c:v>
                </c:pt>
                <c:pt idx="5">
                  <c:v>2003 Winter</c:v>
                </c:pt>
                <c:pt idx="6">
                  <c:v>2004 Spring</c:v>
                </c:pt>
                <c:pt idx="7">
                  <c:v>2004 Winter</c:v>
                </c:pt>
                <c:pt idx="8">
                  <c:v>2005 Spring</c:v>
                </c:pt>
                <c:pt idx="9">
                  <c:v>2005 Winter</c:v>
                </c:pt>
                <c:pt idx="10">
                  <c:v>2006 Spring</c:v>
                </c:pt>
                <c:pt idx="11">
                  <c:v>2006 Winter</c:v>
                </c:pt>
                <c:pt idx="12">
                  <c:v>2007 Spring</c:v>
                </c:pt>
                <c:pt idx="13">
                  <c:v>2007 Winter</c:v>
                </c:pt>
                <c:pt idx="14">
                  <c:v>2008</c:v>
                </c:pt>
                <c:pt idx="15">
                  <c:v>2009</c:v>
                </c:pt>
                <c:pt idx="16">
                  <c:v>2010</c:v>
                </c:pt>
                <c:pt idx="17">
                  <c:v>2011</c:v>
                </c:pt>
                <c:pt idx="18">
                  <c:v>2012</c:v>
                </c:pt>
                <c:pt idx="19">
                  <c:v>2013</c:v>
                </c:pt>
                <c:pt idx="20">
                  <c:v>2014</c:v>
                </c:pt>
                <c:pt idx="21">
                  <c:v>2015</c:v>
                </c:pt>
                <c:pt idx="22">
                  <c:v>2016</c:v>
                </c:pt>
                <c:pt idx="23">
                  <c:v>2017 Aug</c:v>
                </c:pt>
                <c:pt idx="24">
                  <c:v>2018</c:v>
                </c:pt>
                <c:pt idx="25">
                  <c:v>2019</c:v>
                </c:pt>
                <c:pt idx="26">
                  <c:v>2020</c:v>
                </c:pt>
                <c:pt idx="27">
                  <c:v>2021</c:v>
                </c:pt>
                <c:pt idx="28">
                  <c:v>Summer 2022</c:v>
                </c:pt>
                <c:pt idx="29">
                  <c:v>Spring 2023</c:v>
                </c:pt>
              </c:strCache>
            </c:strRef>
          </c:cat>
          <c:val>
            <c:numRef>
              <c:f>Sheet1!$B$2:$B$31</c:f>
              <c:numCache>
                <c:formatCode>0%</c:formatCode>
                <c:ptCount val="30"/>
                <c:pt idx="0">
                  <c:v>0.79</c:v>
                </c:pt>
                <c:pt idx="1">
                  <c:v>0.75</c:v>
                </c:pt>
                <c:pt idx="2">
                  <c:v>0.77</c:v>
                </c:pt>
                <c:pt idx="3">
                  <c:v>0.78</c:v>
                </c:pt>
                <c:pt idx="4">
                  <c:v>0.73</c:v>
                </c:pt>
                <c:pt idx="5">
                  <c:v>0.75</c:v>
                </c:pt>
                <c:pt idx="6">
                  <c:v>0.77</c:v>
                </c:pt>
                <c:pt idx="7">
                  <c:v>0.78</c:v>
                </c:pt>
                <c:pt idx="8">
                  <c:v>0.77</c:v>
                </c:pt>
                <c:pt idx="9">
                  <c:v>0.76</c:v>
                </c:pt>
                <c:pt idx="10">
                  <c:v>0.74</c:v>
                </c:pt>
                <c:pt idx="11">
                  <c:v>0.77</c:v>
                </c:pt>
                <c:pt idx="12">
                  <c:v>0.73</c:v>
                </c:pt>
                <c:pt idx="13">
                  <c:v>0.74</c:v>
                </c:pt>
                <c:pt idx="23">
                  <c:v>0.77</c:v>
                </c:pt>
                <c:pt idx="28">
                  <c:v>0.76</c:v>
                </c:pt>
                <c:pt idx="29">
                  <c:v>0.71</c:v>
                </c:pt>
              </c:numCache>
            </c:numRef>
          </c:val>
          <c:smooth val="0"/>
          <c:extLst>
            <c:ext xmlns:c16="http://schemas.microsoft.com/office/drawing/2014/chart" uri="{C3380CC4-5D6E-409C-BE32-E72D297353CC}">
              <c16:uniqueId val="{00000001-FABE-420A-B3CD-002125354108}"/>
            </c:ext>
          </c:extLst>
        </c:ser>
        <c:ser>
          <c:idx val="1"/>
          <c:order val="1"/>
          <c:tx>
            <c:strRef>
              <c:f>Sheet1!$C$1</c:f>
              <c:strCache>
                <c:ptCount val="1"/>
                <c:pt idx="0">
                  <c:v>The NHS was a great project but we probably can't maintain it in its current form</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Sheet1!$A$2:$A$31</c:f>
              <c:strCache>
                <c:ptCount val="30"/>
                <c:pt idx="0">
                  <c:v>2000 Spring</c:v>
                </c:pt>
                <c:pt idx="1">
                  <c:v>2001 Winter</c:v>
                </c:pt>
                <c:pt idx="2">
                  <c:v>2002 Spring</c:v>
                </c:pt>
                <c:pt idx="3">
                  <c:v>2002 Winter</c:v>
                </c:pt>
                <c:pt idx="4">
                  <c:v>2003 Spring</c:v>
                </c:pt>
                <c:pt idx="5">
                  <c:v>2003 Winter</c:v>
                </c:pt>
                <c:pt idx="6">
                  <c:v>2004 Spring</c:v>
                </c:pt>
                <c:pt idx="7">
                  <c:v>2004 Winter</c:v>
                </c:pt>
                <c:pt idx="8">
                  <c:v>2005 Spring</c:v>
                </c:pt>
                <c:pt idx="9">
                  <c:v>2005 Winter</c:v>
                </c:pt>
                <c:pt idx="10">
                  <c:v>2006 Spring</c:v>
                </c:pt>
                <c:pt idx="11">
                  <c:v>2006 Winter</c:v>
                </c:pt>
                <c:pt idx="12">
                  <c:v>2007 Spring</c:v>
                </c:pt>
                <c:pt idx="13">
                  <c:v>2007 Winter</c:v>
                </c:pt>
                <c:pt idx="14">
                  <c:v>2008</c:v>
                </c:pt>
                <c:pt idx="15">
                  <c:v>2009</c:v>
                </c:pt>
                <c:pt idx="16">
                  <c:v>2010</c:v>
                </c:pt>
                <c:pt idx="17">
                  <c:v>2011</c:v>
                </c:pt>
                <c:pt idx="18">
                  <c:v>2012</c:v>
                </c:pt>
                <c:pt idx="19">
                  <c:v>2013</c:v>
                </c:pt>
                <c:pt idx="20">
                  <c:v>2014</c:v>
                </c:pt>
                <c:pt idx="21">
                  <c:v>2015</c:v>
                </c:pt>
                <c:pt idx="22">
                  <c:v>2016</c:v>
                </c:pt>
                <c:pt idx="23">
                  <c:v>2017 Aug</c:v>
                </c:pt>
                <c:pt idx="24">
                  <c:v>2018</c:v>
                </c:pt>
                <c:pt idx="25">
                  <c:v>2019</c:v>
                </c:pt>
                <c:pt idx="26">
                  <c:v>2020</c:v>
                </c:pt>
                <c:pt idx="27">
                  <c:v>2021</c:v>
                </c:pt>
                <c:pt idx="28">
                  <c:v>Summer 2022</c:v>
                </c:pt>
                <c:pt idx="29">
                  <c:v>Spring 2023</c:v>
                </c:pt>
              </c:strCache>
            </c:strRef>
          </c:cat>
          <c:val>
            <c:numRef>
              <c:f>Sheet1!$C$2:$C$31</c:f>
              <c:numCache>
                <c:formatCode>0%</c:formatCode>
                <c:ptCount val="30"/>
                <c:pt idx="0">
                  <c:v>0.19</c:v>
                </c:pt>
                <c:pt idx="1">
                  <c:v>0.23</c:v>
                </c:pt>
                <c:pt idx="2">
                  <c:v>0.2</c:v>
                </c:pt>
                <c:pt idx="3">
                  <c:v>0.2</c:v>
                </c:pt>
                <c:pt idx="4">
                  <c:v>0.25</c:v>
                </c:pt>
                <c:pt idx="5">
                  <c:v>0.22</c:v>
                </c:pt>
                <c:pt idx="6">
                  <c:v>0.21</c:v>
                </c:pt>
                <c:pt idx="7">
                  <c:v>0.2</c:v>
                </c:pt>
                <c:pt idx="8">
                  <c:v>0.21</c:v>
                </c:pt>
                <c:pt idx="9">
                  <c:v>0.21</c:v>
                </c:pt>
                <c:pt idx="10">
                  <c:v>0.23</c:v>
                </c:pt>
                <c:pt idx="11">
                  <c:v>0.21</c:v>
                </c:pt>
                <c:pt idx="12">
                  <c:v>0.25</c:v>
                </c:pt>
                <c:pt idx="13">
                  <c:v>0.23</c:v>
                </c:pt>
                <c:pt idx="23">
                  <c:v>0.23</c:v>
                </c:pt>
                <c:pt idx="28">
                  <c:v>0.22</c:v>
                </c:pt>
                <c:pt idx="29">
                  <c:v>0.26</c:v>
                </c:pt>
              </c:numCache>
            </c:numRef>
          </c:val>
          <c:smooth val="0"/>
          <c:extLst>
            <c:ext xmlns:c16="http://schemas.microsoft.com/office/drawing/2014/chart" uri="{C3380CC4-5D6E-409C-BE32-E72D297353CC}">
              <c16:uniqueId val="{00000002-FABE-420A-B3CD-002125354108}"/>
            </c:ext>
          </c:extLst>
        </c:ser>
        <c:dLbls>
          <c:showLegendKey val="0"/>
          <c:showVal val="0"/>
          <c:showCatName val="0"/>
          <c:showSerName val="0"/>
          <c:showPercent val="0"/>
          <c:showBubbleSize val="0"/>
        </c:dLbls>
        <c:marker val="1"/>
        <c:smooth val="0"/>
        <c:axId val="96279200"/>
        <c:axId val="96285856"/>
      </c:lineChart>
      <c:catAx>
        <c:axId val="962792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6285856"/>
        <c:crosses val="autoZero"/>
        <c:auto val="1"/>
        <c:lblAlgn val="ctr"/>
        <c:lblOffset val="100"/>
        <c:noMultiLvlLbl val="0"/>
      </c:catAx>
      <c:valAx>
        <c:axId val="96285856"/>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96279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847327831840446E-2"/>
          <c:y val="3.9257179249652614E-2"/>
          <c:w val="0.93294075615963723"/>
          <c:h val="0.82046018583862623"/>
        </c:manualLayout>
      </c:layout>
      <c:barChart>
        <c:barDir val="col"/>
        <c:grouping val="percentStacked"/>
        <c:varyColors val="0"/>
        <c:ser>
          <c:idx val="0"/>
          <c:order val="0"/>
          <c:tx>
            <c:strRef>
              <c:f>Sheet1!$B$1</c:f>
              <c:strCache>
                <c:ptCount val="1"/>
                <c:pt idx="0">
                  <c:v>Don't know</c:v>
                </c:pt>
              </c:strCache>
            </c:strRef>
          </c:tx>
          <c:spPr>
            <a:solidFill>
              <a:srgbClr val="7F7F7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22</c:v>
                </c:pt>
                <c:pt idx="1">
                  <c:v>Nov 22</c:v>
                </c:pt>
                <c:pt idx="2">
                  <c:v>May 23</c:v>
                </c:pt>
              </c:strCache>
            </c:strRef>
          </c:cat>
          <c:val>
            <c:numRef>
              <c:f>Sheet1!$B$2:$B$4</c:f>
              <c:numCache>
                <c:formatCode>0%</c:formatCode>
                <c:ptCount val="3"/>
                <c:pt idx="0">
                  <c:v>0.08</c:v>
                </c:pt>
                <c:pt idx="1">
                  <c:v>0.03</c:v>
                </c:pt>
                <c:pt idx="2">
                  <c:v>0.03</c:v>
                </c:pt>
              </c:numCache>
            </c:numRef>
          </c:val>
          <c:extLst>
            <c:ext xmlns:c16="http://schemas.microsoft.com/office/drawing/2014/chart" uri="{C3380CC4-5D6E-409C-BE32-E72D297353CC}">
              <c16:uniqueId val="{00000000-A4BC-4A49-8E4C-4461C42129FE}"/>
            </c:ext>
          </c:extLst>
        </c:ser>
        <c:ser>
          <c:idx val="1"/>
          <c:order val="1"/>
          <c:tx>
            <c:strRef>
              <c:f>Sheet1!$C$1</c:f>
              <c:strCache>
                <c:ptCount val="1"/>
                <c:pt idx="0">
                  <c:v>Increase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22</c:v>
                </c:pt>
                <c:pt idx="1">
                  <c:v>Nov 22</c:v>
                </c:pt>
                <c:pt idx="2">
                  <c:v>May 23</c:v>
                </c:pt>
              </c:strCache>
            </c:strRef>
          </c:cat>
          <c:val>
            <c:numRef>
              <c:f>Sheet1!$C$2:$C$4</c:f>
              <c:numCache>
                <c:formatCode>0%</c:formatCode>
                <c:ptCount val="3"/>
                <c:pt idx="0">
                  <c:v>0.71</c:v>
                </c:pt>
                <c:pt idx="1">
                  <c:v>0.82</c:v>
                </c:pt>
                <c:pt idx="2">
                  <c:v>0.8</c:v>
                </c:pt>
              </c:numCache>
            </c:numRef>
          </c:val>
          <c:extLst>
            <c:ext xmlns:c16="http://schemas.microsoft.com/office/drawing/2014/chart" uri="{C3380CC4-5D6E-409C-BE32-E72D297353CC}">
              <c16:uniqueId val="{00000001-A4BC-4A49-8E4C-4461C42129FE}"/>
            </c:ext>
          </c:extLst>
        </c:ser>
        <c:ser>
          <c:idx val="2"/>
          <c:order val="2"/>
          <c:tx>
            <c:strRef>
              <c:f>Sheet1!$D$1</c:f>
              <c:strCache>
                <c:ptCount val="1"/>
                <c:pt idx="0">
                  <c:v>No increase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22</c:v>
                </c:pt>
                <c:pt idx="1">
                  <c:v>Nov 22</c:v>
                </c:pt>
                <c:pt idx="2">
                  <c:v>May 23</c:v>
                </c:pt>
              </c:strCache>
            </c:strRef>
          </c:cat>
          <c:val>
            <c:numRef>
              <c:f>Sheet1!$D$2:$D$4</c:f>
              <c:numCache>
                <c:formatCode>0%</c:formatCode>
                <c:ptCount val="3"/>
                <c:pt idx="0">
                  <c:v>0.22</c:v>
                </c:pt>
                <c:pt idx="1">
                  <c:v>0.15</c:v>
                </c:pt>
                <c:pt idx="2">
                  <c:v>0.17</c:v>
                </c:pt>
              </c:numCache>
            </c:numRef>
          </c:val>
          <c:extLst>
            <c:ext xmlns:c16="http://schemas.microsoft.com/office/drawing/2014/chart" uri="{C3380CC4-5D6E-409C-BE32-E72D297353CC}">
              <c16:uniqueId val="{00000002-A4BC-4A49-8E4C-4461C42129FE}"/>
            </c:ext>
          </c:extLst>
        </c:ser>
        <c:dLbls>
          <c:showLegendKey val="0"/>
          <c:showVal val="1"/>
          <c:showCatName val="0"/>
          <c:showSerName val="0"/>
          <c:showPercent val="0"/>
          <c:showBubbleSize val="0"/>
        </c:dLbls>
        <c:gapWidth val="219"/>
        <c:overlap val="100"/>
        <c:axId val="769427152"/>
        <c:axId val="737237024"/>
      </c:barChart>
      <c:catAx>
        <c:axId val="76942715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l">
              <a:defRPr sz="1400" b="0" i="0" u="none" strike="noStrike" kern="1200" baseline="0">
                <a:solidFill>
                  <a:schemeClr val="tx1"/>
                </a:solidFill>
                <a:latin typeface="+mn-lt"/>
                <a:ea typeface="+mn-ea"/>
                <a:cs typeface="+mn-cs"/>
              </a:defRPr>
            </a:pPr>
            <a:endParaRPr lang="en-US"/>
          </a:p>
        </c:txPr>
        <c:crossAx val="737237024"/>
        <c:crosses val="autoZero"/>
        <c:auto val="1"/>
        <c:lblAlgn val="ctr"/>
        <c:lblOffset val="100"/>
        <c:noMultiLvlLbl val="0"/>
      </c:catAx>
      <c:valAx>
        <c:axId val="737237024"/>
        <c:scaling>
          <c:orientation val="minMax"/>
        </c:scaling>
        <c:delete val="1"/>
        <c:axPos val="l"/>
        <c:numFmt formatCode="0%" sourceLinked="1"/>
        <c:majorTickMark val="out"/>
        <c:minorTickMark val="none"/>
        <c:tickLblPos val="nextTo"/>
        <c:crossAx val="769427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E8E8E8"/>
    </a:solid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149097565527415E-2"/>
          <c:y val="6.5387993009461797E-4"/>
          <c:w val="0.98561882163896242"/>
          <c:h val="0.9993461480397039"/>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2DC7-472D-9F61-8A2123282F23}"/>
              </c:ext>
            </c:extLst>
          </c:dPt>
          <c:dPt>
            <c:idx val="9"/>
            <c:invertIfNegative val="0"/>
            <c:bubble3D val="0"/>
            <c:spPr>
              <a:solidFill>
                <a:srgbClr val="007681"/>
              </a:solidFill>
              <a:ln>
                <a:noFill/>
              </a:ln>
              <a:effectLst/>
            </c:spPr>
            <c:extLst>
              <c:ext xmlns:c16="http://schemas.microsoft.com/office/drawing/2014/chart" uri="{C3380CC4-5D6E-409C-BE32-E72D297353CC}">
                <c16:uniqueId val="{00000003-2DC7-472D-9F61-8A2123282F23}"/>
              </c:ext>
            </c:extLst>
          </c:dPt>
          <c:dPt>
            <c:idx val="10"/>
            <c:invertIfNegative val="0"/>
            <c:bubble3D val="0"/>
            <c:spPr>
              <a:solidFill>
                <a:srgbClr val="007681"/>
              </a:solidFill>
              <a:ln>
                <a:noFill/>
              </a:ln>
              <a:effectLst/>
            </c:spPr>
            <c:extLst>
              <c:ext xmlns:c16="http://schemas.microsoft.com/office/drawing/2014/chart" uri="{C3380CC4-5D6E-409C-BE32-E72D297353CC}">
                <c16:uniqueId val="{00000005-2DC7-472D-9F61-8A2123282F23}"/>
              </c:ext>
            </c:extLst>
          </c:dPt>
          <c:dPt>
            <c:idx val="18"/>
            <c:invertIfNegative val="0"/>
            <c:bubble3D val="0"/>
            <c:spPr>
              <a:solidFill>
                <a:srgbClr val="007681"/>
              </a:solidFill>
              <a:ln>
                <a:noFill/>
              </a:ln>
              <a:effectLst/>
            </c:spPr>
            <c:extLst>
              <c:ext xmlns:c16="http://schemas.microsoft.com/office/drawing/2014/chart" uri="{C3380CC4-5D6E-409C-BE32-E72D297353CC}">
                <c16:uniqueId val="{00000007-2DC7-472D-9F61-8A2123282F23}"/>
              </c:ext>
            </c:extLst>
          </c:dPt>
          <c:dPt>
            <c:idx val="25"/>
            <c:invertIfNegative val="0"/>
            <c:bubble3D val="0"/>
            <c:spPr>
              <a:solidFill>
                <a:srgbClr val="007681"/>
              </a:solidFill>
              <a:ln>
                <a:noFill/>
              </a:ln>
              <a:effectLst/>
            </c:spPr>
            <c:extLst>
              <c:ext xmlns:c16="http://schemas.microsoft.com/office/drawing/2014/chart" uri="{C3380CC4-5D6E-409C-BE32-E72D297353CC}">
                <c16:uniqueId val="{00000009-2DC7-472D-9F61-8A2123282F23}"/>
              </c:ext>
            </c:extLst>
          </c:dPt>
          <c:dPt>
            <c:idx val="26"/>
            <c:invertIfNegative val="0"/>
            <c:bubble3D val="0"/>
            <c:spPr>
              <a:solidFill>
                <a:srgbClr val="007681"/>
              </a:solidFill>
              <a:ln>
                <a:noFill/>
              </a:ln>
              <a:effectLst/>
            </c:spPr>
            <c:extLst>
              <c:ext xmlns:c16="http://schemas.microsoft.com/office/drawing/2014/chart" uri="{C3380CC4-5D6E-409C-BE32-E72D297353CC}">
                <c16:uniqueId val="{0000000B-2DC7-472D-9F61-8A2123282F23}"/>
              </c:ext>
            </c:extLst>
          </c:dPt>
          <c:dPt>
            <c:idx val="29"/>
            <c:invertIfNegative val="0"/>
            <c:bubble3D val="0"/>
            <c:spPr>
              <a:solidFill>
                <a:srgbClr val="007681"/>
              </a:solidFill>
              <a:ln>
                <a:noFill/>
              </a:ln>
              <a:effectLst/>
            </c:spPr>
            <c:extLst>
              <c:ext xmlns:c16="http://schemas.microsoft.com/office/drawing/2014/chart" uri="{C3380CC4-5D6E-409C-BE32-E72D297353CC}">
                <c16:uniqueId val="{0000000D-2DC7-472D-9F61-8A2123282F23}"/>
              </c:ext>
            </c:extLst>
          </c:dPt>
          <c:dPt>
            <c:idx val="31"/>
            <c:invertIfNegative val="0"/>
            <c:bubble3D val="0"/>
            <c:spPr>
              <a:solidFill>
                <a:srgbClr val="007681"/>
              </a:solidFill>
              <a:ln>
                <a:noFill/>
              </a:ln>
              <a:effectLst/>
            </c:spPr>
            <c:extLst>
              <c:ext xmlns:c16="http://schemas.microsoft.com/office/drawing/2014/chart" uri="{C3380CC4-5D6E-409C-BE32-E72D297353CC}">
                <c16:uniqueId val="{0000000F-2DC7-472D-9F61-8A2123282F23}"/>
              </c:ext>
            </c:extLst>
          </c:dPt>
          <c:dPt>
            <c:idx val="33"/>
            <c:invertIfNegative val="0"/>
            <c:bubble3D val="0"/>
            <c:spPr>
              <a:solidFill>
                <a:srgbClr val="007681"/>
              </a:solidFill>
              <a:ln>
                <a:noFill/>
              </a:ln>
              <a:effectLst/>
            </c:spPr>
            <c:extLst>
              <c:ext xmlns:c16="http://schemas.microsoft.com/office/drawing/2014/chart" uri="{C3380CC4-5D6E-409C-BE32-E72D297353CC}">
                <c16:uniqueId val="{00000011-2DC7-472D-9F61-8A2123282F23}"/>
              </c:ext>
            </c:extLst>
          </c:dPt>
          <c:dPt>
            <c:idx val="34"/>
            <c:invertIfNegative val="0"/>
            <c:bubble3D val="0"/>
            <c:spPr>
              <a:solidFill>
                <a:srgbClr val="007681"/>
              </a:solidFill>
              <a:ln>
                <a:noFill/>
              </a:ln>
              <a:effectLst/>
            </c:spPr>
            <c:extLst>
              <c:ext xmlns:c16="http://schemas.microsoft.com/office/drawing/2014/chart" uri="{C3380CC4-5D6E-409C-BE32-E72D297353CC}">
                <c16:uniqueId val="{00000013-2DC7-472D-9F61-8A2123282F23}"/>
              </c:ext>
            </c:extLst>
          </c:dPt>
          <c:dPt>
            <c:idx val="35"/>
            <c:invertIfNegative val="0"/>
            <c:bubble3D val="0"/>
            <c:spPr>
              <a:solidFill>
                <a:srgbClr val="CB333B"/>
              </a:solidFill>
              <a:ln>
                <a:noFill/>
              </a:ln>
              <a:effectLst/>
            </c:spPr>
            <c:extLst>
              <c:ext xmlns:c16="http://schemas.microsoft.com/office/drawing/2014/chart" uri="{C3380CC4-5D6E-409C-BE32-E72D297353CC}">
                <c16:uniqueId val="{00000015-2DC7-472D-9F61-8A2123282F23}"/>
              </c:ext>
            </c:extLst>
          </c:dPt>
          <c:dPt>
            <c:idx val="36"/>
            <c:invertIfNegative val="0"/>
            <c:bubble3D val="0"/>
            <c:spPr>
              <a:solidFill>
                <a:srgbClr val="007681"/>
              </a:solidFill>
              <a:ln>
                <a:noFill/>
              </a:ln>
              <a:effectLst/>
            </c:spPr>
            <c:extLst>
              <c:ext xmlns:c16="http://schemas.microsoft.com/office/drawing/2014/chart" uri="{C3380CC4-5D6E-409C-BE32-E72D297353CC}">
                <c16:uniqueId val="{00000017-2DC7-472D-9F61-8A2123282F23}"/>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2DC7-472D-9F61-8A2123282F23}"/>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2DC7-472D-9F61-8A2123282F23}"/>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2DC7-472D-9F61-8A2123282F23}"/>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2DC7-472D-9F61-8A2123282F23}"/>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2DC7-472D-9F61-8A2123282F23}"/>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strCache>
            </c:strRef>
          </c:cat>
          <c:val>
            <c:numRef>
              <c:f>Sheet1!$B$2:$B$12</c:f>
              <c:numCache>
                <c:formatCode>0</c:formatCode>
                <c:ptCount val="11"/>
                <c:pt idx="0">
                  <c:v>0</c:v>
                </c:pt>
                <c:pt idx="1">
                  <c:v>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19-2DC7-472D-9F61-8A2123282F23}"/>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149097565527415E-2"/>
          <c:y val="6.5387993009461797E-4"/>
          <c:w val="0.98561882163896242"/>
          <c:h val="0.9993461480397039"/>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CF6A-4AE3-BD6E-A6D924A87392}"/>
              </c:ext>
            </c:extLst>
          </c:dPt>
          <c:dPt>
            <c:idx val="9"/>
            <c:invertIfNegative val="0"/>
            <c:bubble3D val="0"/>
            <c:spPr>
              <a:solidFill>
                <a:srgbClr val="007681"/>
              </a:solidFill>
              <a:ln>
                <a:noFill/>
              </a:ln>
              <a:effectLst/>
            </c:spPr>
            <c:extLst>
              <c:ext xmlns:c16="http://schemas.microsoft.com/office/drawing/2014/chart" uri="{C3380CC4-5D6E-409C-BE32-E72D297353CC}">
                <c16:uniqueId val="{00000003-CF6A-4AE3-BD6E-A6D924A87392}"/>
              </c:ext>
            </c:extLst>
          </c:dPt>
          <c:dPt>
            <c:idx val="10"/>
            <c:invertIfNegative val="0"/>
            <c:bubble3D val="0"/>
            <c:spPr>
              <a:solidFill>
                <a:srgbClr val="007681"/>
              </a:solidFill>
              <a:ln>
                <a:noFill/>
              </a:ln>
              <a:effectLst/>
            </c:spPr>
            <c:extLst>
              <c:ext xmlns:c16="http://schemas.microsoft.com/office/drawing/2014/chart" uri="{C3380CC4-5D6E-409C-BE32-E72D297353CC}">
                <c16:uniqueId val="{00000005-CF6A-4AE3-BD6E-A6D924A87392}"/>
              </c:ext>
            </c:extLst>
          </c:dPt>
          <c:dPt>
            <c:idx val="18"/>
            <c:invertIfNegative val="0"/>
            <c:bubble3D val="0"/>
            <c:spPr>
              <a:solidFill>
                <a:srgbClr val="007681"/>
              </a:solidFill>
              <a:ln>
                <a:noFill/>
              </a:ln>
              <a:effectLst/>
            </c:spPr>
            <c:extLst>
              <c:ext xmlns:c16="http://schemas.microsoft.com/office/drawing/2014/chart" uri="{C3380CC4-5D6E-409C-BE32-E72D297353CC}">
                <c16:uniqueId val="{00000007-CF6A-4AE3-BD6E-A6D924A87392}"/>
              </c:ext>
            </c:extLst>
          </c:dPt>
          <c:dPt>
            <c:idx val="25"/>
            <c:invertIfNegative val="0"/>
            <c:bubble3D val="0"/>
            <c:spPr>
              <a:solidFill>
                <a:srgbClr val="007681"/>
              </a:solidFill>
              <a:ln>
                <a:noFill/>
              </a:ln>
              <a:effectLst/>
            </c:spPr>
            <c:extLst>
              <c:ext xmlns:c16="http://schemas.microsoft.com/office/drawing/2014/chart" uri="{C3380CC4-5D6E-409C-BE32-E72D297353CC}">
                <c16:uniqueId val="{00000009-CF6A-4AE3-BD6E-A6D924A87392}"/>
              </c:ext>
            </c:extLst>
          </c:dPt>
          <c:dPt>
            <c:idx val="26"/>
            <c:invertIfNegative val="0"/>
            <c:bubble3D val="0"/>
            <c:spPr>
              <a:solidFill>
                <a:srgbClr val="007681"/>
              </a:solidFill>
              <a:ln>
                <a:noFill/>
              </a:ln>
              <a:effectLst/>
            </c:spPr>
            <c:extLst>
              <c:ext xmlns:c16="http://schemas.microsoft.com/office/drawing/2014/chart" uri="{C3380CC4-5D6E-409C-BE32-E72D297353CC}">
                <c16:uniqueId val="{0000000B-CF6A-4AE3-BD6E-A6D924A87392}"/>
              </c:ext>
            </c:extLst>
          </c:dPt>
          <c:dPt>
            <c:idx val="29"/>
            <c:invertIfNegative val="0"/>
            <c:bubble3D val="0"/>
            <c:spPr>
              <a:solidFill>
                <a:srgbClr val="007681"/>
              </a:solidFill>
              <a:ln>
                <a:noFill/>
              </a:ln>
              <a:effectLst/>
            </c:spPr>
            <c:extLst>
              <c:ext xmlns:c16="http://schemas.microsoft.com/office/drawing/2014/chart" uri="{C3380CC4-5D6E-409C-BE32-E72D297353CC}">
                <c16:uniqueId val="{0000000D-CF6A-4AE3-BD6E-A6D924A87392}"/>
              </c:ext>
            </c:extLst>
          </c:dPt>
          <c:dPt>
            <c:idx val="31"/>
            <c:invertIfNegative val="0"/>
            <c:bubble3D val="0"/>
            <c:spPr>
              <a:solidFill>
                <a:srgbClr val="007681"/>
              </a:solidFill>
              <a:ln>
                <a:noFill/>
              </a:ln>
              <a:effectLst/>
            </c:spPr>
            <c:extLst>
              <c:ext xmlns:c16="http://schemas.microsoft.com/office/drawing/2014/chart" uri="{C3380CC4-5D6E-409C-BE32-E72D297353CC}">
                <c16:uniqueId val="{0000000F-CF6A-4AE3-BD6E-A6D924A87392}"/>
              </c:ext>
            </c:extLst>
          </c:dPt>
          <c:dPt>
            <c:idx val="33"/>
            <c:invertIfNegative val="0"/>
            <c:bubble3D val="0"/>
            <c:spPr>
              <a:solidFill>
                <a:srgbClr val="007681"/>
              </a:solidFill>
              <a:ln>
                <a:noFill/>
              </a:ln>
              <a:effectLst/>
            </c:spPr>
            <c:extLst>
              <c:ext xmlns:c16="http://schemas.microsoft.com/office/drawing/2014/chart" uri="{C3380CC4-5D6E-409C-BE32-E72D297353CC}">
                <c16:uniqueId val="{00000011-CF6A-4AE3-BD6E-A6D924A87392}"/>
              </c:ext>
            </c:extLst>
          </c:dPt>
          <c:dPt>
            <c:idx val="34"/>
            <c:invertIfNegative val="0"/>
            <c:bubble3D val="0"/>
            <c:spPr>
              <a:solidFill>
                <a:srgbClr val="007681"/>
              </a:solidFill>
              <a:ln>
                <a:noFill/>
              </a:ln>
              <a:effectLst/>
            </c:spPr>
            <c:extLst>
              <c:ext xmlns:c16="http://schemas.microsoft.com/office/drawing/2014/chart" uri="{C3380CC4-5D6E-409C-BE32-E72D297353CC}">
                <c16:uniqueId val="{00000013-CF6A-4AE3-BD6E-A6D924A87392}"/>
              </c:ext>
            </c:extLst>
          </c:dPt>
          <c:dPt>
            <c:idx val="35"/>
            <c:invertIfNegative val="0"/>
            <c:bubble3D val="0"/>
            <c:spPr>
              <a:solidFill>
                <a:srgbClr val="CB333B"/>
              </a:solidFill>
              <a:ln>
                <a:noFill/>
              </a:ln>
              <a:effectLst/>
            </c:spPr>
            <c:extLst>
              <c:ext xmlns:c16="http://schemas.microsoft.com/office/drawing/2014/chart" uri="{C3380CC4-5D6E-409C-BE32-E72D297353CC}">
                <c16:uniqueId val="{00000015-CF6A-4AE3-BD6E-A6D924A87392}"/>
              </c:ext>
            </c:extLst>
          </c:dPt>
          <c:dPt>
            <c:idx val="36"/>
            <c:invertIfNegative val="0"/>
            <c:bubble3D val="0"/>
            <c:spPr>
              <a:solidFill>
                <a:srgbClr val="007681"/>
              </a:solidFill>
              <a:ln>
                <a:noFill/>
              </a:ln>
              <a:effectLst/>
            </c:spPr>
            <c:extLst>
              <c:ext xmlns:c16="http://schemas.microsoft.com/office/drawing/2014/chart" uri="{C3380CC4-5D6E-409C-BE32-E72D297353CC}">
                <c16:uniqueId val="{00000017-CF6A-4AE3-BD6E-A6D924A87392}"/>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CF6A-4AE3-BD6E-A6D924A87392}"/>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CF6A-4AE3-BD6E-A6D924A87392}"/>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CF6A-4AE3-BD6E-A6D924A87392}"/>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CF6A-4AE3-BD6E-A6D924A87392}"/>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CF6A-4AE3-BD6E-A6D924A87392}"/>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strCache>
            </c:strRef>
          </c:cat>
          <c:val>
            <c:numRef>
              <c:f>Sheet1!$B$2:$B$12</c:f>
              <c:numCache>
                <c:formatCode>0</c:formatCode>
                <c:ptCount val="11"/>
                <c:pt idx="0">
                  <c:v>0</c:v>
                </c:pt>
                <c:pt idx="1">
                  <c:v>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19-CF6A-4AE3-BD6E-A6D924A87392}"/>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149105807258575E-2"/>
          <c:y val="6.5388322294713435E-4"/>
          <c:w val="0.98561882163896242"/>
          <c:h val="0.9993461480397039"/>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6368-4743-81F5-7FC2DC98980F}"/>
              </c:ext>
            </c:extLst>
          </c:dPt>
          <c:dPt>
            <c:idx val="9"/>
            <c:invertIfNegative val="0"/>
            <c:bubble3D val="0"/>
            <c:spPr>
              <a:solidFill>
                <a:srgbClr val="007681"/>
              </a:solidFill>
              <a:ln>
                <a:noFill/>
              </a:ln>
              <a:effectLst/>
            </c:spPr>
            <c:extLst>
              <c:ext xmlns:c16="http://schemas.microsoft.com/office/drawing/2014/chart" uri="{C3380CC4-5D6E-409C-BE32-E72D297353CC}">
                <c16:uniqueId val="{00000003-6368-4743-81F5-7FC2DC98980F}"/>
              </c:ext>
            </c:extLst>
          </c:dPt>
          <c:dPt>
            <c:idx val="10"/>
            <c:invertIfNegative val="0"/>
            <c:bubble3D val="0"/>
            <c:spPr>
              <a:solidFill>
                <a:srgbClr val="007681"/>
              </a:solidFill>
              <a:ln>
                <a:noFill/>
              </a:ln>
              <a:effectLst/>
            </c:spPr>
            <c:extLst>
              <c:ext xmlns:c16="http://schemas.microsoft.com/office/drawing/2014/chart" uri="{C3380CC4-5D6E-409C-BE32-E72D297353CC}">
                <c16:uniqueId val="{00000005-6368-4743-81F5-7FC2DC98980F}"/>
              </c:ext>
            </c:extLst>
          </c:dPt>
          <c:dPt>
            <c:idx val="18"/>
            <c:invertIfNegative val="0"/>
            <c:bubble3D val="0"/>
            <c:spPr>
              <a:solidFill>
                <a:srgbClr val="007681"/>
              </a:solidFill>
              <a:ln>
                <a:noFill/>
              </a:ln>
              <a:effectLst/>
            </c:spPr>
            <c:extLst>
              <c:ext xmlns:c16="http://schemas.microsoft.com/office/drawing/2014/chart" uri="{C3380CC4-5D6E-409C-BE32-E72D297353CC}">
                <c16:uniqueId val="{00000007-6368-4743-81F5-7FC2DC98980F}"/>
              </c:ext>
            </c:extLst>
          </c:dPt>
          <c:dPt>
            <c:idx val="25"/>
            <c:invertIfNegative val="0"/>
            <c:bubble3D val="0"/>
            <c:spPr>
              <a:solidFill>
                <a:srgbClr val="007681"/>
              </a:solidFill>
              <a:ln>
                <a:noFill/>
              </a:ln>
              <a:effectLst/>
            </c:spPr>
            <c:extLst>
              <c:ext xmlns:c16="http://schemas.microsoft.com/office/drawing/2014/chart" uri="{C3380CC4-5D6E-409C-BE32-E72D297353CC}">
                <c16:uniqueId val="{00000009-6368-4743-81F5-7FC2DC98980F}"/>
              </c:ext>
            </c:extLst>
          </c:dPt>
          <c:dPt>
            <c:idx val="26"/>
            <c:invertIfNegative val="0"/>
            <c:bubble3D val="0"/>
            <c:spPr>
              <a:solidFill>
                <a:srgbClr val="007681"/>
              </a:solidFill>
              <a:ln>
                <a:noFill/>
              </a:ln>
              <a:effectLst/>
            </c:spPr>
            <c:extLst>
              <c:ext xmlns:c16="http://schemas.microsoft.com/office/drawing/2014/chart" uri="{C3380CC4-5D6E-409C-BE32-E72D297353CC}">
                <c16:uniqueId val="{0000000B-6368-4743-81F5-7FC2DC98980F}"/>
              </c:ext>
            </c:extLst>
          </c:dPt>
          <c:dPt>
            <c:idx val="29"/>
            <c:invertIfNegative val="0"/>
            <c:bubble3D val="0"/>
            <c:spPr>
              <a:solidFill>
                <a:srgbClr val="007681"/>
              </a:solidFill>
              <a:ln>
                <a:noFill/>
              </a:ln>
              <a:effectLst/>
            </c:spPr>
            <c:extLst>
              <c:ext xmlns:c16="http://schemas.microsoft.com/office/drawing/2014/chart" uri="{C3380CC4-5D6E-409C-BE32-E72D297353CC}">
                <c16:uniqueId val="{0000000D-6368-4743-81F5-7FC2DC98980F}"/>
              </c:ext>
            </c:extLst>
          </c:dPt>
          <c:dPt>
            <c:idx val="31"/>
            <c:invertIfNegative val="0"/>
            <c:bubble3D val="0"/>
            <c:spPr>
              <a:solidFill>
                <a:srgbClr val="007681"/>
              </a:solidFill>
              <a:ln>
                <a:noFill/>
              </a:ln>
              <a:effectLst/>
            </c:spPr>
            <c:extLst>
              <c:ext xmlns:c16="http://schemas.microsoft.com/office/drawing/2014/chart" uri="{C3380CC4-5D6E-409C-BE32-E72D297353CC}">
                <c16:uniqueId val="{0000000F-6368-4743-81F5-7FC2DC98980F}"/>
              </c:ext>
            </c:extLst>
          </c:dPt>
          <c:dPt>
            <c:idx val="33"/>
            <c:invertIfNegative val="0"/>
            <c:bubble3D val="0"/>
            <c:spPr>
              <a:solidFill>
                <a:srgbClr val="007681"/>
              </a:solidFill>
              <a:ln>
                <a:noFill/>
              </a:ln>
              <a:effectLst/>
            </c:spPr>
            <c:extLst>
              <c:ext xmlns:c16="http://schemas.microsoft.com/office/drawing/2014/chart" uri="{C3380CC4-5D6E-409C-BE32-E72D297353CC}">
                <c16:uniqueId val="{00000011-6368-4743-81F5-7FC2DC98980F}"/>
              </c:ext>
            </c:extLst>
          </c:dPt>
          <c:dPt>
            <c:idx val="34"/>
            <c:invertIfNegative val="0"/>
            <c:bubble3D val="0"/>
            <c:spPr>
              <a:solidFill>
                <a:srgbClr val="007681"/>
              </a:solidFill>
              <a:ln>
                <a:noFill/>
              </a:ln>
              <a:effectLst/>
            </c:spPr>
            <c:extLst>
              <c:ext xmlns:c16="http://schemas.microsoft.com/office/drawing/2014/chart" uri="{C3380CC4-5D6E-409C-BE32-E72D297353CC}">
                <c16:uniqueId val="{00000013-6368-4743-81F5-7FC2DC98980F}"/>
              </c:ext>
            </c:extLst>
          </c:dPt>
          <c:dPt>
            <c:idx val="35"/>
            <c:invertIfNegative val="0"/>
            <c:bubble3D val="0"/>
            <c:spPr>
              <a:solidFill>
                <a:srgbClr val="CB333B"/>
              </a:solidFill>
              <a:ln>
                <a:noFill/>
              </a:ln>
              <a:effectLst/>
            </c:spPr>
            <c:extLst>
              <c:ext xmlns:c16="http://schemas.microsoft.com/office/drawing/2014/chart" uri="{C3380CC4-5D6E-409C-BE32-E72D297353CC}">
                <c16:uniqueId val="{00000015-6368-4743-81F5-7FC2DC98980F}"/>
              </c:ext>
            </c:extLst>
          </c:dPt>
          <c:dPt>
            <c:idx val="36"/>
            <c:invertIfNegative val="0"/>
            <c:bubble3D val="0"/>
            <c:spPr>
              <a:solidFill>
                <a:srgbClr val="007681"/>
              </a:solidFill>
              <a:ln>
                <a:noFill/>
              </a:ln>
              <a:effectLst/>
            </c:spPr>
            <c:extLst>
              <c:ext xmlns:c16="http://schemas.microsoft.com/office/drawing/2014/chart" uri="{C3380CC4-5D6E-409C-BE32-E72D297353CC}">
                <c16:uniqueId val="{00000017-6368-4743-81F5-7FC2DC98980F}"/>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6368-4743-81F5-7FC2DC98980F}"/>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6368-4743-81F5-7FC2DC98980F}"/>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6368-4743-81F5-7FC2DC98980F}"/>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6368-4743-81F5-7FC2DC98980F}"/>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6368-4743-81F5-7FC2DC98980F}"/>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Standard of care in your GP practice</c:v>
                </c:pt>
                <c:pt idx="2">
                  <c:v>Standard of care at your hospital</c:v>
                </c:pt>
                <c:pt idx="4">
                  <c:v>Access to GP services</c:v>
                </c:pt>
                <c:pt idx="6">
                  <c:v>Waiting times for routine services</c:v>
                </c:pt>
                <c:pt idx="8">
                  <c:v>Waiting times for A&amp;E</c:v>
                </c:pt>
              </c:strCache>
            </c:strRef>
          </c:cat>
          <c:val>
            <c:numRef>
              <c:f>Sheet1!$B$2:$B$11</c:f>
              <c:numCache>
                <c:formatCode>0</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19-6368-4743-81F5-7FC2DC98980F}"/>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74006052777E-2"/>
          <c:y val="6.0574578223810648E-3"/>
          <c:w val="0.86761257593706631"/>
          <c:h val="0.99213572236672887"/>
        </c:manualLayout>
      </c:layout>
      <c:barChart>
        <c:barDir val="bar"/>
        <c:grouping val="clustered"/>
        <c:varyColors val="0"/>
        <c:ser>
          <c:idx val="0"/>
          <c:order val="0"/>
          <c:tx>
            <c:strRef>
              <c:f>Sheet1!$B$1</c:f>
              <c:strCache>
                <c:ptCount val="1"/>
                <c:pt idx="0">
                  <c:v>Column2</c:v>
                </c:pt>
              </c:strCache>
            </c:strRef>
          </c:tx>
          <c:spPr>
            <a:solidFill>
              <a:schemeClr val="tx2"/>
            </a:solidFill>
            <a:ln>
              <a:noFill/>
            </a:ln>
            <a:effectLst/>
          </c:spPr>
          <c:invertIfNegative val="0"/>
          <c:dPt>
            <c:idx val="2"/>
            <c:invertIfNegative val="0"/>
            <c:bubble3D val="0"/>
            <c:spPr>
              <a:solidFill>
                <a:schemeClr val="tx2"/>
              </a:solidFill>
              <a:ln>
                <a:noFill/>
              </a:ln>
              <a:effectLst/>
            </c:spPr>
            <c:extLst>
              <c:ext xmlns:c16="http://schemas.microsoft.com/office/drawing/2014/chart" uri="{C3380CC4-5D6E-409C-BE32-E72D297353CC}">
                <c16:uniqueId val="{00000001-7B3E-4344-B870-0FE6119A07D8}"/>
              </c:ext>
            </c:extLst>
          </c:dPt>
          <c:dPt>
            <c:idx val="9"/>
            <c:invertIfNegative val="0"/>
            <c:bubble3D val="0"/>
            <c:spPr>
              <a:solidFill>
                <a:schemeClr val="tx2"/>
              </a:solidFill>
              <a:ln>
                <a:noFill/>
              </a:ln>
              <a:effectLst/>
            </c:spPr>
            <c:extLst>
              <c:ext xmlns:c16="http://schemas.microsoft.com/office/drawing/2014/chart" uri="{C3380CC4-5D6E-409C-BE32-E72D297353CC}">
                <c16:uniqueId val="{00000003-7B3E-4344-B870-0FE6119A07D8}"/>
              </c:ext>
            </c:extLst>
          </c:dPt>
          <c:dPt>
            <c:idx val="10"/>
            <c:invertIfNegative val="0"/>
            <c:bubble3D val="0"/>
            <c:spPr>
              <a:solidFill>
                <a:schemeClr val="tx2"/>
              </a:solidFill>
              <a:ln>
                <a:noFill/>
              </a:ln>
              <a:effectLst/>
            </c:spPr>
            <c:extLst>
              <c:ext xmlns:c16="http://schemas.microsoft.com/office/drawing/2014/chart" uri="{C3380CC4-5D6E-409C-BE32-E72D297353CC}">
                <c16:uniqueId val="{00000005-7B3E-4344-B870-0FE6119A07D8}"/>
              </c:ext>
            </c:extLst>
          </c:dPt>
          <c:dPt>
            <c:idx val="18"/>
            <c:invertIfNegative val="0"/>
            <c:bubble3D val="0"/>
            <c:spPr>
              <a:solidFill>
                <a:schemeClr val="tx2"/>
              </a:solidFill>
              <a:ln>
                <a:noFill/>
              </a:ln>
              <a:effectLst/>
            </c:spPr>
            <c:extLst>
              <c:ext xmlns:c16="http://schemas.microsoft.com/office/drawing/2014/chart" uri="{C3380CC4-5D6E-409C-BE32-E72D297353CC}">
                <c16:uniqueId val="{00000007-7B3E-4344-B870-0FE6119A07D8}"/>
              </c:ext>
            </c:extLst>
          </c:dPt>
          <c:dPt>
            <c:idx val="25"/>
            <c:invertIfNegative val="0"/>
            <c:bubble3D val="0"/>
            <c:spPr>
              <a:solidFill>
                <a:schemeClr val="tx2"/>
              </a:solidFill>
              <a:ln>
                <a:noFill/>
              </a:ln>
              <a:effectLst/>
            </c:spPr>
            <c:extLst>
              <c:ext xmlns:c16="http://schemas.microsoft.com/office/drawing/2014/chart" uri="{C3380CC4-5D6E-409C-BE32-E72D297353CC}">
                <c16:uniqueId val="{00000009-7B3E-4344-B870-0FE6119A07D8}"/>
              </c:ext>
            </c:extLst>
          </c:dPt>
          <c:dPt>
            <c:idx val="26"/>
            <c:invertIfNegative val="0"/>
            <c:bubble3D val="0"/>
            <c:spPr>
              <a:solidFill>
                <a:schemeClr val="tx2"/>
              </a:solidFill>
              <a:ln>
                <a:noFill/>
              </a:ln>
              <a:effectLst/>
            </c:spPr>
            <c:extLst>
              <c:ext xmlns:c16="http://schemas.microsoft.com/office/drawing/2014/chart" uri="{C3380CC4-5D6E-409C-BE32-E72D297353CC}">
                <c16:uniqueId val="{0000000B-7B3E-4344-B870-0FE6119A07D8}"/>
              </c:ext>
            </c:extLst>
          </c:dPt>
          <c:dPt>
            <c:idx val="29"/>
            <c:invertIfNegative val="0"/>
            <c:bubble3D val="0"/>
            <c:spPr>
              <a:solidFill>
                <a:schemeClr val="tx2"/>
              </a:solidFill>
              <a:ln>
                <a:noFill/>
              </a:ln>
              <a:effectLst/>
            </c:spPr>
            <c:extLst>
              <c:ext xmlns:c16="http://schemas.microsoft.com/office/drawing/2014/chart" uri="{C3380CC4-5D6E-409C-BE32-E72D297353CC}">
                <c16:uniqueId val="{0000000D-7B3E-4344-B870-0FE6119A07D8}"/>
              </c:ext>
            </c:extLst>
          </c:dPt>
          <c:dPt>
            <c:idx val="31"/>
            <c:invertIfNegative val="0"/>
            <c:bubble3D val="0"/>
            <c:spPr>
              <a:solidFill>
                <a:schemeClr val="tx2"/>
              </a:solidFill>
              <a:ln>
                <a:noFill/>
              </a:ln>
              <a:effectLst/>
            </c:spPr>
            <c:extLst>
              <c:ext xmlns:c16="http://schemas.microsoft.com/office/drawing/2014/chart" uri="{C3380CC4-5D6E-409C-BE32-E72D297353CC}">
                <c16:uniqueId val="{0000000F-7B3E-4344-B870-0FE6119A07D8}"/>
              </c:ext>
            </c:extLst>
          </c:dPt>
          <c:dPt>
            <c:idx val="33"/>
            <c:invertIfNegative val="0"/>
            <c:bubble3D val="0"/>
            <c:spPr>
              <a:solidFill>
                <a:schemeClr val="tx2"/>
              </a:solidFill>
              <a:ln>
                <a:noFill/>
              </a:ln>
              <a:effectLst/>
            </c:spPr>
            <c:extLst>
              <c:ext xmlns:c16="http://schemas.microsoft.com/office/drawing/2014/chart" uri="{C3380CC4-5D6E-409C-BE32-E72D297353CC}">
                <c16:uniqueId val="{00000011-7B3E-4344-B870-0FE6119A07D8}"/>
              </c:ext>
            </c:extLst>
          </c:dPt>
          <c:dPt>
            <c:idx val="34"/>
            <c:invertIfNegative val="0"/>
            <c:bubble3D val="0"/>
            <c:spPr>
              <a:solidFill>
                <a:schemeClr val="tx2"/>
              </a:solidFill>
              <a:ln>
                <a:noFill/>
              </a:ln>
              <a:effectLst/>
            </c:spPr>
            <c:extLst>
              <c:ext xmlns:c16="http://schemas.microsoft.com/office/drawing/2014/chart" uri="{C3380CC4-5D6E-409C-BE32-E72D297353CC}">
                <c16:uniqueId val="{00000013-7B3E-4344-B870-0FE6119A07D8}"/>
              </c:ext>
            </c:extLst>
          </c:dPt>
          <c:dPt>
            <c:idx val="35"/>
            <c:invertIfNegative val="0"/>
            <c:bubble3D val="0"/>
            <c:spPr>
              <a:solidFill>
                <a:schemeClr val="tx2"/>
              </a:solidFill>
              <a:ln>
                <a:noFill/>
              </a:ln>
              <a:effectLst/>
            </c:spPr>
            <c:extLst>
              <c:ext xmlns:c16="http://schemas.microsoft.com/office/drawing/2014/chart" uri="{C3380CC4-5D6E-409C-BE32-E72D297353CC}">
                <c16:uniqueId val="{00000015-7B3E-4344-B870-0FE6119A07D8}"/>
              </c:ext>
            </c:extLst>
          </c:dPt>
          <c:dPt>
            <c:idx val="36"/>
            <c:invertIfNegative val="0"/>
            <c:bubble3D val="0"/>
            <c:spPr>
              <a:solidFill>
                <a:schemeClr val="tx2"/>
              </a:solidFill>
              <a:ln>
                <a:noFill/>
              </a:ln>
              <a:effectLst/>
            </c:spPr>
            <c:extLst>
              <c:ext xmlns:c16="http://schemas.microsoft.com/office/drawing/2014/chart" uri="{C3380CC4-5D6E-409C-BE32-E72D297353CC}">
                <c16:uniqueId val="{00000017-7B3E-4344-B870-0FE6119A07D8}"/>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7B3E-4344-B870-0FE6119A07D8}"/>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7B3E-4344-B870-0FE6119A07D8}"/>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7B3E-4344-B870-0FE6119A07D8}"/>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7B3E-4344-B870-0FE6119A07D8}"/>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7B3E-4344-B870-0FE6119A07D8}"/>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3"/>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pt idx="12">
                  <c:v>Pressure on or workload of NHS staff</c:v>
                </c:pt>
              </c:strCache>
            </c:strRef>
          </c:cat>
          <c:val>
            <c:numRef>
              <c:f>Sheet1!$B$2:$B$15</c:f>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19-7B3E-4344-B870-0FE6119A07D8}"/>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General"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89083701586108E-2"/>
          <c:y val="0"/>
          <c:w val="0.96613704285007851"/>
          <c:h val="0.97944541737188062"/>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27F5-4087-8368-578B5C315DA7}"/>
              </c:ext>
            </c:extLst>
          </c:dPt>
          <c:dPt>
            <c:idx val="9"/>
            <c:invertIfNegative val="0"/>
            <c:bubble3D val="0"/>
            <c:spPr>
              <a:solidFill>
                <a:srgbClr val="007681"/>
              </a:solidFill>
              <a:ln>
                <a:noFill/>
              </a:ln>
              <a:effectLst/>
            </c:spPr>
            <c:extLst>
              <c:ext xmlns:c16="http://schemas.microsoft.com/office/drawing/2014/chart" uri="{C3380CC4-5D6E-409C-BE32-E72D297353CC}">
                <c16:uniqueId val="{00000003-27F5-4087-8368-578B5C315DA7}"/>
              </c:ext>
            </c:extLst>
          </c:dPt>
          <c:dPt>
            <c:idx val="10"/>
            <c:invertIfNegative val="0"/>
            <c:bubble3D val="0"/>
            <c:spPr>
              <a:solidFill>
                <a:srgbClr val="007681"/>
              </a:solidFill>
              <a:ln>
                <a:noFill/>
              </a:ln>
              <a:effectLst/>
            </c:spPr>
            <c:extLst>
              <c:ext xmlns:c16="http://schemas.microsoft.com/office/drawing/2014/chart" uri="{C3380CC4-5D6E-409C-BE32-E72D297353CC}">
                <c16:uniqueId val="{00000005-27F5-4087-8368-578B5C315DA7}"/>
              </c:ext>
            </c:extLst>
          </c:dPt>
          <c:dPt>
            <c:idx val="18"/>
            <c:invertIfNegative val="0"/>
            <c:bubble3D val="0"/>
            <c:spPr>
              <a:solidFill>
                <a:srgbClr val="007681"/>
              </a:solidFill>
              <a:ln>
                <a:noFill/>
              </a:ln>
              <a:effectLst/>
            </c:spPr>
            <c:extLst>
              <c:ext xmlns:c16="http://schemas.microsoft.com/office/drawing/2014/chart" uri="{C3380CC4-5D6E-409C-BE32-E72D297353CC}">
                <c16:uniqueId val="{00000007-27F5-4087-8368-578B5C315DA7}"/>
              </c:ext>
            </c:extLst>
          </c:dPt>
          <c:dPt>
            <c:idx val="25"/>
            <c:invertIfNegative val="0"/>
            <c:bubble3D val="0"/>
            <c:spPr>
              <a:solidFill>
                <a:srgbClr val="007681"/>
              </a:solidFill>
              <a:ln>
                <a:noFill/>
              </a:ln>
              <a:effectLst/>
            </c:spPr>
            <c:extLst>
              <c:ext xmlns:c16="http://schemas.microsoft.com/office/drawing/2014/chart" uri="{C3380CC4-5D6E-409C-BE32-E72D297353CC}">
                <c16:uniqueId val="{00000009-27F5-4087-8368-578B5C315DA7}"/>
              </c:ext>
            </c:extLst>
          </c:dPt>
          <c:dPt>
            <c:idx val="26"/>
            <c:invertIfNegative val="0"/>
            <c:bubble3D val="0"/>
            <c:spPr>
              <a:solidFill>
                <a:srgbClr val="007681"/>
              </a:solidFill>
              <a:ln>
                <a:noFill/>
              </a:ln>
              <a:effectLst/>
            </c:spPr>
            <c:extLst>
              <c:ext xmlns:c16="http://schemas.microsoft.com/office/drawing/2014/chart" uri="{C3380CC4-5D6E-409C-BE32-E72D297353CC}">
                <c16:uniqueId val="{0000000B-27F5-4087-8368-578B5C315DA7}"/>
              </c:ext>
            </c:extLst>
          </c:dPt>
          <c:dPt>
            <c:idx val="29"/>
            <c:invertIfNegative val="0"/>
            <c:bubble3D val="0"/>
            <c:spPr>
              <a:solidFill>
                <a:srgbClr val="007681"/>
              </a:solidFill>
              <a:ln>
                <a:noFill/>
              </a:ln>
              <a:effectLst/>
            </c:spPr>
            <c:extLst>
              <c:ext xmlns:c16="http://schemas.microsoft.com/office/drawing/2014/chart" uri="{C3380CC4-5D6E-409C-BE32-E72D297353CC}">
                <c16:uniqueId val="{0000000D-27F5-4087-8368-578B5C315DA7}"/>
              </c:ext>
            </c:extLst>
          </c:dPt>
          <c:dPt>
            <c:idx val="31"/>
            <c:invertIfNegative val="0"/>
            <c:bubble3D val="0"/>
            <c:spPr>
              <a:solidFill>
                <a:srgbClr val="007681"/>
              </a:solidFill>
              <a:ln>
                <a:noFill/>
              </a:ln>
              <a:effectLst/>
            </c:spPr>
            <c:extLst>
              <c:ext xmlns:c16="http://schemas.microsoft.com/office/drawing/2014/chart" uri="{C3380CC4-5D6E-409C-BE32-E72D297353CC}">
                <c16:uniqueId val="{0000000F-27F5-4087-8368-578B5C315DA7}"/>
              </c:ext>
            </c:extLst>
          </c:dPt>
          <c:dPt>
            <c:idx val="33"/>
            <c:invertIfNegative val="0"/>
            <c:bubble3D val="0"/>
            <c:spPr>
              <a:solidFill>
                <a:srgbClr val="007681"/>
              </a:solidFill>
              <a:ln>
                <a:noFill/>
              </a:ln>
              <a:effectLst/>
            </c:spPr>
            <c:extLst>
              <c:ext xmlns:c16="http://schemas.microsoft.com/office/drawing/2014/chart" uri="{C3380CC4-5D6E-409C-BE32-E72D297353CC}">
                <c16:uniqueId val="{00000011-27F5-4087-8368-578B5C315DA7}"/>
              </c:ext>
            </c:extLst>
          </c:dPt>
          <c:dPt>
            <c:idx val="34"/>
            <c:invertIfNegative val="0"/>
            <c:bubble3D val="0"/>
            <c:spPr>
              <a:solidFill>
                <a:srgbClr val="007681"/>
              </a:solidFill>
              <a:ln>
                <a:noFill/>
              </a:ln>
              <a:effectLst/>
            </c:spPr>
            <c:extLst>
              <c:ext xmlns:c16="http://schemas.microsoft.com/office/drawing/2014/chart" uri="{C3380CC4-5D6E-409C-BE32-E72D297353CC}">
                <c16:uniqueId val="{00000013-27F5-4087-8368-578B5C315DA7}"/>
              </c:ext>
            </c:extLst>
          </c:dPt>
          <c:dPt>
            <c:idx val="35"/>
            <c:invertIfNegative val="0"/>
            <c:bubble3D val="0"/>
            <c:spPr>
              <a:solidFill>
                <a:srgbClr val="CB333B"/>
              </a:solidFill>
              <a:ln>
                <a:noFill/>
              </a:ln>
              <a:effectLst/>
            </c:spPr>
            <c:extLst>
              <c:ext xmlns:c16="http://schemas.microsoft.com/office/drawing/2014/chart" uri="{C3380CC4-5D6E-409C-BE32-E72D297353CC}">
                <c16:uniqueId val="{00000015-27F5-4087-8368-578B5C315DA7}"/>
              </c:ext>
            </c:extLst>
          </c:dPt>
          <c:dPt>
            <c:idx val="36"/>
            <c:invertIfNegative val="0"/>
            <c:bubble3D val="0"/>
            <c:spPr>
              <a:solidFill>
                <a:srgbClr val="007681"/>
              </a:solidFill>
              <a:ln>
                <a:noFill/>
              </a:ln>
              <a:effectLst/>
            </c:spPr>
            <c:extLst>
              <c:ext xmlns:c16="http://schemas.microsoft.com/office/drawing/2014/chart" uri="{C3380CC4-5D6E-409C-BE32-E72D297353CC}">
                <c16:uniqueId val="{00000017-27F5-4087-8368-578B5C315DA7}"/>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27F5-4087-8368-578B5C315DA7}"/>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27F5-4087-8368-578B5C315DA7}"/>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27F5-4087-8368-578B5C315DA7}"/>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27F5-4087-8368-578B5C315DA7}"/>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27F5-4087-8368-578B5C315DA7}"/>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Standard of care in your GP practice</c:v>
                </c:pt>
                <c:pt idx="2">
                  <c:v>Standard of care at your hospital</c:v>
                </c:pt>
                <c:pt idx="4">
                  <c:v>Access to GP services</c:v>
                </c:pt>
                <c:pt idx="6">
                  <c:v>Waiting times for routine services</c:v>
                </c:pt>
                <c:pt idx="8">
                  <c:v>Waiting times for A&amp;E</c:v>
                </c:pt>
              </c:strCache>
            </c:strRef>
          </c:cat>
          <c:val>
            <c:numRef>
              <c:f>Sheet1!$B$2:$B$11</c:f>
              <c:numCache>
                <c:formatCode>0</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19-27F5-4087-8368-578B5C315DA7}"/>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656100319118621E-3"/>
          <c:y val="9.4342129740359825E-5"/>
          <c:w val="0.96613704285007851"/>
          <c:h val="0.97944541737188062"/>
        </c:manualLayout>
      </c:layout>
      <c:barChart>
        <c:barDir val="bar"/>
        <c:grouping val="clustered"/>
        <c:varyColors val="0"/>
        <c:ser>
          <c:idx val="0"/>
          <c:order val="0"/>
          <c:tx>
            <c:strRef>
              <c:f>Sheet1!$C$1</c:f>
              <c:strCache>
                <c:ptCount val="1"/>
                <c:pt idx="0">
                  <c:v>Difference Mean - Actual</c:v>
                </c:pt>
              </c:strCache>
            </c:strRef>
          </c:tx>
          <c:spPr>
            <a:solidFill>
              <a:srgbClr val="002554"/>
            </a:solidFill>
            <a:ln>
              <a:noFill/>
            </a:ln>
            <a:effectLst/>
          </c:spPr>
          <c:invertIfNegative val="0"/>
          <c:dPt>
            <c:idx val="1"/>
            <c:invertIfNegative val="0"/>
            <c:bubble3D val="0"/>
            <c:spPr>
              <a:solidFill>
                <a:srgbClr val="002554"/>
              </a:solidFill>
              <a:ln>
                <a:noFill/>
              </a:ln>
              <a:effectLst/>
            </c:spPr>
            <c:extLst>
              <c:ext xmlns:c16="http://schemas.microsoft.com/office/drawing/2014/chart" uri="{C3380CC4-5D6E-409C-BE32-E72D297353CC}">
                <c16:uniqueId val="{00000000-DB51-4810-A758-961F8D0C1D34}"/>
              </c:ext>
            </c:extLst>
          </c:dPt>
          <c:dPt>
            <c:idx val="2"/>
            <c:invertIfNegative val="0"/>
            <c:bubble3D val="0"/>
            <c:spPr>
              <a:solidFill>
                <a:srgbClr val="002554"/>
              </a:solidFill>
              <a:ln>
                <a:noFill/>
              </a:ln>
              <a:effectLst/>
            </c:spPr>
            <c:extLst>
              <c:ext xmlns:c16="http://schemas.microsoft.com/office/drawing/2014/chart" uri="{C3380CC4-5D6E-409C-BE32-E72D297353CC}">
                <c16:uniqueId val="{00000001-27F5-4087-8368-578B5C315DA7}"/>
              </c:ext>
            </c:extLst>
          </c:dPt>
          <c:dPt>
            <c:idx val="3"/>
            <c:invertIfNegative val="0"/>
            <c:bubble3D val="0"/>
            <c:spPr>
              <a:solidFill>
                <a:srgbClr val="002554"/>
              </a:solidFill>
              <a:ln>
                <a:noFill/>
              </a:ln>
              <a:effectLst/>
            </c:spPr>
            <c:extLst>
              <c:ext xmlns:c16="http://schemas.microsoft.com/office/drawing/2014/chart" uri="{C3380CC4-5D6E-409C-BE32-E72D297353CC}">
                <c16:uniqueId val="{00000001-DB51-4810-A758-961F8D0C1D34}"/>
              </c:ext>
            </c:extLst>
          </c:dPt>
          <c:dPt>
            <c:idx val="5"/>
            <c:invertIfNegative val="0"/>
            <c:bubble3D val="0"/>
            <c:spPr>
              <a:solidFill>
                <a:srgbClr val="002554"/>
              </a:solidFill>
              <a:ln>
                <a:noFill/>
              </a:ln>
              <a:effectLst/>
            </c:spPr>
            <c:extLst>
              <c:ext xmlns:c16="http://schemas.microsoft.com/office/drawing/2014/chart" uri="{C3380CC4-5D6E-409C-BE32-E72D297353CC}">
                <c16:uniqueId val="{00000002-DB51-4810-A758-961F8D0C1D34}"/>
              </c:ext>
            </c:extLst>
          </c:dPt>
          <c:dPt>
            <c:idx val="8"/>
            <c:invertIfNegative val="0"/>
            <c:bubble3D val="0"/>
            <c:spPr>
              <a:solidFill>
                <a:srgbClr val="002554"/>
              </a:solidFill>
              <a:ln>
                <a:noFill/>
              </a:ln>
              <a:effectLst/>
            </c:spPr>
            <c:extLst>
              <c:ext xmlns:c16="http://schemas.microsoft.com/office/drawing/2014/chart" uri="{C3380CC4-5D6E-409C-BE32-E72D297353CC}">
                <c16:uniqueId val="{00000009-EC23-441F-93E1-543281232EFC}"/>
              </c:ext>
            </c:extLst>
          </c:dPt>
          <c:dPt>
            <c:idx val="18"/>
            <c:invertIfNegative val="0"/>
            <c:bubble3D val="0"/>
            <c:spPr>
              <a:solidFill>
                <a:srgbClr val="002554"/>
              </a:solidFill>
              <a:ln>
                <a:noFill/>
              </a:ln>
              <a:effectLst/>
            </c:spPr>
            <c:extLst>
              <c:ext xmlns:c16="http://schemas.microsoft.com/office/drawing/2014/chart" uri="{C3380CC4-5D6E-409C-BE32-E72D297353CC}">
                <c16:uniqueId val="{00000007-27F5-4087-8368-578B5C315DA7}"/>
              </c:ext>
            </c:extLst>
          </c:dPt>
          <c:dPt>
            <c:idx val="25"/>
            <c:invertIfNegative val="0"/>
            <c:bubble3D val="0"/>
            <c:spPr>
              <a:solidFill>
                <a:srgbClr val="002554"/>
              </a:solidFill>
              <a:ln>
                <a:noFill/>
              </a:ln>
              <a:effectLst/>
            </c:spPr>
            <c:extLst>
              <c:ext xmlns:c16="http://schemas.microsoft.com/office/drawing/2014/chart" uri="{C3380CC4-5D6E-409C-BE32-E72D297353CC}">
                <c16:uniqueId val="{00000009-27F5-4087-8368-578B5C315DA7}"/>
              </c:ext>
            </c:extLst>
          </c:dPt>
          <c:dPt>
            <c:idx val="26"/>
            <c:invertIfNegative val="0"/>
            <c:bubble3D val="0"/>
            <c:spPr>
              <a:solidFill>
                <a:srgbClr val="002554"/>
              </a:solidFill>
              <a:ln>
                <a:noFill/>
              </a:ln>
              <a:effectLst/>
            </c:spPr>
            <c:extLst>
              <c:ext xmlns:c16="http://schemas.microsoft.com/office/drawing/2014/chart" uri="{C3380CC4-5D6E-409C-BE32-E72D297353CC}">
                <c16:uniqueId val="{0000000B-27F5-4087-8368-578B5C315DA7}"/>
              </c:ext>
            </c:extLst>
          </c:dPt>
          <c:dPt>
            <c:idx val="29"/>
            <c:invertIfNegative val="0"/>
            <c:bubble3D val="0"/>
            <c:spPr>
              <a:solidFill>
                <a:srgbClr val="002554"/>
              </a:solidFill>
              <a:ln>
                <a:noFill/>
              </a:ln>
              <a:effectLst/>
            </c:spPr>
            <c:extLst>
              <c:ext xmlns:c16="http://schemas.microsoft.com/office/drawing/2014/chart" uri="{C3380CC4-5D6E-409C-BE32-E72D297353CC}">
                <c16:uniqueId val="{0000000D-27F5-4087-8368-578B5C315DA7}"/>
              </c:ext>
            </c:extLst>
          </c:dPt>
          <c:dPt>
            <c:idx val="31"/>
            <c:invertIfNegative val="0"/>
            <c:bubble3D val="0"/>
            <c:spPr>
              <a:solidFill>
                <a:srgbClr val="002554"/>
              </a:solidFill>
              <a:ln>
                <a:noFill/>
              </a:ln>
              <a:effectLst/>
            </c:spPr>
            <c:extLst>
              <c:ext xmlns:c16="http://schemas.microsoft.com/office/drawing/2014/chart" uri="{C3380CC4-5D6E-409C-BE32-E72D297353CC}">
                <c16:uniqueId val="{0000000F-27F5-4087-8368-578B5C315DA7}"/>
              </c:ext>
            </c:extLst>
          </c:dPt>
          <c:dPt>
            <c:idx val="33"/>
            <c:invertIfNegative val="0"/>
            <c:bubble3D val="0"/>
            <c:spPr>
              <a:solidFill>
                <a:srgbClr val="002554"/>
              </a:solidFill>
              <a:ln>
                <a:noFill/>
              </a:ln>
              <a:effectLst/>
            </c:spPr>
            <c:extLst>
              <c:ext xmlns:c16="http://schemas.microsoft.com/office/drawing/2014/chart" uri="{C3380CC4-5D6E-409C-BE32-E72D297353CC}">
                <c16:uniqueId val="{00000011-27F5-4087-8368-578B5C315DA7}"/>
              </c:ext>
            </c:extLst>
          </c:dPt>
          <c:dPt>
            <c:idx val="34"/>
            <c:invertIfNegative val="0"/>
            <c:bubble3D val="0"/>
            <c:spPr>
              <a:solidFill>
                <a:srgbClr val="002554"/>
              </a:solidFill>
              <a:ln>
                <a:noFill/>
              </a:ln>
              <a:effectLst/>
            </c:spPr>
            <c:extLst>
              <c:ext xmlns:c16="http://schemas.microsoft.com/office/drawing/2014/chart" uri="{C3380CC4-5D6E-409C-BE32-E72D297353CC}">
                <c16:uniqueId val="{00000013-27F5-4087-8368-578B5C315DA7}"/>
              </c:ext>
            </c:extLst>
          </c:dPt>
          <c:dPt>
            <c:idx val="35"/>
            <c:invertIfNegative val="0"/>
            <c:bubble3D val="0"/>
            <c:spPr>
              <a:solidFill>
                <a:srgbClr val="002554"/>
              </a:solidFill>
              <a:ln>
                <a:noFill/>
              </a:ln>
              <a:effectLst/>
            </c:spPr>
            <c:extLst>
              <c:ext xmlns:c16="http://schemas.microsoft.com/office/drawing/2014/chart" uri="{C3380CC4-5D6E-409C-BE32-E72D297353CC}">
                <c16:uniqueId val="{00000015-27F5-4087-8368-578B5C315DA7}"/>
              </c:ext>
            </c:extLst>
          </c:dPt>
          <c:dPt>
            <c:idx val="36"/>
            <c:invertIfNegative val="0"/>
            <c:bubble3D val="0"/>
            <c:spPr>
              <a:solidFill>
                <a:srgbClr val="002554"/>
              </a:solidFill>
              <a:ln>
                <a:noFill/>
              </a:ln>
              <a:effectLst/>
            </c:spPr>
            <c:extLst>
              <c:ext xmlns:c16="http://schemas.microsoft.com/office/drawing/2014/chart" uri="{C3380CC4-5D6E-409C-BE32-E72D297353CC}">
                <c16:uniqueId val="{00000017-27F5-4087-8368-578B5C315DA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An additional tax that is earmarked specifically for the NHS</c:v>
                </c:pt>
                <c:pt idx="1">
                  <c:v>An increase in National Insurance</c:v>
                </c:pt>
                <c:pt idx="2">
                  <c:v>An increase in Income Tax</c:v>
                </c:pt>
                <c:pt idx="3">
                  <c:v>Spending cuts to other services</c:v>
                </c:pt>
                <c:pt idx="4">
                  <c:v>An increase in Inheritance Tax</c:v>
                </c:pt>
                <c:pt idx="5">
                  <c:v>Increase government borrowing</c:v>
                </c:pt>
                <c:pt idx="6">
                  <c:v>An increase in VAT</c:v>
                </c:pt>
                <c:pt idx="7">
                  <c:v>An increase in Income Tax - for the wealthiest in society</c:v>
                </c:pt>
                <c:pt idx="8">
                  <c:v>none</c:v>
                </c:pt>
              </c:strCache>
            </c:strRef>
          </c:cat>
          <c:val>
            <c:numRef>
              <c:f>Sheet1!$C$2:$C$11</c:f>
              <c:numCache>
                <c:formatCode>0%</c:formatCode>
                <c:ptCount val="10"/>
                <c:pt idx="0">
                  <c:v>0.31</c:v>
                </c:pt>
                <c:pt idx="1">
                  <c:v>0.22</c:v>
                </c:pt>
                <c:pt idx="2">
                  <c:v>0.21</c:v>
                </c:pt>
                <c:pt idx="3">
                  <c:v>0.19</c:v>
                </c:pt>
                <c:pt idx="4">
                  <c:v>0.16</c:v>
                </c:pt>
                <c:pt idx="5">
                  <c:v>0.13</c:v>
                </c:pt>
                <c:pt idx="6">
                  <c:v>0.06</c:v>
                </c:pt>
                <c:pt idx="7">
                  <c:v>0.04</c:v>
                </c:pt>
                <c:pt idx="8">
                  <c:v>0.08</c:v>
                </c:pt>
                <c:pt idx="9">
                  <c:v>0.06</c:v>
                </c:pt>
              </c:numCache>
            </c:numRef>
          </c:val>
          <c:extLst>
            <c:ext xmlns:c16="http://schemas.microsoft.com/office/drawing/2014/chart" uri="{C3380CC4-5D6E-409C-BE32-E72D297353CC}">
              <c16:uniqueId val="{00000019-27F5-4087-8368-578B5C315DA7}"/>
            </c:ext>
          </c:extLst>
        </c:ser>
        <c:dLbls>
          <c:dLblPos val="outEnd"/>
          <c:showLegendKey val="0"/>
          <c:showVal val="1"/>
          <c:showCatName val="0"/>
          <c:showSerName val="0"/>
          <c:showPercent val="0"/>
          <c:showBubbleSize val="0"/>
        </c:dLbls>
        <c:gapWidth val="5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149097565527415E-2"/>
          <c:y val="6.5387993009461797E-4"/>
          <c:w val="0.98561882163896242"/>
          <c:h val="0.9993461480397039"/>
        </c:manualLayout>
      </c:layout>
      <c:barChart>
        <c:barDir val="bar"/>
        <c:grouping val="clustered"/>
        <c:varyColors val="0"/>
        <c:ser>
          <c:idx val="0"/>
          <c:order val="0"/>
          <c:tx>
            <c:strRef>
              <c:f>Sheet1!$B$1</c:f>
              <c:strCache>
                <c:ptCount val="1"/>
                <c:pt idx="0">
                  <c:v>Difference Mean - Actual</c:v>
                </c:pt>
              </c:strCache>
            </c:strRef>
          </c:tx>
          <c:spPr>
            <a:solidFill>
              <a:srgbClr val="007681"/>
            </a:solidFill>
            <a:ln>
              <a:noFill/>
            </a:ln>
            <a:effectLst/>
          </c:spPr>
          <c:invertIfNegative val="0"/>
          <c:dPt>
            <c:idx val="2"/>
            <c:invertIfNegative val="0"/>
            <c:bubble3D val="0"/>
            <c:spPr>
              <a:solidFill>
                <a:srgbClr val="007681"/>
              </a:solidFill>
              <a:ln>
                <a:noFill/>
              </a:ln>
              <a:effectLst/>
            </c:spPr>
            <c:extLst>
              <c:ext xmlns:c16="http://schemas.microsoft.com/office/drawing/2014/chart" uri="{C3380CC4-5D6E-409C-BE32-E72D297353CC}">
                <c16:uniqueId val="{00000001-1D82-48C4-8E23-69F0F76B72A5}"/>
              </c:ext>
            </c:extLst>
          </c:dPt>
          <c:dPt>
            <c:idx val="9"/>
            <c:invertIfNegative val="0"/>
            <c:bubble3D val="0"/>
            <c:spPr>
              <a:solidFill>
                <a:srgbClr val="007681"/>
              </a:solidFill>
              <a:ln>
                <a:noFill/>
              </a:ln>
              <a:effectLst/>
            </c:spPr>
            <c:extLst>
              <c:ext xmlns:c16="http://schemas.microsoft.com/office/drawing/2014/chart" uri="{C3380CC4-5D6E-409C-BE32-E72D297353CC}">
                <c16:uniqueId val="{00000003-1D82-48C4-8E23-69F0F76B72A5}"/>
              </c:ext>
            </c:extLst>
          </c:dPt>
          <c:dPt>
            <c:idx val="10"/>
            <c:invertIfNegative val="0"/>
            <c:bubble3D val="0"/>
            <c:spPr>
              <a:solidFill>
                <a:srgbClr val="007681"/>
              </a:solidFill>
              <a:ln>
                <a:noFill/>
              </a:ln>
              <a:effectLst/>
            </c:spPr>
            <c:extLst>
              <c:ext xmlns:c16="http://schemas.microsoft.com/office/drawing/2014/chart" uri="{C3380CC4-5D6E-409C-BE32-E72D297353CC}">
                <c16:uniqueId val="{00000005-1D82-48C4-8E23-69F0F76B72A5}"/>
              </c:ext>
            </c:extLst>
          </c:dPt>
          <c:dPt>
            <c:idx val="18"/>
            <c:invertIfNegative val="0"/>
            <c:bubble3D val="0"/>
            <c:spPr>
              <a:solidFill>
                <a:srgbClr val="007681"/>
              </a:solidFill>
              <a:ln>
                <a:noFill/>
              </a:ln>
              <a:effectLst/>
            </c:spPr>
            <c:extLst>
              <c:ext xmlns:c16="http://schemas.microsoft.com/office/drawing/2014/chart" uri="{C3380CC4-5D6E-409C-BE32-E72D297353CC}">
                <c16:uniqueId val="{00000007-1D82-48C4-8E23-69F0F76B72A5}"/>
              </c:ext>
            </c:extLst>
          </c:dPt>
          <c:dPt>
            <c:idx val="25"/>
            <c:invertIfNegative val="0"/>
            <c:bubble3D val="0"/>
            <c:spPr>
              <a:solidFill>
                <a:srgbClr val="007681"/>
              </a:solidFill>
              <a:ln>
                <a:noFill/>
              </a:ln>
              <a:effectLst/>
            </c:spPr>
            <c:extLst>
              <c:ext xmlns:c16="http://schemas.microsoft.com/office/drawing/2014/chart" uri="{C3380CC4-5D6E-409C-BE32-E72D297353CC}">
                <c16:uniqueId val="{00000009-1D82-48C4-8E23-69F0F76B72A5}"/>
              </c:ext>
            </c:extLst>
          </c:dPt>
          <c:dPt>
            <c:idx val="26"/>
            <c:invertIfNegative val="0"/>
            <c:bubble3D val="0"/>
            <c:spPr>
              <a:solidFill>
                <a:srgbClr val="007681"/>
              </a:solidFill>
              <a:ln>
                <a:noFill/>
              </a:ln>
              <a:effectLst/>
            </c:spPr>
            <c:extLst>
              <c:ext xmlns:c16="http://schemas.microsoft.com/office/drawing/2014/chart" uri="{C3380CC4-5D6E-409C-BE32-E72D297353CC}">
                <c16:uniqueId val="{0000000B-1D82-48C4-8E23-69F0F76B72A5}"/>
              </c:ext>
            </c:extLst>
          </c:dPt>
          <c:dPt>
            <c:idx val="29"/>
            <c:invertIfNegative val="0"/>
            <c:bubble3D val="0"/>
            <c:spPr>
              <a:solidFill>
                <a:srgbClr val="007681"/>
              </a:solidFill>
              <a:ln>
                <a:noFill/>
              </a:ln>
              <a:effectLst/>
            </c:spPr>
            <c:extLst>
              <c:ext xmlns:c16="http://schemas.microsoft.com/office/drawing/2014/chart" uri="{C3380CC4-5D6E-409C-BE32-E72D297353CC}">
                <c16:uniqueId val="{0000000D-1D82-48C4-8E23-69F0F76B72A5}"/>
              </c:ext>
            </c:extLst>
          </c:dPt>
          <c:dPt>
            <c:idx val="31"/>
            <c:invertIfNegative val="0"/>
            <c:bubble3D val="0"/>
            <c:spPr>
              <a:solidFill>
                <a:srgbClr val="007681"/>
              </a:solidFill>
              <a:ln>
                <a:noFill/>
              </a:ln>
              <a:effectLst/>
            </c:spPr>
            <c:extLst>
              <c:ext xmlns:c16="http://schemas.microsoft.com/office/drawing/2014/chart" uri="{C3380CC4-5D6E-409C-BE32-E72D297353CC}">
                <c16:uniqueId val="{0000000F-1D82-48C4-8E23-69F0F76B72A5}"/>
              </c:ext>
            </c:extLst>
          </c:dPt>
          <c:dPt>
            <c:idx val="33"/>
            <c:invertIfNegative val="0"/>
            <c:bubble3D val="0"/>
            <c:spPr>
              <a:solidFill>
                <a:srgbClr val="007681"/>
              </a:solidFill>
              <a:ln>
                <a:noFill/>
              </a:ln>
              <a:effectLst/>
            </c:spPr>
            <c:extLst>
              <c:ext xmlns:c16="http://schemas.microsoft.com/office/drawing/2014/chart" uri="{C3380CC4-5D6E-409C-BE32-E72D297353CC}">
                <c16:uniqueId val="{00000011-1D82-48C4-8E23-69F0F76B72A5}"/>
              </c:ext>
            </c:extLst>
          </c:dPt>
          <c:dPt>
            <c:idx val="34"/>
            <c:invertIfNegative val="0"/>
            <c:bubble3D val="0"/>
            <c:spPr>
              <a:solidFill>
                <a:srgbClr val="007681"/>
              </a:solidFill>
              <a:ln>
                <a:noFill/>
              </a:ln>
              <a:effectLst/>
            </c:spPr>
            <c:extLst>
              <c:ext xmlns:c16="http://schemas.microsoft.com/office/drawing/2014/chart" uri="{C3380CC4-5D6E-409C-BE32-E72D297353CC}">
                <c16:uniqueId val="{00000013-1D82-48C4-8E23-69F0F76B72A5}"/>
              </c:ext>
            </c:extLst>
          </c:dPt>
          <c:dPt>
            <c:idx val="35"/>
            <c:invertIfNegative val="0"/>
            <c:bubble3D val="0"/>
            <c:spPr>
              <a:solidFill>
                <a:srgbClr val="CB333B"/>
              </a:solidFill>
              <a:ln>
                <a:noFill/>
              </a:ln>
              <a:effectLst/>
            </c:spPr>
            <c:extLst>
              <c:ext xmlns:c16="http://schemas.microsoft.com/office/drawing/2014/chart" uri="{C3380CC4-5D6E-409C-BE32-E72D297353CC}">
                <c16:uniqueId val="{00000015-1D82-48C4-8E23-69F0F76B72A5}"/>
              </c:ext>
            </c:extLst>
          </c:dPt>
          <c:dPt>
            <c:idx val="36"/>
            <c:invertIfNegative val="0"/>
            <c:bubble3D val="0"/>
            <c:spPr>
              <a:solidFill>
                <a:srgbClr val="007681"/>
              </a:solidFill>
              <a:ln>
                <a:noFill/>
              </a:ln>
              <a:effectLst/>
            </c:spPr>
            <c:extLst>
              <c:ext xmlns:c16="http://schemas.microsoft.com/office/drawing/2014/chart" uri="{C3380CC4-5D6E-409C-BE32-E72D297353CC}">
                <c16:uniqueId val="{00000017-1D82-48C4-8E23-69F0F76B72A5}"/>
              </c:ext>
            </c:extLst>
          </c:dPt>
          <c:dLbls>
            <c:dLbl>
              <c:idx val="32"/>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1D82-48C4-8E23-69F0F76B72A5}"/>
                </c:ext>
              </c:extLst>
            </c:dLbl>
            <c:dLbl>
              <c:idx val="33"/>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1D82-48C4-8E23-69F0F76B72A5}"/>
                </c:ext>
              </c:extLst>
            </c:dLbl>
            <c:dLbl>
              <c:idx val="34"/>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1D82-48C4-8E23-69F0F76B72A5}"/>
                </c:ext>
              </c:extLst>
            </c:dLbl>
            <c:dLbl>
              <c:idx val="35"/>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1D82-48C4-8E23-69F0F76B72A5}"/>
                </c:ext>
              </c:extLst>
            </c:dLbl>
            <c:dLbl>
              <c:idx val="36"/>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1D82-48C4-8E23-69F0F76B72A5}"/>
                </c:ext>
              </c:extLst>
            </c:dLbl>
            <c:numFmt formatCode="#"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Standard of care in your GP practice</c:v>
                </c:pt>
                <c:pt idx="2">
                  <c:v>Standard of care at your hospital</c:v>
                </c:pt>
                <c:pt idx="4">
                  <c:v>Access to GP services</c:v>
                </c:pt>
                <c:pt idx="6">
                  <c:v>Waiting times for routine services</c:v>
                </c:pt>
                <c:pt idx="8">
                  <c:v>Waiting times for A&amp;E</c:v>
                </c:pt>
                <c:pt idx="10">
                  <c:v>Wellbeing of NHS staff</c:v>
                </c:pt>
              </c:strCache>
            </c:strRef>
          </c:cat>
          <c:val>
            <c:numRef>
              <c:f>Sheet1!$B$2:$B$12</c:f>
              <c:numCache>
                <c:formatCode>0</c:formatCode>
                <c:ptCount val="11"/>
                <c:pt idx="0">
                  <c:v>0</c:v>
                </c:pt>
                <c:pt idx="1">
                  <c:v>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19-1D82-48C4-8E23-69F0F76B72A5}"/>
            </c:ext>
          </c:extLst>
        </c:ser>
        <c:dLbls>
          <c:showLegendKey val="0"/>
          <c:showVal val="0"/>
          <c:showCatName val="0"/>
          <c:showSerName val="0"/>
          <c:showPercent val="0"/>
          <c:showBubbleSize val="0"/>
        </c:dLbls>
        <c:gapWidth val="50"/>
        <c:axId val="366738640"/>
        <c:axId val="495151528"/>
      </c:barChart>
      <c:catAx>
        <c:axId val="366738640"/>
        <c:scaling>
          <c:orientation val="maxMin"/>
        </c:scaling>
        <c:delete val="1"/>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scaling>
        <c:delete val="1"/>
        <c:axPos val="t"/>
        <c:numFmt formatCode="0" sourceLinked="1"/>
        <c:majorTickMark val="none"/>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990653225800279"/>
          <c:y val="6.8040463863548922E-2"/>
          <c:w val="0.56571974523267832"/>
          <c:h val="0.86391907227290221"/>
        </c:manualLayout>
      </c:layout>
      <c:barChart>
        <c:barDir val="bar"/>
        <c:grouping val="clustered"/>
        <c:varyColors val="0"/>
        <c:ser>
          <c:idx val="0"/>
          <c:order val="0"/>
          <c:tx>
            <c:strRef>
              <c:f>Sheet1!$B$1</c:f>
              <c:strCache>
                <c:ptCount val="1"/>
                <c:pt idx="0">
                  <c:v>Series 1</c:v>
                </c:pt>
              </c:strCache>
            </c:strRef>
          </c:tx>
          <c:spPr>
            <a:solidFill>
              <a:schemeClr val="bg1"/>
            </a:solidFill>
            <a:ln>
              <a:noFill/>
            </a:ln>
            <a:effectLst/>
          </c:spPr>
          <c:invertIfNegative val="0"/>
          <c:dLbls>
            <c:dLbl>
              <c:idx val="0"/>
              <c:tx>
                <c:rich>
                  <a:bodyPr/>
                  <a:lstStyle/>
                  <a:p>
                    <a:r>
                      <a:rPr lang="en-US"/>
                      <a:t>91%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652-4FF8-9F24-B4D53B890209}"/>
                </c:ext>
              </c:extLst>
            </c:dLbl>
            <c:dLbl>
              <c:idx val="1"/>
              <c:tx>
                <c:rich>
                  <a:bodyPr/>
                  <a:lstStyle/>
                  <a:p>
                    <a:r>
                      <a:rPr lang="en-US"/>
                      <a:t>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652-4FF8-9F24-B4D53B890209}"/>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White (including White minorities)</c:v>
                </c:pt>
                <c:pt idx="1">
                  <c:v>Ethnic minorities (excluding White minorities)</c:v>
                </c:pt>
              </c:strCache>
            </c:strRef>
          </c:cat>
          <c:val>
            <c:numRef>
              <c:f>Sheet1!$B$2:$B$3</c:f>
              <c:numCache>
                <c:formatCode>General</c:formatCode>
                <c:ptCount val="2"/>
                <c:pt idx="0">
                  <c:v>92</c:v>
                </c:pt>
                <c:pt idx="1">
                  <c:v>7</c:v>
                </c:pt>
              </c:numCache>
            </c:numRef>
          </c:val>
          <c:extLst>
            <c:ext xmlns:c16="http://schemas.microsoft.com/office/drawing/2014/chart" uri="{C3380CC4-5D6E-409C-BE32-E72D297353CC}">
              <c16:uniqueId val="{00000000-A15A-4BCB-B8B0-91274B2D959F}"/>
            </c:ext>
          </c:extLst>
        </c:ser>
        <c:dLbls>
          <c:showLegendKey val="0"/>
          <c:showVal val="0"/>
          <c:showCatName val="0"/>
          <c:showSerName val="0"/>
          <c:showPercent val="0"/>
          <c:showBubbleSize val="0"/>
        </c:dLbls>
        <c:gapWidth val="30"/>
        <c:axId val="1610646687"/>
        <c:axId val="1433415039"/>
      </c:barChart>
      <c:catAx>
        <c:axId val="1610646687"/>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crossAx val="1433415039"/>
        <c:crosses val="autoZero"/>
        <c:auto val="1"/>
        <c:lblAlgn val="ctr"/>
        <c:lblOffset val="100"/>
        <c:noMultiLvlLbl val="0"/>
      </c:catAx>
      <c:valAx>
        <c:axId val="1433415039"/>
        <c:scaling>
          <c:orientation val="minMax"/>
        </c:scaling>
        <c:delete val="1"/>
        <c:axPos val="b"/>
        <c:numFmt formatCode="General" sourceLinked="1"/>
        <c:majorTickMark val="none"/>
        <c:minorTickMark val="none"/>
        <c:tickLblPos val="nextTo"/>
        <c:crossAx val="1610646687"/>
        <c:crosses val="max"/>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16-24</c:v>
                </c:pt>
              </c:strCache>
            </c:strRef>
          </c:tx>
          <c:spPr>
            <a:solidFill>
              <a:schemeClr val="tx2">
                <a:lumMod val="50000"/>
              </a:schemeClr>
            </a:solidFill>
            <a:ln>
              <a:noFill/>
            </a:ln>
            <a:effectLst/>
          </c:spPr>
          <c:invertIfNegative val="0"/>
          <c:dLbls>
            <c:dLbl>
              <c:idx val="0"/>
              <c:layout>
                <c:manualLayout>
                  <c:x val="2.8777034308116258E-2"/>
                  <c:y val="-3.191546172186429E-2"/>
                </c:manualLayout>
              </c:layout>
              <c:tx>
                <c:rich>
                  <a:bodyPr/>
                  <a:lstStyle/>
                  <a:p>
                    <a:r>
                      <a:rPr lang="en-US"/>
                      <a:t>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C12-4742-AC12-0EB2BAC0725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0.04</c:v>
                </c:pt>
              </c:numCache>
            </c:numRef>
          </c:val>
          <c:extLst>
            <c:ext xmlns:c16="http://schemas.microsoft.com/office/drawing/2014/chart" uri="{C3380CC4-5D6E-409C-BE32-E72D297353CC}">
              <c16:uniqueId val="{00000000-8755-4165-8653-9FDBD9B006F8}"/>
            </c:ext>
          </c:extLst>
        </c:ser>
        <c:ser>
          <c:idx val="1"/>
          <c:order val="1"/>
          <c:tx>
            <c:strRef>
              <c:f>Sheet1!$C$1</c:f>
              <c:strCache>
                <c:ptCount val="1"/>
                <c:pt idx="0">
                  <c:v>25-34</c:v>
                </c:pt>
              </c:strCache>
            </c:strRef>
          </c:tx>
          <c:spPr>
            <a:solidFill>
              <a:schemeClr val="tx2"/>
            </a:solidFill>
            <a:ln>
              <a:noFill/>
            </a:ln>
            <a:effectLst/>
          </c:spPr>
          <c:invertIfNegative val="0"/>
          <c:dLbls>
            <c:dLbl>
              <c:idx val="0"/>
              <c:layout>
                <c:manualLayout>
                  <c:x val="2.0555024505797326E-2"/>
                  <c:y val="4.7873192582796438E-2"/>
                </c:manualLayout>
              </c:layout>
              <c:tx>
                <c:rich>
                  <a:bodyPr/>
                  <a:lstStyle/>
                  <a:p>
                    <a:r>
                      <a:rPr lang="en-US"/>
                      <a:t>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C12-4742-AC12-0EB2BAC0725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0.1</c:v>
                </c:pt>
              </c:numCache>
            </c:numRef>
          </c:val>
          <c:extLst>
            <c:ext xmlns:c16="http://schemas.microsoft.com/office/drawing/2014/chart" uri="{C3380CC4-5D6E-409C-BE32-E72D297353CC}">
              <c16:uniqueId val="{00000001-8755-4165-8653-9FDBD9B006F8}"/>
            </c:ext>
          </c:extLst>
        </c:ser>
        <c:ser>
          <c:idx val="2"/>
          <c:order val="2"/>
          <c:tx>
            <c:strRef>
              <c:f>Sheet1!$D$1</c:f>
              <c:strCache>
                <c:ptCount val="1"/>
                <c:pt idx="0">
                  <c:v>35-44</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c:formatCode>
                <c:ptCount val="1"/>
                <c:pt idx="0">
                  <c:v>0.14000000000000001</c:v>
                </c:pt>
              </c:numCache>
            </c:numRef>
          </c:val>
          <c:extLst>
            <c:ext xmlns:c16="http://schemas.microsoft.com/office/drawing/2014/chart" uri="{C3380CC4-5D6E-409C-BE32-E72D297353CC}">
              <c16:uniqueId val="{00000002-8755-4165-8653-9FDBD9B006F8}"/>
            </c:ext>
          </c:extLst>
        </c:ser>
        <c:ser>
          <c:idx val="3"/>
          <c:order val="3"/>
          <c:tx>
            <c:strRef>
              <c:f>Sheet1!$E$1</c:f>
              <c:strCache>
                <c:ptCount val="1"/>
                <c:pt idx="0">
                  <c:v>45-54</c:v>
                </c:pt>
              </c:strCache>
            </c:strRef>
          </c:tx>
          <c:spPr>
            <a:solidFill>
              <a:schemeClr val="tx2">
                <a:lumMod val="20000"/>
                <a:lumOff val="80000"/>
              </a:schemeClr>
            </a:solidFill>
            <a:ln>
              <a:noFill/>
            </a:ln>
            <a:effectLst/>
          </c:spPr>
          <c:invertIfNegative val="0"/>
          <c:dLbls>
            <c:dLbl>
              <c:idx val="0"/>
              <c:tx>
                <c:rich>
                  <a:bodyPr/>
                  <a:lstStyle/>
                  <a:p>
                    <a:r>
                      <a:rPr lang="en-US"/>
                      <a:t>17%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4EC-43DB-A957-A4C86CBED87D}"/>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0%</c:formatCode>
                <c:ptCount val="1"/>
                <c:pt idx="0">
                  <c:v>0.18</c:v>
                </c:pt>
              </c:numCache>
            </c:numRef>
          </c:val>
          <c:extLst>
            <c:ext xmlns:c16="http://schemas.microsoft.com/office/drawing/2014/chart" uri="{C3380CC4-5D6E-409C-BE32-E72D297353CC}">
              <c16:uniqueId val="{00000003-8755-4165-8653-9FDBD9B006F8}"/>
            </c:ext>
          </c:extLst>
        </c:ser>
        <c:ser>
          <c:idx val="4"/>
          <c:order val="4"/>
          <c:tx>
            <c:strRef>
              <c:f>Sheet1!$F$1</c:f>
              <c:strCache>
                <c:ptCount val="1"/>
                <c:pt idx="0">
                  <c:v>55-64</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Sheet1!$F$2</c:f>
              <c:numCache>
                <c:formatCode>0%</c:formatCode>
                <c:ptCount val="1"/>
                <c:pt idx="0">
                  <c:v>0.24</c:v>
                </c:pt>
              </c:numCache>
            </c:numRef>
          </c:val>
          <c:extLst>
            <c:ext xmlns:c16="http://schemas.microsoft.com/office/drawing/2014/chart" uri="{C3380CC4-5D6E-409C-BE32-E72D297353CC}">
              <c16:uniqueId val="{00000004-8755-4165-8653-9FDBD9B006F8}"/>
            </c:ext>
          </c:extLst>
        </c:ser>
        <c:ser>
          <c:idx val="5"/>
          <c:order val="5"/>
          <c:tx>
            <c:strRef>
              <c:f>Sheet1!$G$1</c:f>
              <c:strCache>
                <c:ptCount val="1"/>
                <c:pt idx="0">
                  <c:v>65-74</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Sheet1!$G$2</c:f>
              <c:numCache>
                <c:formatCode>0%</c:formatCode>
                <c:ptCount val="1"/>
                <c:pt idx="0">
                  <c:v>0.21</c:v>
                </c:pt>
              </c:numCache>
            </c:numRef>
          </c:val>
          <c:extLst>
            <c:ext xmlns:c16="http://schemas.microsoft.com/office/drawing/2014/chart" uri="{C3380CC4-5D6E-409C-BE32-E72D297353CC}">
              <c16:uniqueId val="{00000005-8755-4165-8653-9FDBD9B006F8}"/>
            </c:ext>
          </c:extLst>
        </c:ser>
        <c:ser>
          <c:idx val="6"/>
          <c:order val="6"/>
          <c:tx>
            <c:strRef>
              <c:f>Sheet1!$H$1</c:f>
              <c:strCache>
                <c:ptCount val="1"/>
                <c:pt idx="0">
                  <c:v>75+</c:v>
                </c:pt>
              </c:strCache>
            </c:strRef>
          </c:tx>
          <c:spPr>
            <a:solidFill>
              <a:schemeClr val="accent1">
                <a:lumMod val="60000"/>
              </a:schemeClr>
            </a:solidFill>
            <a:ln>
              <a:noFill/>
            </a:ln>
            <a:effectLst/>
          </c:spPr>
          <c:invertIfNegative val="0"/>
          <c:dLbls>
            <c:dLbl>
              <c:idx val="0"/>
              <c:tx>
                <c:rich>
                  <a:bodyPr/>
                  <a:lstStyle/>
                  <a:p>
                    <a:r>
                      <a:rPr lang="en-US"/>
                      <a:t>10%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4EC-43DB-A957-A4C86CBED87D}"/>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Sheet1!$H$2</c:f>
              <c:numCache>
                <c:formatCode>0%</c:formatCode>
                <c:ptCount val="1"/>
                <c:pt idx="0">
                  <c:v>0.11</c:v>
                </c:pt>
              </c:numCache>
            </c:numRef>
          </c:val>
          <c:extLst>
            <c:ext xmlns:c16="http://schemas.microsoft.com/office/drawing/2014/chart" uri="{C3380CC4-5D6E-409C-BE32-E72D297353CC}">
              <c16:uniqueId val="{00000000-4949-4884-BE6C-4BC6B03186D3}"/>
            </c:ext>
          </c:extLst>
        </c:ser>
        <c:dLbls>
          <c:showLegendKey val="0"/>
          <c:showVal val="0"/>
          <c:showCatName val="0"/>
          <c:showSerName val="0"/>
          <c:showPercent val="0"/>
          <c:showBubbleSize val="0"/>
        </c:dLbls>
        <c:gapWidth val="150"/>
        <c:overlap val="100"/>
        <c:axId val="747811296"/>
        <c:axId val="1254652864"/>
      </c:barChart>
      <c:catAx>
        <c:axId val="747811296"/>
        <c:scaling>
          <c:orientation val="minMax"/>
        </c:scaling>
        <c:delete val="1"/>
        <c:axPos val="l"/>
        <c:numFmt formatCode="General" sourceLinked="1"/>
        <c:majorTickMark val="none"/>
        <c:minorTickMark val="none"/>
        <c:tickLblPos val="nextTo"/>
        <c:crossAx val="1254652864"/>
        <c:crosses val="autoZero"/>
        <c:auto val="1"/>
        <c:lblAlgn val="ctr"/>
        <c:lblOffset val="100"/>
        <c:noMultiLvlLbl val="0"/>
      </c:catAx>
      <c:valAx>
        <c:axId val="1254652864"/>
        <c:scaling>
          <c:orientation val="minMax"/>
        </c:scaling>
        <c:delete val="1"/>
        <c:axPos val="b"/>
        <c:numFmt formatCode="0%" sourceLinked="1"/>
        <c:majorTickMark val="none"/>
        <c:minorTickMark val="none"/>
        <c:tickLblPos val="nextTo"/>
        <c:crossAx val="747811296"/>
        <c:crosses val="autoZero"/>
        <c:crossBetween val="between"/>
      </c:valAx>
      <c:spPr>
        <a:noFill/>
        <a:ln>
          <a:noFill/>
        </a:ln>
        <a:effectLst/>
      </c:spPr>
    </c:plotArea>
    <c:legend>
      <c:legendPos val="b"/>
      <c:layout>
        <c:manualLayout>
          <c:xMode val="edge"/>
          <c:yMode val="edge"/>
          <c:x val="7.6344147189522316E-2"/>
          <c:y val="0.48242067660089172"/>
          <c:w val="0.85121237418949269"/>
          <c:h val="0.2956314141125396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96891740116419E-2"/>
          <c:y val="8.0804131248582892E-2"/>
          <c:w val="0.90864786309186907"/>
          <c:h val="0.70709651212776969"/>
        </c:manualLayout>
      </c:layout>
      <c:barChart>
        <c:barDir val="bar"/>
        <c:grouping val="stacked"/>
        <c:varyColors val="0"/>
        <c:ser>
          <c:idx val="0"/>
          <c:order val="0"/>
          <c:tx>
            <c:strRef>
              <c:f>Sheet1!$B$1</c:f>
              <c:strCache>
                <c:ptCount val="1"/>
                <c:pt idx="0">
                  <c:v>Female</c:v>
                </c:pt>
              </c:strCache>
            </c:strRef>
          </c:tx>
          <c:spPr>
            <a:solidFill>
              <a:schemeClr val="accent4"/>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85A6-4A99-B9FE-88C6085620B2}"/>
              </c:ext>
            </c:extLst>
          </c:dPt>
          <c:cat>
            <c:strRef>
              <c:f>Sheet1!$A$2</c:f>
              <c:strCache>
                <c:ptCount val="1"/>
                <c:pt idx="0">
                  <c:v>Category 1</c:v>
                </c:pt>
              </c:strCache>
            </c:strRef>
          </c:cat>
          <c:val>
            <c:numRef>
              <c:f>Sheet1!$B$2</c:f>
              <c:numCache>
                <c:formatCode>General</c:formatCode>
                <c:ptCount val="1"/>
                <c:pt idx="0">
                  <c:v>52</c:v>
                </c:pt>
              </c:numCache>
            </c:numRef>
          </c:val>
          <c:extLst>
            <c:ext xmlns:c16="http://schemas.microsoft.com/office/drawing/2014/chart" uri="{C3380CC4-5D6E-409C-BE32-E72D297353CC}">
              <c16:uniqueId val="{00000002-85A6-4A99-B9FE-88C6085620B2}"/>
            </c:ext>
          </c:extLst>
        </c:ser>
        <c:ser>
          <c:idx val="1"/>
          <c:order val="1"/>
          <c:tx>
            <c:strRef>
              <c:f>Sheet1!$C$1</c:f>
              <c:strCache>
                <c:ptCount val="1"/>
                <c:pt idx="0">
                  <c:v>Male</c:v>
                </c:pt>
              </c:strCache>
            </c:strRef>
          </c:tx>
          <c:spPr>
            <a:solidFill>
              <a:schemeClr val="bg2"/>
            </a:solidFill>
            <a:ln>
              <a:noFill/>
            </a:ln>
            <a:effectLst/>
          </c:spPr>
          <c:invertIfNegative val="0"/>
          <c:cat>
            <c:strRef>
              <c:f>Sheet1!$A$2</c:f>
              <c:strCache>
                <c:ptCount val="1"/>
                <c:pt idx="0">
                  <c:v>Category 1</c:v>
                </c:pt>
              </c:strCache>
            </c:strRef>
          </c:cat>
          <c:val>
            <c:numRef>
              <c:f>Sheet1!$C$2</c:f>
              <c:numCache>
                <c:formatCode>General</c:formatCode>
                <c:ptCount val="1"/>
                <c:pt idx="0">
                  <c:v>46</c:v>
                </c:pt>
              </c:numCache>
            </c:numRef>
          </c:val>
          <c:extLst>
            <c:ext xmlns:c16="http://schemas.microsoft.com/office/drawing/2014/chart" uri="{C3380CC4-5D6E-409C-BE32-E72D297353CC}">
              <c16:uniqueId val="{00000003-85A6-4A99-B9FE-88C6085620B2}"/>
            </c:ext>
          </c:extLst>
        </c:ser>
        <c:dLbls>
          <c:showLegendKey val="0"/>
          <c:showVal val="0"/>
          <c:showCatName val="0"/>
          <c:showSerName val="0"/>
          <c:showPercent val="0"/>
          <c:showBubbleSize val="0"/>
        </c:dLbls>
        <c:gapWidth val="0"/>
        <c:overlap val="100"/>
        <c:axId val="1455470384"/>
        <c:axId val="1639821056"/>
      </c:barChart>
      <c:catAx>
        <c:axId val="1455470384"/>
        <c:scaling>
          <c:orientation val="minMax"/>
        </c:scaling>
        <c:delete val="1"/>
        <c:axPos val="l"/>
        <c:numFmt formatCode="General" sourceLinked="1"/>
        <c:majorTickMark val="none"/>
        <c:minorTickMark val="none"/>
        <c:tickLblPos val="nextTo"/>
        <c:crossAx val="1639821056"/>
        <c:crosses val="autoZero"/>
        <c:auto val="1"/>
        <c:lblAlgn val="ctr"/>
        <c:lblOffset val="100"/>
        <c:noMultiLvlLbl val="0"/>
      </c:catAx>
      <c:valAx>
        <c:axId val="1639821056"/>
        <c:scaling>
          <c:orientation val="minMax"/>
          <c:max val="100"/>
        </c:scaling>
        <c:delete val="1"/>
        <c:axPos val="b"/>
        <c:numFmt formatCode="General" sourceLinked="1"/>
        <c:majorTickMark val="none"/>
        <c:minorTickMark val="none"/>
        <c:tickLblPos val="nextTo"/>
        <c:crossAx val="1455470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569286092766959"/>
          <c:y val="6.8040463863548922E-2"/>
          <c:w val="0.53430713907233041"/>
          <c:h val="0.86391907227290221"/>
        </c:manualLayout>
      </c:layout>
      <c:barChart>
        <c:barDir val="bar"/>
        <c:grouping val="clustered"/>
        <c:varyColors val="0"/>
        <c:ser>
          <c:idx val="0"/>
          <c:order val="0"/>
          <c:tx>
            <c:strRef>
              <c:f>Sheet1!$B$1</c:f>
              <c:strCache>
                <c:ptCount val="1"/>
                <c:pt idx="0">
                  <c:v>Series 1</c:v>
                </c:pt>
              </c:strCache>
            </c:strRef>
          </c:tx>
          <c:spPr>
            <a:solidFill>
              <a:srgbClr val="F05B6A"/>
            </a:solidFill>
            <a:ln>
              <a:noFill/>
            </a:ln>
            <a:effectLst/>
          </c:spPr>
          <c:invertIfNegative val="0"/>
          <c:dLbls>
            <c:dLbl>
              <c:idx val="1"/>
              <c:tx>
                <c:rich>
                  <a:bodyPr/>
                  <a:lstStyle/>
                  <a:p>
                    <a:r>
                      <a:rPr lang="en-US"/>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6A7-4ABF-A4FF-4B75E6B33F09}"/>
                </c:ext>
              </c:extLst>
            </c:dLbl>
            <c:dLbl>
              <c:idx val="2"/>
              <c:tx>
                <c:rich>
                  <a:bodyPr/>
                  <a:lstStyle/>
                  <a:p>
                    <a:r>
                      <a:rPr lang="en-US"/>
                      <a:t>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6A7-4ABF-A4FF-4B75E6B33F09}"/>
                </c:ext>
              </c:extLst>
            </c:dLbl>
            <c:numFmt formatCode="#&quot;%&quot;"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Managerial, administrative and professional occupations</c:v>
                </c:pt>
                <c:pt idx="1">
                  <c:v>Intermediate occupations</c:v>
                </c:pt>
                <c:pt idx="2">
                  <c:v>Small employers and own account workers</c:v>
                </c:pt>
                <c:pt idx="3">
                  <c:v>Lower supervisory and technical occupations</c:v>
                </c:pt>
                <c:pt idx="4">
                  <c:v>Semi-routine and routine occupations</c:v>
                </c:pt>
                <c:pt idx="5">
                  <c:v>Long term unemployed or never worked</c:v>
                </c:pt>
                <c:pt idx="6">
                  <c:v>Full-time student</c:v>
                </c:pt>
              </c:strCache>
            </c:strRef>
          </c:cat>
          <c:val>
            <c:numRef>
              <c:f>Sheet1!$B$2:$B$8</c:f>
              <c:numCache>
                <c:formatCode>General</c:formatCode>
                <c:ptCount val="7"/>
                <c:pt idx="0">
                  <c:v>58</c:v>
                </c:pt>
                <c:pt idx="1">
                  <c:v>14</c:v>
                </c:pt>
                <c:pt idx="2">
                  <c:v>6</c:v>
                </c:pt>
                <c:pt idx="3">
                  <c:v>8</c:v>
                </c:pt>
                <c:pt idx="4">
                  <c:v>10</c:v>
                </c:pt>
                <c:pt idx="5">
                  <c:v>2</c:v>
                </c:pt>
                <c:pt idx="6">
                  <c:v>2</c:v>
                </c:pt>
              </c:numCache>
            </c:numRef>
          </c:val>
          <c:extLst>
            <c:ext xmlns:c16="http://schemas.microsoft.com/office/drawing/2014/chart" uri="{C3380CC4-5D6E-409C-BE32-E72D297353CC}">
              <c16:uniqueId val="{00000000-261C-4CA4-961E-1564B8697B5B}"/>
            </c:ext>
          </c:extLst>
        </c:ser>
        <c:dLbls>
          <c:showLegendKey val="0"/>
          <c:showVal val="0"/>
          <c:showCatName val="0"/>
          <c:showSerName val="0"/>
          <c:showPercent val="0"/>
          <c:showBubbleSize val="0"/>
        </c:dLbls>
        <c:gapWidth val="30"/>
        <c:axId val="1610646687"/>
        <c:axId val="1433415039"/>
      </c:barChart>
      <c:catAx>
        <c:axId val="1610646687"/>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433415039"/>
        <c:crosses val="autoZero"/>
        <c:auto val="1"/>
        <c:lblAlgn val="ctr"/>
        <c:lblOffset val="100"/>
        <c:noMultiLvlLbl val="0"/>
      </c:catAx>
      <c:valAx>
        <c:axId val="1433415039"/>
        <c:scaling>
          <c:orientation val="minMax"/>
        </c:scaling>
        <c:delete val="1"/>
        <c:axPos val="b"/>
        <c:numFmt formatCode="General" sourceLinked="1"/>
        <c:majorTickMark val="none"/>
        <c:minorTickMark val="none"/>
        <c:tickLblPos val="nextTo"/>
        <c:crossAx val="1610646687"/>
        <c:crosses val="max"/>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tx2"/>
              </a:solidFill>
              <a:ln w="19050">
                <a:solidFill>
                  <a:schemeClr val="lt1"/>
                </a:solidFill>
              </a:ln>
              <a:effectLst/>
            </c:spPr>
            <c:extLst>
              <c:ext xmlns:c16="http://schemas.microsoft.com/office/drawing/2014/chart" uri="{C3380CC4-5D6E-409C-BE32-E72D297353CC}">
                <c16:uniqueId val="{00000001-8C16-447E-A898-A3101DA9D876}"/>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2-8C16-447E-A898-A3101DA9D876}"/>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3-8C16-447E-A898-A3101DA9D876}"/>
              </c:ext>
            </c:extLst>
          </c:dPt>
          <c:dPt>
            <c:idx val="3"/>
            <c:bubble3D val="0"/>
            <c:spPr>
              <a:solidFill>
                <a:schemeClr val="accent3"/>
              </a:solidFill>
              <a:ln w="19050">
                <a:solidFill>
                  <a:schemeClr val="lt1"/>
                </a:solidFill>
              </a:ln>
              <a:effectLst/>
            </c:spPr>
            <c:extLst>
              <c:ext xmlns:c16="http://schemas.microsoft.com/office/drawing/2014/chart" uri="{C3380CC4-5D6E-409C-BE32-E72D297353CC}">
                <c16:uniqueId val="{00000007-8C16-447E-A898-A3101DA9D87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4-8C16-447E-A898-A3101DA9D876}"/>
              </c:ext>
            </c:extLst>
          </c:dPt>
          <c:dPt>
            <c:idx val="5"/>
            <c:bubble3D val="0"/>
            <c:spPr>
              <a:solidFill>
                <a:schemeClr val="accent1"/>
              </a:solidFill>
              <a:ln w="19050">
                <a:solidFill>
                  <a:schemeClr val="lt1"/>
                </a:solidFill>
              </a:ln>
              <a:effectLst/>
            </c:spPr>
            <c:extLst>
              <c:ext xmlns:c16="http://schemas.microsoft.com/office/drawing/2014/chart" uri="{C3380CC4-5D6E-409C-BE32-E72D297353CC}">
                <c16:uniqueId val="{00000005-8C16-447E-A898-A3101DA9D876}"/>
              </c:ext>
            </c:extLst>
          </c:dPt>
          <c:dPt>
            <c:idx val="6"/>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6-8C16-447E-A898-A3101DA9D876}"/>
              </c:ext>
            </c:extLst>
          </c:dPt>
          <c:dLbls>
            <c:dLbl>
              <c:idx val="0"/>
              <c:layout>
                <c:manualLayout>
                  <c:x val="2.750020657640212E-2"/>
                  <c:y val="8.3656798938967963E-2"/>
                </c:manualLayout>
              </c:layout>
              <c:tx>
                <c:rich>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fld id="{33B18849-8E01-4FEA-9936-F536D9F68A1C}" type="CELLRANGE">
                      <a:rPr lang="en-US" baseline="0"/>
                      <a:pPr>
                        <a:defRPr/>
                      </a:pPr>
                      <a:t>[CELLRANGE]</a:t>
                    </a:fld>
                    <a:r>
                      <a:rPr lang="en-US" baseline="0"/>
                      <a:t> </a:t>
                    </a:r>
                    <a:r>
                      <a:rPr lang="en-US" baseline="0">
                        <a:latin typeface="Arial Black" panose="020B0A04020102020204" pitchFamily="34" charset="0"/>
                      </a:rPr>
                      <a:t>29%</a:t>
                    </a:r>
                  </a:p>
                </c:rich>
              </c:tx>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eparator> </c:separator>
              <c:extLst>
                <c:ext xmlns:c15="http://schemas.microsoft.com/office/drawing/2012/chart" uri="{CE6537A1-D6FC-4f65-9D91-7224C49458BB}">
                  <c15:layout>
                    <c:manualLayout>
                      <c:w val="0.15002894676271966"/>
                      <c:h val="0.26288538886673002"/>
                    </c:manualLayout>
                  </c15:layout>
                  <c15:dlblFieldTable/>
                  <c15:showDataLabelsRange val="1"/>
                </c:ext>
                <c:ext xmlns:c16="http://schemas.microsoft.com/office/drawing/2014/chart" uri="{C3380CC4-5D6E-409C-BE32-E72D297353CC}">
                  <c16:uniqueId val="{00000001-8C16-447E-A898-A3101DA9D876}"/>
                </c:ext>
              </c:extLst>
            </c:dLbl>
            <c:dLbl>
              <c:idx val="1"/>
              <c:layout>
                <c:manualLayout>
                  <c:x val="2.1517832170292985E-2"/>
                  <c:y val="-0.31756593888256557"/>
                </c:manualLayout>
              </c:layout>
              <c:tx>
                <c:rich>
                  <a:bodyPr/>
                  <a:lstStyle/>
                  <a:p>
                    <a:fld id="{96DAFE76-D0D2-4480-BA76-4828AA96AABB}" type="CELLRANGE">
                      <a:rPr lang="en-US" baseline="0"/>
                      <a:pPr/>
                      <a:t>[CELLRANGE]</a:t>
                    </a:fld>
                    <a:r>
                      <a:rPr lang="en-US" baseline="0"/>
                      <a:t> </a:t>
                    </a:r>
                    <a:r>
                      <a:rPr lang="en-US" baseline="0">
                        <a:latin typeface="Arial Black" panose="020B0A04020102020204" pitchFamily="34" charset="0"/>
                      </a:rPr>
                      <a:t>14%</a:t>
                    </a:r>
                  </a:p>
                </c:rich>
              </c:tx>
              <c:showLegendKey val="0"/>
              <c:showVal val="0"/>
              <c:showCatName val="0"/>
              <c:showSerName val="0"/>
              <c:showPercent val="1"/>
              <c:showBubbleSize val="0"/>
              <c:separator> </c:separator>
              <c:extLst>
                <c:ext xmlns:c15="http://schemas.microsoft.com/office/drawing/2012/chart" uri="{CE6537A1-D6FC-4f65-9D91-7224C49458BB}">
                  <c15:layout>
                    <c:manualLayout>
                      <c:w val="0.28991153838033151"/>
                      <c:h val="0.25739431024810383"/>
                    </c:manualLayout>
                  </c15:layout>
                  <c15:dlblFieldTable/>
                  <c15:showDataLabelsRange val="1"/>
                </c:ext>
                <c:ext xmlns:c16="http://schemas.microsoft.com/office/drawing/2014/chart" uri="{C3380CC4-5D6E-409C-BE32-E72D297353CC}">
                  <c16:uniqueId val="{00000002-8C16-447E-A898-A3101DA9D876}"/>
                </c:ext>
              </c:extLst>
            </c:dLbl>
            <c:dLbl>
              <c:idx val="2"/>
              <c:layout>
                <c:manualLayout>
                  <c:x val="0.15827779664697175"/>
                  <c:y val="-8.9824534096031184E-4"/>
                </c:manualLayout>
              </c:layout>
              <c:tx>
                <c:rich>
                  <a:bodyPr/>
                  <a:lstStyle/>
                  <a:p>
                    <a:fld id="{CF4BF343-8F9C-440C-96D1-A10AC9634437}" type="CELLRANGE">
                      <a:rPr lang="en-US"/>
                      <a:pPr/>
                      <a:t>[CELLRANGE]</a:t>
                    </a:fld>
                    <a:r>
                      <a:rPr lang="en-US" baseline="0"/>
                      <a:t> </a:t>
                    </a:r>
                    <a:r>
                      <a:rPr lang="en-US" baseline="0">
                        <a:latin typeface="Arial Black" panose="020B0A04020102020204" pitchFamily="34" charset="0"/>
                      </a:rPr>
                      <a:t>8%</a:t>
                    </a:r>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8C16-447E-A898-A3101DA9D876}"/>
                </c:ext>
              </c:extLst>
            </c:dLbl>
            <c:dLbl>
              <c:idx val="3"/>
              <c:tx>
                <c:rich>
                  <a:bodyPr/>
                  <a:lstStyle/>
                  <a:p>
                    <a:fld id="{CCD3B4EF-4E18-4FAF-9BA4-78498800E2F7}" type="CELLRANGE">
                      <a:rPr lang="en-US"/>
                      <a:pPr/>
                      <a:t>[CELLRANGE]</a:t>
                    </a:fld>
                    <a:r>
                      <a:rPr lang="en-US" baseline="0"/>
                      <a:t> </a:t>
                    </a:r>
                    <a:r>
                      <a:rPr lang="en-US" baseline="0">
                        <a:latin typeface="Arial Black" panose="020B0A04020102020204" pitchFamily="34" charset="0"/>
                      </a:rPr>
                      <a:t>5%</a:t>
                    </a:r>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7-8C16-447E-A898-A3101DA9D876}"/>
                </c:ext>
              </c:extLst>
            </c:dLbl>
            <c:dLbl>
              <c:idx val="4"/>
              <c:layout>
                <c:manualLayout>
                  <c:x val="-0.22510962885844971"/>
                  <c:y val="-2.1634633573189687E-2"/>
                </c:manualLayout>
              </c:layout>
              <c:tx>
                <c:rich>
                  <a:bodyPr/>
                  <a:lstStyle/>
                  <a:p>
                    <a:fld id="{331ABFC6-4271-45AE-BAF6-4CD8CE25C787}" type="CELLRANGE">
                      <a:rPr lang="en-US"/>
                      <a:pPr/>
                      <a:t>[CELLRANGE]</a:t>
                    </a:fld>
                    <a:r>
                      <a:rPr lang="en-US" baseline="0"/>
                      <a:t> </a:t>
                    </a:r>
                    <a:r>
                      <a:rPr lang="en-US" baseline="0">
                        <a:latin typeface="Arial Black" panose="020B0A04020102020204" pitchFamily="34" charset="0"/>
                      </a:rPr>
                      <a:t>13%</a:t>
                    </a:r>
                  </a:p>
                </c:rich>
              </c:tx>
              <c:showLegendKey val="0"/>
              <c:showVal val="0"/>
              <c:showCatName val="0"/>
              <c:showSerName val="0"/>
              <c:showPercent val="1"/>
              <c:showBubbleSize val="0"/>
              <c:separator> </c:separator>
              <c:extLst>
                <c:ext xmlns:c15="http://schemas.microsoft.com/office/drawing/2012/chart" uri="{CE6537A1-D6FC-4f65-9D91-7224C49458BB}">
                  <c15:layout>
                    <c:manualLayout>
                      <c:w val="0.25821398604351575"/>
                      <c:h val="0.12869715512405192"/>
                    </c:manualLayout>
                  </c15:layout>
                  <c15:dlblFieldTable/>
                  <c15:showDataLabelsRange val="1"/>
                </c:ext>
                <c:ext xmlns:c16="http://schemas.microsoft.com/office/drawing/2014/chart" uri="{C3380CC4-5D6E-409C-BE32-E72D297353CC}">
                  <c16:uniqueId val="{00000004-8C16-447E-A898-A3101DA9D876}"/>
                </c:ext>
              </c:extLst>
            </c:dLbl>
            <c:dLbl>
              <c:idx val="5"/>
              <c:layout>
                <c:manualLayout>
                  <c:x val="-6.6207411048983238E-3"/>
                  <c:y val="-0.11584554503819434"/>
                </c:manualLayout>
              </c:layout>
              <c:tx>
                <c:rich>
                  <a:bodyPr/>
                  <a:lstStyle/>
                  <a:p>
                    <a:fld id="{66738018-8FCA-4C4C-A494-D7956CCE897E}" type="CELLRANGE">
                      <a:rPr lang="en-US"/>
                      <a:pPr/>
                      <a:t>[CELLRANGE]</a:t>
                    </a:fld>
                    <a:r>
                      <a:rPr lang="en-US" baseline="0"/>
                      <a:t> </a:t>
                    </a:r>
                    <a:r>
                      <a:rPr lang="en-US" baseline="0">
                        <a:latin typeface="Arial Black" panose="020B0A04020102020204" pitchFamily="34" charset="0"/>
                      </a:rPr>
                      <a:t>7%</a:t>
                    </a:r>
                  </a:p>
                </c:rich>
              </c:tx>
              <c:showLegendKey val="0"/>
              <c:showVal val="0"/>
              <c:showCatName val="0"/>
              <c:showSerName val="0"/>
              <c:showPercent val="1"/>
              <c:showBubbleSize val="0"/>
              <c:separator> </c:separator>
              <c:extLst>
                <c:ext xmlns:c15="http://schemas.microsoft.com/office/drawing/2012/chart" uri="{CE6537A1-D6FC-4f65-9D91-7224C49458BB}">
                  <c15:layout>
                    <c:manualLayout>
                      <c:w val="0.27311094677679554"/>
                      <c:h val="0.2162112206084072"/>
                    </c:manualLayout>
                  </c15:layout>
                  <c15:dlblFieldTable/>
                  <c15:showDataLabelsRange val="1"/>
                </c:ext>
                <c:ext xmlns:c16="http://schemas.microsoft.com/office/drawing/2014/chart" uri="{C3380CC4-5D6E-409C-BE32-E72D297353CC}">
                  <c16:uniqueId val="{00000005-8C16-447E-A898-A3101DA9D876}"/>
                </c:ext>
              </c:extLst>
            </c:dLbl>
            <c:dLbl>
              <c:idx val="6"/>
              <c:tx>
                <c:rich>
                  <a:bodyPr/>
                  <a:lstStyle/>
                  <a:p>
                    <a:fld id="{5EA9EFD6-B263-4A10-9BA1-3322FB783F3D}" type="CELLRANGE">
                      <a:rPr lang="en-US"/>
                      <a:pPr/>
                      <a:t>[CELLRANGE]</a:t>
                    </a:fld>
                    <a:r>
                      <a:rPr lang="en-US" baseline="0"/>
                      <a:t> </a:t>
                    </a:r>
                    <a:r>
                      <a:rPr lang="en-US" baseline="0">
                        <a:latin typeface="Arial Black" panose="020B0A04020102020204" pitchFamily="34" charset="0"/>
                      </a:rPr>
                      <a:t>23%</a:t>
                    </a:r>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6-8C16-447E-A898-A3101DA9D876}"/>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Sheet1!$A$2:$A$9</c:f>
              <c:strCache>
                <c:ptCount val="7"/>
                <c:pt idx="0">
                  <c:v>Labour</c:v>
                </c:pt>
                <c:pt idx="1">
                  <c:v>Conservative</c:v>
                </c:pt>
                <c:pt idx="2">
                  <c:v>Liberal Democrat</c:v>
                </c:pt>
                <c:pt idx="3">
                  <c:v>Green</c:v>
                </c:pt>
                <c:pt idx="4">
                  <c:v>Other</c:v>
                </c:pt>
                <c:pt idx="5">
                  <c:v>Would not vote</c:v>
                </c:pt>
                <c:pt idx="6">
                  <c:v>Undecided</c:v>
                </c:pt>
              </c:strCache>
            </c:strRef>
          </c:cat>
          <c:val>
            <c:numRef>
              <c:f>Sheet1!$B$2:$B$8</c:f>
              <c:numCache>
                <c:formatCode>General</c:formatCode>
                <c:ptCount val="7"/>
                <c:pt idx="0">
                  <c:v>29</c:v>
                </c:pt>
                <c:pt idx="1">
                  <c:v>14</c:v>
                </c:pt>
                <c:pt idx="2">
                  <c:v>8</c:v>
                </c:pt>
                <c:pt idx="3">
                  <c:v>5</c:v>
                </c:pt>
                <c:pt idx="4">
                  <c:v>13</c:v>
                </c:pt>
                <c:pt idx="5">
                  <c:v>7</c:v>
                </c:pt>
                <c:pt idx="6">
                  <c:v>23</c:v>
                </c:pt>
              </c:numCache>
            </c:numRef>
          </c:val>
          <c:extLst>
            <c:ext xmlns:c15="http://schemas.microsoft.com/office/drawing/2012/chart" uri="{02D57815-91ED-43cb-92C2-25804820EDAC}">
              <c15:datalabelsRange>
                <c15:f>Sheet1!$A$2:$A$8</c15:f>
                <c15:dlblRangeCache>
                  <c:ptCount val="7"/>
                  <c:pt idx="0">
                    <c:v>Labour</c:v>
                  </c:pt>
                  <c:pt idx="1">
                    <c:v>Conservative</c:v>
                  </c:pt>
                  <c:pt idx="2">
                    <c:v>Liberal Democrat</c:v>
                  </c:pt>
                  <c:pt idx="3">
                    <c:v>Green</c:v>
                  </c:pt>
                  <c:pt idx="4">
                    <c:v>Other</c:v>
                  </c:pt>
                  <c:pt idx="5">
                    <c:v>Would not vote</c:v>
                  </c:pt>
                  <c:pt idx="6">
                    <c:v>Undecided</c:v>
                  </c:pt>
                </c15:dlblRangeCache>
              </c15:datalabelsRange>
            </c:ext>
            <c:ext xmlns:c16="http://schemas.microsoft.com/office/drawing/2014/chart" uri="{C3380CC4-5D6E-409C-BE32-E72D297353CC}">
              <c16:uniqueId val="{00000000-8C16-447E-A898-A3101DA9D8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990653225800279"/>
          <c:y val="6.8040463863548922E-2"/>
          <c:w val="0.56571974523267832"/>
          <c:h val="0.86391907227290221"/>
        </c:manualLayout>
      </c:layout>
      <c:barChart>
        <c:barDir val="bar"/>
        <c:grouping val="clustered"/>
        <c:varyColors val="0"/>
        <c:ser>
          <c:idx val="0"/>
          <c:order val="0"/>
          <c:tx>
            <c:strRef>
              <c:f>Sheet1!$B$1</c:f>
              <c:strCache>
                <c:ptCount val="1"/>
                <c:pt idx="0">
                  <c:v>Series 1</c:v>
                </c:pt>
              </c:strCache>
            </c:strRef>
          </c:tx>
          <c:spPr>
            <a:solidFill>
              <a:schemeClr val="bg1"/>
            </a:solidFill>
            <a:ln>
              <a:noFill/>
            </a:ln>
            <a:effectLst/>
          </c:spPr>
          <c:invertIfNegative val="0"/>
          <c:dLbls>
            <c:dLbl>
              <c:idx val="0"/>
              <c:tx>
                <c:rich>
                  <a:bodyPr/>
                  <a:lstStyle/>
                  <a:p>
                    <a:r>
                      <a:rPr lang="en-US"/>
                      <a:t>87%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652-4FF8-9F24-B4D53B890209}"/>
                </c:ext>
              </c:extLst>
            </c:dLbl>
            <c:dLbl>
              <c:idx val="1"/>
              <c:tx>
                <c:rich>
                  <a:bodyPr/>
                  <a:lstStyle/>
                  <a:p>
                    <a:r>
                      <a:rPr lang="en-US"/>
                      <a:t>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652-4FF8-9F24-B4D53B890209}"/>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White (including White minorities)</c:v>
                </c:pt>
                <c:pt idx="1">
                  <c:v>Ethnic minorities (excluding White minorities)</c:v>
                </c:pt>
              </c:strCache>
            </c:strRef>
          </c:cat>
          <c:val>
            <c:numRef>
              <c:f>Sheet1!$B$2:$B$3</c:f>
              <c:numCache>
                <c:formatCode>General</c:formatCode>
                <c:ptCount val="2"/>
                <c:pt idx="0">
                  <c:v>87</c:v>
                </c:pt>
                <c:pt idx="1">
                  <c:v>12</c:v>
                </c:pt>
              </c:numCache>
            </c:numRef>
          </c:val>
          <c:extLst>
            <c:ext xmlns:c16="http://schemas.microsoft.com/office/drawing/2014/chart" uri="{C3380CC4-5D6E-409C-BE32-E72D297353CC}">
              <c16:uniqueId val="{00000000-A15A-4BCB-B8B0-91274B2D959F}"/>
            </c:ext>
          </c:extLst>
        </c:ser>
        <c:dLbls>
          <c:showLegendKey val="0"/>
          <c:showVal val="0"/>
          <c:showCatName val="0"/>
          <c:showSerName val="0"/>
          <c:showPercent val="0"/>
          <c:showBubbleSize val="0"/>
        </c:dLbls>
        <c:gapWidth val="30"/>
        <c:axId val="1610646687"/>
        <c:axId val="1433415039"/>
      </c:barChart>
      <c:catAx>
        <c:axId val="1610646687"/>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crossAx val="1433415039"/>
        <c:crosses val="autoZero"/>
        <c:auto val="1"/>
        <c:lblAlgn val="ctr"/>
        <c:lblOffset val="100"/>
        <c:noMultiLvlLbl val="0"/>
      </c:catAx>
      <c:valAx>
        <c:axId val="1433415039"/>
        <c:scaling>
          <c:orientation val="minMax"/>
        </c:scaling>
        <c:delete val="1"/>
        <c:axPos val="b"/>
        <c:numFmt formatCode="General" sourceLinked="1"/>
        <c:majorTickMark val="none"/>
        <c:minorTickMark val="none"/>
        <c:tickLblPos val="nextTo"/>
        <c:crossAx val="1610646687"/>
        <c:crosses val="max"/>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16-24</c:v>
                </c:pt>
              </c:strCache>
            </c:strRef>
          </c:tx>
          <c:spPr>
            <a:solidFill>
              <a:schemeClr val="tx2">
                <a:lumMod val="50000"/>
              </a:schemeClr>
            </a:solidFill>
            <a:ln>
              <a:noFill/>
            </a:ln>
            <a:effectLst/>
          </c:spPr>
          <c:invertIfNegative val="0"/>
          <c:dLbls>
            <c:dLbl>
              <c:idx val="0"/>
              <c:layout>
                <c:manualLayout>
                  <c:x val="2.8777034308116258E-2"/>
                  <c:y val="-3.191546172186429E-2"/>
                </c:manualLayout>
              </c:layout>
              <c:tx>
                <c:rich>
                  <a:bodyPr/>
                  <a:lstStyle/>
                  <a:p>
                    <a:r>
                      <a:rPr lang="en-US"/>
                      <a:t>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C12-4742-AC12-0EB2BAC0725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0.12</c:v>
                </c:pt>
              </c:numCache>
            </c:numRef>
          </c:val>
          <c:extLst>
            <c:ext xmlns:c16="http://schemas.microsoft.com/office/drawing/2014/chart" uri="{C3380CC4-5D6E-409C-BE32-E72D297353CC}">
              <c16:uniqueId val="{00000000-8755-4165-8653-9FDBD9B006F8}"/>
            </c:ext>
          </c:extLst>
        </c:ser>
        <c:ser>
          <c:idx val="1"/>
          <c:order val="1"/>
          <c:tx>
            <c:strRef>
              <c:f>Sheet1!$C$1</c:f>
              <c:strCache>
                <c:ptCount val="1"/>
                <c:pt idx="0">
                  <c:v>25-34</c:v>
                </c:pt>
              </c:strCache>
            </c:strRef>
          </c:tx>
          <c:spPr>
            <a:solidFill>
              <a:schemeClr val="tx2"/>
            </a:solidFill>
            <a:ln>
              <a:noFill/>
            </a:ln>
            <a:effectLst/>
          </c:spPr>
          <c:invertIfNegative val="0"/>
          <c:dLbls>
            <c:dLbl>
              <c:idx val="0"/>
              <c:layout>
                <c:manualLayout>
                  <c:x val="2.0555024505797326E-2"/>
                  <c:y val="4.7873192582796438E-2"/>
                </c:manualLayout>
              </c:layout>
              <c:tx>
                <c:rich>
                  <a:bodyPr/>
                  <a:lstStyle/>
                  <a:p>
                    <a:r>
                      <a:rPr lang="en-US"/>
                      <a:t>17%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C12-4742-AC12-0EB2BAC0725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0.17</c:v>
                </c:pt>
              </c:numCache>
            </c:numRef>
          </c:val>
          <c:extLst>
            <c:ext xmlns:c16="http://schemas.microsoft.com/office/drawing/2014/chart" uri="{C3380CC4-5D6E-409C-BE32-E72D297353CC}">
              <c16:uniqueId val="{00000001-8755-4165-8653-9FDBD9B006F8}"/>
            </c:ext>
          </c:extLst>
        </c:ser>
        <c:ser>
          <c:idx val="2"/>
          <c:order val="2"/>
          <c:tx>
            <c:strRef>
              <c:f>Sheet1!$D$1</c:f>
              <c:strCache>
                <c:ptCount val="1"/>
                <c:pt idx="0">
                  <c:v>35-44</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c:formatCode>
                <c:ptCount val="1"/>
                <c:pt idx="0">
                  <c:v>0.16</c:v>
                </c:pt>
              </c:numCache>
            </c:numRef>
          </c:val>
          <c:extLst>
            <c:ext xmlns:c16="http://schemas.microsoft.com/office/drawing/2014/chart" uri="{C3380CC4-5D6E-409C-BE32-E72D297353CC}">
              <c16:uniqueId val="{00000002-8755-4165-8653-9FDBD9B006F8}"/>
            </c:ext>
          </c:extLst>
        </c:ser>
        <c:ser>
          <c:idx val="3"/>
          <c:order val="3"/>
          <c:tx>
            <c:strRef>
              <c:f>Sheet1!$E$1</c:f>
              <c:strCache>
                <c:ptCount val="1"/>
                <c:pt idx="0">
                  <c:v>45-54</c:v>
                </c:pt>
              </c:strCache>
            </c:strRef>
          </c:tx>
          <c:spPr>
            <a:solidFill>
              <a:schemeClr val="tx2">
                <a:lumMod val="20000"/>
                <a:lumOff val="80000"/>
              </a:schemeClr>
            </a:solidFill>
            <a:ln>
              <a:noFill/>
            </a:ln>
            <a:effectLst/>
          </c:spPr>
          <c:invertIfNegative val="0"/>
          <c:dLbls>
            <c:dLbl>
              <c:idx val="0"/>
              <c:tx>
                <c:rich>
                  <a:bodyPr/>
                  <a:lstStyle/>
                  <a:p>
                    <a:r>
                      <a:rPr lang="en-US"/>
                      <a:t>17%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4EC-43DB-A957-A4C86CBED87D}"/>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0%</c:formatCode>
                <c:ptCount val="1"/>
                <c:pt idx="0">
                  <c:v>0.17</c:v>
                </c:pt>
              </c:numCache>
            </c:numRef>
          </c:val>
          <c:extLst>
            <c:ext xmlns:c16="http://schemas.microsoft.com/office/drawing/2014/chart" uri="{C3380CC4-5D6E-409C-BE32-E72D297353CC}">
              <c16:uniqueId val="{00000003-8755-4165-8653-9FDBD9B006F8}"/>
            </c:ext>
          </c:extLst>
        </c:ser>
        <c:ser>
          <c:idx val="4"/>
          <c:order val="4"/>
          <c:tx>
            <c:strRef>
              <c:f>Sheet1!$F$1</c:f>
              <c:strCache>
                <c:ptCount val="1"/>
                <c:pt idx="0">
                  <c:v>55-64</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Sheet1!$F$2</c:f>
              <c:numCache>
                <c:formatCode>0%</c:formatCode>
                <c:ptCount val="1"/>
                <c:pt idx="0">
                  <c:v>0.15</c:v>
                </c:pt>
              </c:numCache>
            </c:numRef>
          </c:val>
          <c:extLst>
            <c:ext xmlns:c16="http://schemas.microsoft.com/office/drawing/2014/chart" uri="{C3380CC4-5D6E-409C-BE32-E72D297353CC}">
              <c16:uniqueId val="{00000004-8755-4165-8653-9FDBD9B006F8}"/>
            </c:ext>
          </c:extLst>
        </c:ser>
        <c:ser>
          <c:idx val="5"/>
          <c:order val="5"/>
          <c:tx>
            <c:strRef>
              <c:f>Sheet1!$G$1</c:f>
              <c:strCache>
                <c:ptCount val="1"/>
                <c:pt idx="0">
                  <c:v>65-74</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Sheet1!$G$2</c:f>
              <c:numCache>
                <c:formatCode>0%</c:formatCode>
                <c:ptCount val="1"/>
                <c:pt idx="0">
                  <c:v>0.13</c:v>
                </c:pt>
              </c:numCache>
            </c:numRef>
          </c:val>
          <c:extLst>
            <c:ext xmlns:c16="http://schemas.microsoft.com/office/drawing/2014/chart" uri="{C3380CC4-5D6E-409C-BE32-E72D297353CC}">
              <c16:uniqueId val="{00000005-8755-4165-8653-9FDBD9B006F8}"/>
            </c:ext>
          </c:extLst>
        </c:ser>
        <c:ser>
          <c:idx val="6"/>
          <c:order val="6"/>
          <c:tx>
            <c:strRef>
              <c:f>Sheet1!$H$1</c:f>
              <c:strCache>
                <c:ptCount val="1"/>
                <c:pt idx="0">
                  <c:v>75+</c:v>
                </c:pt>
              </c:strCache>
            </c:strRef>
          </c:tx>
          <c:spPr>
            <a:solidFill>
              <a:schemeClr val="accent1">
                <a:lumMod val="60000"/>
              </a:schemeClr>
            </a:solidFill>
            <a:ln>
              <a:noFill/>
            </a:ln>
            <a:effectLst/>
          </c:spPr>
          <c:invertIfNegative val="0"/>
          <c:dLbls>
            <c:dLbl>
              <c:idx val="0"/>
              <c:tx>
                <c:rich>
                  <a:bodyPr/>
                  <a:lstStyle/>
                  <a:p>
                    <a:r>
                      <a:rPr lang="en-US"/>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4EC-43DB-A957-A4C86CBED87D}"/>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Sheet1!$H$2</c:f>
              <c:numCache>
                <c:formatCode>0%</c:formatCode>
                <c:ptCount val="1"/>
                <c:pt idx="0">
                  <c:v>0.11</c:v>
                </c:pt>
              </c:numCache>
            </c:numRef>
          </c:val>
          <c:extLst>
            <c:ext xmlns:c16="http://schemas.microsoft.com/office/drawing/2014/chart" uri="{C3380CC4-5D6E-409C-BE32-E72D297353CC}">
              <c16:uniqueId val="{00000000-4949-4884-BE6C-4BC6B03186D3}"/>
            </c:ext>
          </c:extLst>
        </c:ser>
        <c:dLbls>
          <c:showLegendKey val="0"/>
          <c:showVal val="0"/>
          <c:showCatName val="0"/>
          <c:showSerName val="0"/>
          <c:showPercent val="0"/>
          <c:showBubbleSize val="0"/>
        </c:dLbls>
        <c:gapWidth val="150"/>
        <c:overlap val="100"/>
        <c:axId val="747811296"/>
        <c:axId val="1254652864"/>
      </c:barChart>
      <c:catAx>
        <c:axId val="747811296"/>
        <c:scaling>
          <c:orientation val="minMax"/>
        </c:scaling>
        <c:delete val="1"/>
        <c:axPos val="l"/>
        <c:numFmt formatCode="General" sourceLinked="1"/>
        <c:majorTickMark val="none"/>
        <c:minorTickMark val="none"/>
        <c:tickLblPos val="nextTo"/>
        <c:crossAx val="1254652864"/>
        <c:crosses val="autoZero"/>
        <c:auto val="1"/>
        <c:lblAlgn val="ctr"/>
        <c:lblOffset val="100"/>
        <c:noMultiLvlLbl val="0"/>
      </c:catAx>
      <c:valAx>
        <c:axId val="1254652864"/>
        <c:scaling>
          <c:orientation val="minMax"/>
        </c:scaling>
        <c:delete val="1"/>
        <c:axPos val="b"/>
        <c:numFmt formatCode="0%" sourceLinked="1"/>
        <c:majorTickMark val="none"/>
        <c:minorTickMark val="none"/>
        <c:tickLblPos val="nextTo"/>
        <c:crossAx val="747811296"/>
        <c:crosses val="autoZero"/>
        <c:crossBetween val="between"/>
      </c:valAx>
      <c:spPr>
        <a:noFill/>
        <a:ln>
          <a:noFill/>
        </a:ln>
        <a:effectLst/>
      </c:spPr>
    </c:plotArea>
    <c:legend>
      <c:legendPos val="b"/>
      <c:layout>
        <c:manualLayout>
          <c:xMode val="edge"/>
          <c:yMode val="edge"/>
          <c:x val="7.6344147189522316E-2"/>
          <c:y val="0.48242067660089172"/>
          <c:w val="0.85121237418949269"/>
          <c:h val="0.2956314141125396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96891740116419E-2"/>
          <c:y val="8.0804131248582892E-2"/>
          <c:w val="0.90864786309186907"/>
          <c:h val="0.70709651212776969"/>
        </c:manualLayout>
      </c:layout>
      <c:barChart>
        <c:barDir val="bar"/>
        <c:grouping val="stacked"/>
        <c:varyColors val="0"/>
        <c:ser>
          <c:idx val="0"/>
          <c:order val="0"/>
          <c:tx>
            <c:strRef>
              <c:f>Sheet1!$B$1</c:f>
              <c:strCache>
                <c:ptCount val="1"/>
                <c:pt idx="0">
                  <c:v>Female</c:v>
                </c:pt>
              </c:strCache>
            </c:strRef>
          </c:tx>
          <c:spPr>
            <a:solidFill>
              <a:schemeClr val="accent4"/>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85A6-4A99-B9FE-88C6085620B2}"/>
              </c:ext>
            </c:extLst>
          </c:dPt>
          <c:cat>
            <c:strRef>
              <c:f>Sheet1!$A$2</c:f>
              <c:strCache>
                <c:ptCount val="1"/>
                <c:pt idx="0">
                  <c:v>Category 1</c:v>
                </c:pt>
              </c:strCache>
            </c:strRef>
          </c:cat>
          <c:val>
            <c:numRef>
              <c:f>Sheet1!$B$2</c:f>
              <c:numCache>
                <c:formatCode>General</c:formatCode>
                <c:ptCount val="1"/>
                <c:pt idx="0">
                  <c:v>51</c:v>
                </c:pt>
              </c:numCache>
            </c:numRef>
          </c:val>
          <c:extLst>
            <c:ext xmlns:c16="http://schemas.microsoft.com/office/drawing/2014/chart" uri="{C3380CC4-5D6E-409C-BE32-E72D297353CC}">
              <c16:uniqueId val="{00000002-85A6-4A99-B9FE-88C6085620B2}"/>
            </c:ext>
          </c:extLst>
        </c:ser>
        <c:ser>
          <c:idx val="1"/>
          <c:order val="1"/>
          <c:tx>
            <c:strRef>
              <c:f>Sheet1!$C$1</c:f>
              <c:strCache>
                <c:ptCount val="1"/>
                <c:pt idx="0">
                  <c:v>Male</c:v>
                </c:pt>
              </c:strCache>
            </c:strRef>
          </c:tx>
          <c:spPr>
            <a:solidFill>
              <a:schemeClr val="bg2"/>
            </a:solidFill>
            <a:ln>
              <a:noFill/>
            </a:ln>
            <a:effectLst/>
          </c:spPr>
          <c:invertIfNegative val="0"/>
          <c:cat>
            <c:strRef>
              <c:f>Sheet1!$A$2</c:f>
              <c:strCache>
                <c:ptCount val="1"/>
                <c:pt idx="0">
                  <c:v>Category 1</c:v>
                </c:pt>
              </c:strCache>
            </c:strRef>
          </c:cat>
          <c:val>
            <c:numRef>
              <c:f>Sheet1!$C$2</c:f>
              <c:numCache>
                <c:formatCode>General</c:formatCode>
                <c:ptCount val="1"/>
                <c:pt idx="0">
                  <c:v>48</c:v>
                </c:pt>
              </c:numCache>
            </c:numRef>
          </c:val>
          <c:extLst>
            <c:ext xmlns:c16="http://schemas.microsoft.com/office/drawing/2014/chart" uri="{C3380CC4-5D6E-409C-BE32-E72D297353CC}">
              <c16:uniqueId val="{00000003-85A6-4A99-B9FE-88C6085620B2}"/>
            </c:ext>
          </c:extLst>
        </c:ser>
        <c:dLbls>
          <c:showLegendKey val="0"/>
          <c:showVal val="0"/>
          <c:showCatName val="0"/>
          <c:showSerName val="0"/>
          <c:showPercent val="0"/>
          <c:showBubbleSize val="0"/>
        </c:dLbls>
        <c:gapWidth val="0"/>
        <c:overlap val="100"/>
        <c:axId val="1455470384"/>
        <c:axId val="1639821056"/>
      </c:barChart>
      <c:catAx>
        <c:axId val="1455470384"/>
        <c:scaling>
          <c:orientation val="minMax"/>
        </c:scaling>
        <c:delete val="1"/>
        <c:axPos val="l"/>
        <c:numFmt formatCode="General" sourceLinked="1"/>
        <c:majorTickMark val="none"/>
        <c:minorTickMark val="none"/>
        <c:tickLblPos val="nextTo"/>
        <c:crossAx val="1639821056"/>
        <c:crosses val="autoZero"/>
        <c:auto val="1"/>
        <c:lblAlgn val="ctr"/>
        <c:lblOffset val="100"/>
        <c:noMultiLvlLbl val="0"/>
      </c:catAx>
      <c:valAx>
        <c:axId val="1639821056"/>
        <c:scaling>
          <c:orientation val="minMax"/>
          <c:max val="100"/>
        </c:scaling>
        <c:delete val="1"/>
        <c:axPos val="b"/>
        <c:numFmt formatCode="General" sourceLinked="1"/>
        <c:majorTickMark val="none"/>
        <c:minorTickMark val="none"/>
        <c:tickLblPos val="nextTo"/>
        <c:crossAx val="1455470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569286092766959"/>
          <c:y val="6.8040463863548922E-2"/>
          <c:w val="0.53430713907233041"/>
          <c:h val="0.86391907227290221"/>
        </c:manualLayout>
      </c:layout>
      <c:barChart>
        <c:barDir val="bar"/>
        <c:grouping val="clustered"/>
        <c:varyColors val="0"/>
        <c:ser>
          <c:idx val="0"/>
          <c:order val="0"/>
          <c:tx>
            <c:strRef>
              <c:f>Sheet1!$B$1</c:f>
              <c:strCache>
                <c:ptCount val="1"/>
                <c:pt idx="0">
                  <c:v>Series 1</c:v>
                </c:pt>
              </c:strCache>
            </c:strRef>
          </c:tx>
          <c:spPr>
            <a:solidFill>
              <a:srgbClr val="F05B6A"/>
            </a:solidFill>
            <a:ln>
              <a:noFill/>
            </a:ln>
            <a:effectLst/>
          </c:spPr>
          <c:invertIfNegative val="0"/>
          <c:dLbls>
            <c:dLbl>
              <c:idx val="1"/>
              <c:tx>
                <c:rich>
                  <a:bodyPr/>
                  <a:lstStyle/>
                  <a:p>
                    <a:r>
                      <a:rPr lang="en-US"/>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6A7-4ABF-A4FF-4B75E6B33F09}"/>
                </c:ext>
              </c:extLst>
            </c:dLbl>
            <c:dLbl>
              <c:idx val="2"/>
              <c:tx>
                <c:rich>
                  <a:bodyPr/>
                  <a:lstStyle/>
                  <a:p>
                    <a:r>
                      <a:rPr lang="en-US"/>
                      <a:t>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6A7-4ABF-A4FF-4B75E6B33F09}"/>
                </c:ext>
              </c:extLst>
            </c:dLbl>
            <c:numFmt formatCode="#&quot;%&quot;"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Managerial, administrative and professional occupations</c:v>
                </c:pt>
                <c:pt idx="1">
                  <c:v>Intermediate occupations</c:v>
                </c:pt>
                <c:pt idx="2">
                  <c:v>Small employers and own account workers</c:v>
                </c:pt>
                <c:pt idx="3">
                  <c:v>Lower supervisory and technical occupations</c:v>
                </c:pt>
                <c:pt idx="4">
                  <c:v>Semi-routine and routine occupations</c:v>
                </c:pt>
                <c:pt idx="5">
                  <c:v>Long term unemployed or never worked</c:v>
                </c:pt>
                <c:pt idx="6">
                  <c:v>Full-time student</c:v>
                </c:pt>
              </c:strCache>
            </c:strRef>
          </c:cat>
          <c:val>
            <c:numRef>
              <c:f>Sheet1!$B$2:$B$8</c:f>
              <c:numCache>
                <c:formatCode>General</c:formatCode>
                <c:ptCount val="7"/>
                <c:pt idx="0">
                  <c:v>54</c:v>
                </c:pt>
                <c:pt idx="1">
                  <c:v>11</c:v>
                </c:pt>
                <c:pt idx="2">
                  <c:v>6</c:v>
                </c:pt>
                <c:pt idx="3">
                  <c:v>7</c:v>
                </c:pt>
                <c:pt idx="4">
                  <c:v>11</c:v>
                </c:pt>
                <c:pt idx="5">
                  <c:v>4</c:v>
                </c:pt>
                <c:pt idx="6">
                  <c:v>6</c:v>
                </c:pt>
              </c:numCache>
            </c:numRef>
          </c:val>
          <c:extLst>
            <c:ext xmlns:c16="http://schemas.microsoft.com/office/drawing/2014/chart" uri="{C3380CC4-5D6E-409C-BE32-E72D297353CC}">
              <c16:uniqueId val="{00000000-261C-4CA4-961E-1564B8697B5B}"/>
            </c:ext>
          </c:extLst>
        </c:ser>
        <c:dLbls>
          <c:showLegendKey val="0"/>
          <c:showVal val="0"/>
          <c:showCatName val="0"/>
          <c:showSerName val="0"/>
          <c:showPercent val="0"/>
          <c:showBubbleSize val="0"/>
        </c:dLbls>
        <c:gapWidth val="30"/>
        <c:axId val="1610646687"/>
        <c:axId val="1433415039"/>
      </c:barChart>
      <c:catAx>
        <c:axId val="1610646687"/>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433415039"/>
        <c:crosses val="autoZero"/>
        <c:auto val="1"/>
        <c:lblAlgn val="ctr"/>
        <c:lblOffset val="100"/>
        <c:noMultiLvlLbl val="0"/>
      </c:catAx>
      <c:valAx>
        <c:axId val="1433415039"/>
        <c:scaling>
          <c:orientation val="minMax"/>
        </c:scaling>
        <c:delete val="1"/>
        <c:axPos val="b"/>
        <c:numFmt formatCode="General" sourceLinked="1"/>
        <c:majorTickMark val="none"/>
        <c:minorTickMark val="none"/>
        <c:tickLblPos val="nextTo"/>
        <c:crossAx val="1610646687"/>
        <c:crosses val="max"/>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tx2"/>
              </a:solidFill>
              <a:ln w="19050">
                <a:solidFill>
                  <a:schemeClr val="lt1"/>
                </a:solidFill>
              </a:ln>
              <a:effectLst/>
            </c:spPr>
            <c:extLst>
              <c:ext xmlns:c16="http://schemas.microsoft.com/office/drawing/2014/chart" uri="{C3380CC4-5D6E-409C-BE32-E72D297353CC}">
                <c16:uniqueId val="{00000001-8C16-447E-A898-A3101DA9D876}"/>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2-8C16-447E-A898-A3101DA9D876}"/>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3-8C16-447E-A898-A3101DA9D876}"/>
              </c:ext>
            </c:extLst>
          </c:dPt>
          <c:dPt>
            <c:idx val="3"/>
            <c:bubble3D val="0"/>
            <c:spPr>
              <a:solidFill>
                <a:schemeClr val="accent3"/>
              </a:solidFill>
              <a:ln w="19050">
                <a:solidFill>
                  <a:schemeClr val="lt1"/>
                </a:solidFill>
              </a:ln>
              <a:effectLst/>
            </c:spPr>
            <c:extLst>
              <c:ext xmlns:c16="http://schemas.microsoft.com/office/drawing/2014/chart" uri="{C3380CC4-5D6E-409C-BE32-E72D297353CC}">
                <c16:uniqueId val="{00000007-8C16-447E-A898-A3101DA9D87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4-8C16-447E-A898-A3101DA9D876}"/>
              </c:ext>
            </c:extLst>
          </c:dPt>
          <c:dPt>
            <c:idx val="5"/>
            <c:bubble3D val="0"/>
            <c:spPr>
              <a:solidFill>
                <a:schemeClr val="accent1"/>
              </a:solidFill>
              <a:ln w="19050">
                <a:solidFill>
                  <a:schemeClr val="lt1"/>
                </a:solidFill>
              </a:ln>
              <a:effectLst/>
            </c:spPr>
            <c:extLst>
              <c:ext xmlns:c16="http://schemas.microsoft.com/office/drawing/2014/chart" uri="{C3380CC4-5D6E-409C-BE32-E72D297353CC}">
                <c16:uniqueId val="{00000005-8C16-447E-A898-A3101DA9D876}"/>
              </c:ext>
            </c:extLst>
          </c:dPt>
          <c:dPt>
            <c:idx val="6"/>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6-8C16-447E-A898-A3101DA9D876}"/>
              </c:ext>
            </c:extLst>
          </c:dPt>
          <c:dLbls>
            <c:dLbl>
              <c:idx val="0"/>
              <c:layout>
                <c:manualLayout>
                  <c:x val="2.750020657640212E-2"/>
                  <c:y val="8.3656798938967963E-2"/>
                </c:manualLayout>
              </c:layout>
              <c:tx>
                <c:rich>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fld id="{33B18849-8E01-4FEA-9936-F536D9F68A1C}" type="CELLRANGE">
                      <a:rPr lang="en-US" baseline="0"/>
                      <a:pPr>
                        <a:defRPr/>
                      </a:pPr>
                      <a:t>[CELLRANGE]</a:t>
                    </a:fld>
                    <a:r>
                      <a:rPr lang="en-US" baseline="0"/>
                      <a:t> </a:t>
                    </a:r>
                    <a:r>
                      <a:rPr lang="en-US" baseline="0">
                        <a:latin typeface="Arial Black" panose="020B0A04020102020204" pitchFamily="34" charset="0"/>
                      </a:rPr>
                      <a:t>32%</a:t>
                    </a:r>
                  </a:p>
                </c:rich>
              </c:tx>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eparator> </c:separator>
              <c:extLst>
                <c:ext xmlns:c15="http://schemas.microsoft.com/office/drawing/2012/chart" uri="{CE6537A1-D6FC-4f65-9D91-7224C49458BB}">
                  <c15:layout>
                    <c:manualLayout>
                      <c:w val="0.15002894676271966"/>
                      <c:h val="0.26288538886673002"/>
                    </c:manualLayout>
                  </c15:layout>
                  <c15:dlblFieldTable/>
                  <c15:showDataLabelsRange val="1"/>
                </c:ext>
                <c:ext xmlns:c16="http://schemas.microsoft.com/office/drawing/2014/chart" uri="{C3380CC4-5D6E-409C-BE32-E72D297353CC}">
                  <c16:uniqueId val="{00000001-8C16-447E-A898-A3101DA9D876}"/>
                </c:ext>
              </c:extLst>
            </c:dLbl>
            <c:dLbl>
              <c:idx val="1"/>
              <c:layout>
                <c:manualLayout>
                  <c:x val="2.1517832170292985E-2"/>
                  <c:y val="-0.31756593888256557"/>
                </c:manualLayout>
              </c:layout>
              <c:tx>
                <c:rich>
                  <a:bodyPr/>
                  <a:lstStyle/>
                  <a:p>
                    <a:fld id="{96DAFE76-D0D2-4480-BA76-4828AA96AABB}" type="CELLRANGE">
                      <a:rPr lang="en-US" baseline="0"/>
                      <a:pPr/>
                      <a:t>[CELLRANGE]</a:t>
                    </a:fld>
                    <a:r>
                      <a:rPr lang="en-US" baseline="0"/>
                      <a:t> </a:t>
                    </a:r>
                    <a:r>
                      <a:rPr lang="en-US" baseline="0">
                        <a:latin typeface="Arial Black" panose="020B0A04020102020204" pitchFamily="34" charset="0"/>
                      </a:rPr>
                      <a:t>10%</a:t>
                    </a:r>
                  </a:p>
                </c:rich>
              </c:tx>
              <c:showLegendKey val="0"/>
              <c:showVal val="0"/>
              <c:showCatName val="0"/>
              <c:showSerName val="0"/>
              <c:showPercent val="1"/>
              <c:showBubbleSize val="0"/>
              <c:separator> </c:separator>
              <c:extLst>
                <c:ext xmlns:c15="http://schemas.microsoft.com/office/drawing/2012/chart" uri="{CE6537A1-D6FC-4f65-9D91-7224C49458BB}">
                  <c15:layout>
                    <c:manualLayout>
                      <c:w val="0.28991153838033151"/>
                      <c:h val="0.25739431024810383"/>
                    </c:manualLayout>
                  </c15:layout>
                  <c15:dlblFieldTable/>
                  <c15:showDataLabelsRange val="1"/>
                </c:ext>
                <c:ext xmlns:c16="http://schemas.microsoft.com/office/drawing/2014/chart" uri="{C3380CC4-5D6E-409C-BE32-E72D297353CC}">
                  <c16:uniqueId val="{00000002-8C16-447E-A898-A3101DA9D876}"/>
                </c:ext>
              </c:extLst>
            </c:dLbl>
            <c:dLbl>
              <c:idx val="2"/>
              <c:layout>
                <c:manualLayout>
                  <c:x val="0.23441794850473874"/>
                  <c:y val="-8.9824534096031184E-4"/>
                </c:manualLayout>
              </c:layout>
              <c:tx>
                <c:rich>
                  <a:bodyPr/>
                  <a:lstStyle/>
                  <a:p>
                    <a:fld id="{CF4BF343-8F9C-440C-96D1-A10AC9634437}" type="CELLRANGE">
                      <a:rPr lang="en-US"/>
                      <a:pPr/>
                      <a:t>[CELLRANGE]</a:t>
                    </a:fld>
                    <a:r>
                      <a:rPr lang="en-US" baseline="0"/>
                      <a:t> </a:t>
                    </a:r>
                    <a:r>
                      <a:rPr lang="en-US" baseline="0">
                        <a:latin typeface="Arial Black" panose="020B0A04020102020204" pitchFamily="34" charset="0"/>
                      </a:rPr>
                      <a:t>8%</a:t>
                    </a:r>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8C16-447E-A898-A3101DA9D876}"/>
                </c:ext>
              </c:extLst>
            </c:dLbl>
            <c:dLbl>
              <c:idx val="3"/>
              <c:tx>
                <c:rich>
                  <a:bodyPr/>
                  <a:lstStyle/>
                  <a:p>
                    <a:fld id="{CCD3B4EF-4E18-4FAF-9BA4-78498800E2F7}" type="CELLRANGE">
                      <a:rPr lang="en-US"/>
                      <a:pPr/>
                      <a:t>[CELLRANGE]</a:t>
                    </a:fld>
                    <a:r>
                      <a:rPr lang="en-US" baseline="0"/>
                      <a:t> </a:t>
                    </a:r>
                    <a:r>
                      <a:rPr lang="en-US" baseline="0">
                        <a:latin typeface="Arial Black" panose="020B0A04020102020204" pitchFamily="34" charset="0"/>
                      </a:rPr>
                      <a:t>5%</a:t>
                    </a:r>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7-8C16-447E-A898-A3101DA9D876}"/>
                </c:ext>
              </c:extLst>
            </c:dLbl>
            <c:dLbl>
              <c:idx val="4"/>
              <c:layout>
                <c:manualLayout>
                  <c:x val="-0.22510962885844971"/>
                  <c:y val="-2.1634633573189687E-2"/>
                </c:manualLayout>
              </c:layout>
              <c:tx>
                <c:rich>
                  <a:bodyPr/>
                  <a:lstStyle/>
                  <a:p>
                    <a:fld id="{331ABFC6-4271-45AE-BAF6-4CD8CE25C787}" type="CELLRANGE">
                      <a:rPr lang="en-US"/>
                      <a:pPr/>
                      <a:t>[CELLRANGE]</a:t>
                    </a:fld>
                    <a:r>
                      <a:rPr lang="en-US" baseline="0"/>
                      <a:t> </a:t>
                    </a:r>
                    <a:r>
                      <a:rPr lang="en-US" baseline="0">
                        <a:latin typeface="Arial Black" panose="020B0A04020102020204" pitchFamily="34" charset="0"/>
                      </a:rPr>
                      <a:t>10%</a:t>
                    </a:r>
                  </a:p>
                </c:rich>
              </c:tx>
              <c:showLegendKey val="0"/>
              <c:showVal val="0"/>
              <c:showCatName val="0"/>
              <c:showSerName val="0"/>
              <c:showPercent val="1"/>
              <c:showBubbleSize val="0"/>
              <c:separator> </c:separator>
              <c:extLst>
                <c:ext xmlns:c15="http://schemas.microsoft.com/office/drawing/2012/chart" uri="{CE6537A1-D6FC-4f65-9D91-7224C49458BB}">
                  <c15:layout>
                    <c:manualLayout>
                      <c:w val="0.25821398604351575"/>
                      <c:h val="0.12869715512405192"/>
                    </c:manualLayout>
                  </c15:layout>
                  <c15:dlblFieldTable/>
                  <c15:showDataLabelsRange val="1"/>
                </c:ext>
                <c:ext xmlns:c16="http://schemas.microsoft.com/office/drawing/2014/chart" uri="{C3380CC4-5D6E-409C-BE32-E72D297353CC}">
                  <c16:uniqueId val="{00000004-8C16-447E-A898-A3101DA9D876}"/>
                </c:ext>
              </c:extLst>
            </c:dLbl>
            <c:dLbl>
              <c:idx val="5"/>
              <c:layout>
                <c:manualLayout>
                  <c:x val="-6.6207411048983238E-3"/>
                  <c:y val="-0.11584554503819434"/>
                </c:manualLayout>
              </c:layout>
              <c:tx>
                <c:rich>
                  <a:bodyPr/>
                  <a:lstStyle/>
                  <a:p>
                    <a:fld id="{66738018-8FCA-4C4C-A494-D7956CCE897E}" type="CELLRANGE">
                      <a:rPr lang="en-US"/>
                      <a:pPr/>
                      <a:t>[CELLRANGE]</a:t>
                    </a:fld>
                    <a:r>
                      <a:rPr lang="en-US" baseline="0"/>
                      <a:t> </a:t>
                    </a:r>
                    <a:r>
                      <a:rPr lang="en-US" baseline="0">
                        <a:latin typeface="Arial Black" panose="020B0A04020102020204" pitchFamily="34" charset="0"/>
                      </a:rPr>
                      <a:t>7%</a:t>
                    </a:r>
                  </a:p>
                </c:rich>
              </c:tx>
              <c:showLegendKey val="0"/>
              <c:showVal val="0"/>
              <c:showCatName val="0"/>
              <c:showSerName val="0"/>
              <c:showPercent val="1"/>
              <c:showBubbleSize val="0"/>
              <c:separator> </c:separator>
              <c:extLst>
                <c:ext xmlns:c15="http://schemas.microsoft.com/office/drawing/2012/chart" uri="{CE6537A1-D6FC-4f65-9D91-7224C49458BB}">
                  <c15:layout>
                    <c:manualLayout>
                      <c:w val="0.27311094677679554"/>
                      <c:h val="0.2162112206084072"/>
                    </c:manualLayout>
                  </c15:layout>
                  <c15:dlblFieldTable/>
                  <c15:showDataLabelsRange val="1"/>
                </c:ext>
                <c:ext xmlns:c16="http://schemas.microsoft.com/office/drawing/2014/chart" uri="{C3380CC4-5D6E-409C-BE32-E72D297353CC}">
                  <c16:uniqueId val="{00000005-8C16-447E-A898-A3101DA9D876}"/>
                </c:ext>
              </c:extLst>
            </c:dLbl>
            <c:dLbl>
              <c:idx val="6"/>
              <c:tx>
                <c:rich>
                  <a:bodyPr/>
                  <a:lstStyle/>
                  <a:p>
                    <a:fld id="{5EA9EFD6-B263-4A10-9BA1-3322FB783F3D}" type="CELLRANGE">
                      <a:rPr lang="en-US"/>
                      <a:pPr/>
                      <a:t>[CELLRANGE]</a:t>
                    </a:fld>
                    <a:r>
                      <a:rPr lang="en-US" baseline="0"/>
                      <a:t> </a:t>
                    </a:r>
                    <a:r>
                      <a:rPr lang="en-US" baseline="0">
                        <a:latin typeface="Arial Black" panose="020B0A04020102020204" pitchFamily="34" charset="0"/>
                      </a:rPr>
                      <a:t>22%</a:t>
                    </a:r>
                  </a:p>
                </c:rich>
              </c:tx>
              <c:showLegendKey val="0"/>
              <c:showVal val="0"/>
              <c:showCatName val="0"/>
              <c:showSerName val="0"/>
              <c:showPercent val="1"/>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6-8C16-447E-A898-A3101DA9D876}"/>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Sheet1!$A$2:$A$9</c:f>
              <c:strCache>
                <c:ptCount val="7"/>
                <c:pt idx="0">
                  <c:v>Labour</c:v>
                </c:pt>
                <c:pt idx="1">
                  <c:v>Conservative</c:v>
                </c:pt>
                <c:pt idx="2">
                  <c:v>Liberal Democrat</c:v>
                </c:pt>
                <c:pt idx="3">
                  <c:v>Green</c:v>
                </c:pt>
                <c:pt idx="4">
                  <c:v>Other</c:v>
                </c:pt>
                <c:pt idx="5">
                  <c:v>Would not vote</c:v>
                </c:pt>
                <c:pt idx="6">
                  <c:v>Undecided</c:v>
                </c:pt>
              </c:strCache>
            </c:strRef>
          </c:cat>
          <c:val>
            <c:numRef>
              <c:f>Sheet1!$B$2:$B$8</c:f>
              <c:numCache>
                <c:formatCode>General</c:formatCode>
                <c:ptCount val="7"/>
                <c:pt idx="0">
                  <c:v>32</c:v>
                </c:pt>
                <c:pt idx="1">
                  <c:v>13</c:v>
                </c:pt>
                <c:pt idx="2">
                  <c:v>8</c:v>
                </c:pt>
                <c:pt idx="3">
                  <c:v>5</c:v>
                </c:pt>
                <c:pt idx="4">
                  <c:v>10</c:v>
                </c:pt>
                <c:pt idx="5">
                  <c:v>7</c:v>
                </c:pt>
                <c:pt idx="6">
                  <c:v>22</c:v>
                </c:pt>
              </c:numCache>
            </c:numRef>
          </c:val>
          <c:extLst>
            <c:ext xmlns:c15="http://schemas.microsoft.com/office/drawing/2012/chart" uri="{02D57815-91ED-43cb-92C2-25804820EDAC}">
              <c15:datalabelsRange>
                <c15:f>Sheet1!$A$2:$A$8</c15:f>
                <c15:dlblRangeCache>
                  <c:ptCount val="7"/>
                  <c:pt idx="0">
                    <c:v>Labour</c:v>
                  </c:pt>
                  <c:pt idx="1">
                    <c:v>Conservative</c:v>
                  </c:pt>
                  <c:pt idx="2">
                    <c:v>Liberal Democrat</c:v>
                  </c:pt>
                  <c:pt idx="3">
                    <c:v>Green</c:v>
                  </c:pt>
                  <c:pt idx="4">
                    <c:v>Other</c:v>
                  </c:pt>
                  <c:pt idx="5">
                    <c:v>Would not vote</c:v>
                  </c:pt>
                  <c:pt idx="6">
                    <c:v>Undecided</c:v>
                  </c:pt>
                </c15:dlblRangeCache>
              </c15:datalabelsRange>
            </c:ext>
            <c:ext xmlns:c16="http://schemas.microsoft.com/office/drawing/2014/chart" uri="{C3380CC4-5D6E-409C-BE32-E72D297353CC}">
              <c16:uniqueId val="{00000000-8C16-447E-A898-A3101DA9D8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849_5313C4BA.xml><?xml version="1.0" encoding="utf-8"?>
<p188:cmLst xmlns:a="http://schemas.openxmlformats.org/drawingml/2006/main" xmlns:r="http://schemas.openxmlformats.org/officeDocument/2006/relationships" xmlns:p188="http://schemas.microsoft.com/office/powerpoint/2018/8/main">
  <p188:cm id="{C2F927A8-7B14-4494-99E0-8DCA48FA60C2}" authorId="{F4BEE2B3-5B31-A1EE-84F5-E4BD96F1D411}" status="resolved" created="2023-06-26T08:14:53.795" complete="100000">
    <ac:txMkLst xmlns:ac="http://schemas.microsoft.com/office/drawing/2013/main/command">
      <pc:docMk xmlns:pc="http://schemas.microsoft.com/office/powerpoint/2013/main/command"/>
      <pc:sldMk xmlns:pc="http://schemas.microsoft.com/office/powerpoint/2013/main/command" cId="1393804474" sldId="2121"/>
      <ac:spMk id="2" creationId="{498C7231-E205-41F8-A95A-FAF73A7F66DF}"/>
      <ac:txMk cp="313">
        <ac:context len="931" hash="15575943"/>
      </ac:txMk>
    </ac:txMkLst>
    <p188:pos x="4491789" y="782052"/>
    <p188:txBody>
      <a:bodyPr/>
      <a:lstStyle/>
      <a:p>
        <a:r>
          <a:rPr lang="en-US"/>
          <a:t>delete "the"</a:t>
        </a:r>
      </a:p>
    </p188:txBody>
  </p188:cm>
</p188:cmLst>
</file>

<file path=ppt/handoutMasters/_rels/handoutMaster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6">
            <a:extLst>
              <a:ext uri="{FF2B5EF4-FFF2-40B4-BE49-F238E27FC236}">
                <a16:creationId xmlns:a16="http://schemas.microsoft.com/office/drawing/2014/main" id="{24EDE16D-8876-4EF1-8863-60C2FE4CD79C}"/>
              </a:ext>
            </a:extLst>
          </p:cNvPr>
          <p:cNvSpPr>
            <a:spLocks noGrp="1"/>
          </p:cNvSpPr>
          <p:nvPr>
            <p:ph type="sldNum" sz="quarter" idx="3"/>
          </p:nvPr>
        </p:nvSpPr>
        <p:spPr>
          <a:xfrm>
            <a:off x="400050" y="8689232"/>
            <a:ext cx="480060" cy="362639"/>
          </a:xfrm>
          <a:prstGeom prst="rect">
            <a:avLst/>
          </a:prstGeom>
        </p:spPr>
        <p:txBody>
          <a:bodyPr vert="horz" lIns="91440" tIns="45720" rIns="91440" bIns="45720" rtlCol="0" anchor="b"/>
          <a:lstStyle>
            <a:lvl1pPr algn="l">
              <a:defRPr sz="800" b="1">
                <a:latin typeface="Arial" panose="020B0604020202020204" pitchFamily="34" charset="0"/>
              </a:defRPr>
            </a:lvl1pPr>
          </a:lstStyle>
          <a:p>
            <a:fld id="{3B8578AD-0529-46A5-84EB-6338160D5A7D}" type="slidenum">
              <a:rPr lang="en-GB" smtClean="0"/>
              <a:pPr/>
              <a:t>‹#›</a:t>
            </a:fld>
            <a:endParaRPr lang="en-GB"/>
          </a:p>
        </p:txBody>
      </p:sp>
      <p:pic>
        <p:nvPicPr>
          <p:cNvPr id="7" name="Picture 6">
            <a:extLst>
              <a:ext uri="{FF2B5EF4-FFF2-40B4-BE49-F238E27FC236}">
                <a16:creationId xmlns:a16="http://schemas.microsoft.com/office/drawing/2014/main" id="{B06A0842-110F-4DF6-B887-6AEC624A2C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6370" y="8621341"/>
            <a:ext cx="1463040" cy="362639"/>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148590" y="152400"/>
            <a:ext cx="6569710" cy="3695462"/>
          </a:xfrm>
          <a:prstGeom prst="rect">
            <a:avLst/>
          </a:prstGeom>
          <a:noFill/>
          <a:ln w="12700">
            <a:solidFill>
              <a:srgbClr val="878787"/>
            </a:solidFill>
          </a:ln>
        </p:spPr>
        <p:txBody>
          <a:bodyPr vert="horz" lIns="91440" tIns="45720" rIns="91440" bIns="45720" rtlCol="0" anchor="ctr"/>
          <a:lstStyle/>
          <a:p>
            <a:endParaRPr lang="en-GB"/>
          </a:p>
        </p:txBody>
      </p:sp>
      <p:sp>
        <p:nvSpPr>
          <p:cNvPr id="6" name="Espace réservé des notes 4">
            <a:extLst>
              <a:ext uri="{FF2B5EF4-FFF2-40B4-BE49-F238E27FC236}">
                <a16:creationId xmlns:a16="http://schemas.microsoft.com/office/drawing/2014/main" id="{D3C969E9-D72B-43D0-96E0-B91161682A16}"/>
              </a:ext>
            </a:extLst>
          </p:cNvPr>
          <p:cNvSpPr>
            <a:spLocks noGrp="1"/>
          </p:cNvSpPr>
          <p:nvPr>
            <p:ph type="body" sz="quarter" idx="3"/>
          </p:nvPr>
        </p:nvSpPr>
        <p:spPr>
          <a:xfrm>
            <a:off x="148590" y="4273075"/>
            <a:ext cx="6560820" cy="4025106"/>
          </a:xfrm>
          <a:prstGeom prst="rect">
            <a:avLst/>
          </a:prstGeom>
        </p:spPr>
        <p:txBody>
          <a:bodyPr vert="horz" lIns="0" tIns="0" rIns="0" bIns="0" rtlCol="0"/>
          <a:lstStyle/>
          <a:p>
            <a:pPr marL="0" lvl="0" algn="l" defTabSz="914400" rtl="0" eaLnBrk="1" latinLnBrk="0" hangingPunct="1">
              <a:lnSpc>
                <a:spcPct val="110000"/>
              </a:lnSpc>
              <a:spcBef>
                <a:spcPts val="300"/>
              </a:spcBef>
              <a:spcAft>
                <a:spcPts val="300"/>
              </a:spcAft>
            </a:pPr>
            <a:r>
              <a:rPr lang="en-GB" noProof="0"/>
              <a:t>Click here to add text</a:t>
            </a:r>
          </a:p>
          <a:p>
            <a:pPr marL="171450" lvl="1" indent="-171450" algn="l" defTabSz="914400" rtl="0" eaLnBrk="1" latinLnBrk="0" hangingPunct="1">
              <a:lnSpc>
                <a:spcPct val="110000"/>
              </a:lnSpc>
              <a:spcBef>
                <a:spcPts val="300"/>
              </a:spcBef>
              <a:spcAft>
                <a:spcPts val="300"/>
              </a:spcAft>
              <a:buFont typeface="Wingdings" panose="05000000000000000000" pitchFamily="2" charset="2"/>
              <a:buChar char=""/>
            </a:pPr>
            <a:r>
              <a:rPr lang="en-GB" noProof="0"/>
              <a:t>First level bullet</a:t>
            </a:r>
          </a:p>
          <a:p>
            <a:pPr marL="357188" lvl="2" indent="-171450" algn="l" defTabSz="914400" rtl="0" eaLnBrk="1" latinLnBrk="0" hangingPunct="1">
              <a:lnSpc>
                <a:spcPct val="110000"/>
              </a:lnSpc>
              <a:spcBef>
                <a:spcPts val="300"/>
              </a:spcBef>
              <a:spcAft>
                <a:spcPts val="300"/>
              </a:spcAft>
              <a:buFont typeface="Segoe UI" panose="020B0502040204020203" pitchFamily="34" charset="0"/>
              <a:buChar char="-"/>
            </a:pPr>
            <a:r>
              <a:rPr lang="en-GB" noProof="0"/>
              <a:t>Second level bullet</a:t>
            </a:r>
          </a:p>
          <a:p>
            <a:pPr marL="628650" lvl="3" indent="-182563" algn="l" defTabSz="914400" rtl="0" eaLnBrk="1" latinLnBrk="0" hangingPunct="1">
              <a:lnSpc>
                <a:spcPct val="110000"/>
              </a:lnSpc>
              <a:spcBef>
                <a:spcPts val="300"/>
              </a:spcBef>
              <a:spcAft>
                <a:spcPts val="300"/>
              </a:spcAft>
              <a:buFont typeface="Arial" panose="020B0604020202020204" pitchFamily="34" charset="0"/>
              <a:buChar char="•"/>
            </a:pPr>
            <a:r>
              <a:rPr lang="en-GB" noProof="0"/>
              <a:t>Third level bullet</a:t>
            </a:r>
          </a:p>
        </p:txBody>
      </p:sp>
      <p:pic>
        <p:nvPicPr>
          <p:cNvPr id="9" name="Picture 8">
            <a:extLst>
              <a:ext uri="{FF2B5EF4-FFF2-40B4-BE49-F238E27FC236}">
                <a16:creationId xmlns:a16="http://schemas.microsoft.com/office/drawing/2014/main" id="{C9A35D16-284A-4466-88B3-4AB1EC0D1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6370" y="8621341"/>
            <a:ext cx="1463040" cy="362639"/>
          </a:xfrm>
          <a:prstGeom prst="rect">
            <a:avLst/>
          </a:prstGeom>
        </p:spPr>
      </p:pic>
      <p:sp>
        <p:nvSpPr>
          <p:cNvPr id="10" name="Espace réservé du numéro de diapositive 6">
            <a:extLst>
              <a:ext uri="{FF2B5EF4-FFF2-40B4-BE49-F238E27FC236}">
                <a16:creationId xmlns:a16="http://schemas.microsoft.com/office/drawing/2014/main" id="{9CC188B7-201A-41CF-A8C8-B17F56565C7C}"/>
              </a:ext>
            </a:extLst>
          </p:cNvPr>
          <p:cNvSpPr>
            <a:spLocks noGrp="1"/>
          </p:cNvSpPr>
          <p:nvPr>
            <p:ph type="sldNum" sz="quarter" idx="5"/>
          </p:nvPr>
        </p:nvSpPr>
        <p:spPr>
          <a:xfrm>
            <a:off x="57150" y="8689232"/>
            <a:ext cx="480060" cy="362639"/>
          </a:xfrm>
          <a:prstGeom prst="rect">
            <a:avLst/>
          </a:prstGeom>
        </p:spPr>
        <p:txBody>
          <a:bodyPr vert="horz" lIns="91440" tIns="45720" rIns="91440" bIns="45720" rtlCol="0" anchor="b"/>
          <a:lstStyle>
            <a:lvl1pPr algn="l">
              <a:defRPr sz="800" b="1">
                <a:latin typeface="Arial" panose="020B0604020202020204" pitchFamily="34" charset="0"/>
              </a:defRPr>
            </a:lvl1pPr>
          </a:lstStyle>
          <a:p>
            <a:fld id="{3B8578AD-0529-46A5-84EB-6338160D5A7D}" type="slidenum">
              <a:rPr lang="en-GB" smtClean="0"/>
              <a:pPr/>
              <a:t>‹#›</a:t>
            </a:fld>
            <a:endParaRPr lang="en-GB"/>
          </a:p>
        </p:txBody>
      </p:sp>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n-GB" sz="1000" kern="1200" noProof="0" dirty="0" smtClean="0">
        <a:solidFill>
          <a:schemeClr val="tx1"/>
        </a:solidFill>
        <a:latin typeface="Arial" panose="020B0604020202020204" pitchFamily="34" charset="0"/>
        <a:ea typeface="+mn-ea"/>
        <a:cs typeface="+mn-cs"/>
      </a:defRPr>
    </a:lvl1pPr>
    <a:lvl2pPr marL="457200" algn="l" defTabSz="914400" rtl="0" eaLnBrk="1" latinLnBrk="0" hangingPunct="1">
      <a:defRPr lang="en-GB" sz="1000" kern="1200" noProof="0" dirty="0" smtClean="0">
        <a:solidFill>
          <a:schemeClr val="tx1"/>
        </a:solidFill>
        <a:latin typeface="Arial" panose="020B0604020202020204" pitchFamily="34" charset="0"/>
        <a:ea typeface="+mn-ea"/>
        <a:cs typeface="+mn-cs"/>
      </a:defRPr>
    </a:lvl2pPr>
    <a:lvl3pPr marL="914400" algn="l" defTabSz="914400" rtl="0" eaLnBrk="1" latinLnBrk="0" hangingPunct="1">
      <a:defRPr lang="en-GB" sz="1000" kern="1200" noProof="0" dirty="0" smtClean="0">
        <a:solidFill>
          <a:schemeClr val="tx1"/>
        </a:solidFill>
        <a:latin typeface="Arial" panose="020B0604020202020204" pitchFamily="34" charset="0"/>
        <a:ea typeface="+mn-ea"/>
        <a:cs typeface="+mn-cs"/>
      </a:defRPr>
    </a:lvl3pPr>
    <a:lvl4pPr marL="1371600" algn="l" defTabSz="914400" rtl="0" eaLnBrk="1" latinLnBrk="0" hangingPunct="1">
      <a:defRPr lang="en-GB" sz="1000" kern="1200" noProof="0" dirty="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03DD39-33C8-44AC-BB7A-8A2572813A4D}"/>
              </a:ext>
            </a:extLst>
          </p:cNvPr>
          <p:cNvSpPr>
            <a:spLocks noGrp="1"/>
          </p:cNvSpPr>
          <p:nvPr>
            <p:ph type="sldNum" sz="quarter" idx="5"/>
          </p:nvPr>
        </p:nvSpPr>
        <p:spPr/>
        <p:txBody>
          <a:bodyPr/>
          <a:lstStyle/>
          <a:p>
            <a:fld id="{3B8578AD-0529-46A5-84EB-6338160D5A7D}" type="slidenum">
              <a:rPr lang="en-GB" smtClean="0"/>
              <a:pPr/>
              <a:t>1</a:t>
            </a:fld>
            <a:endParaRPr lang="en-GB"/>
          </a:p>
        </p:txBody>
      </p:sp>
      <p:sp>
        <p:nvSpPr>
          <p:cNvPr id="7" name="Slide Image Placeholder 6">
            <a:extLst>
              <a:ext uri="{FF2B5EF4-FFF2-40B4-BE49-F238E27FC236}">
                <a16:creationId xmlns:a16="http://schemas.microsoft.com/office/drawing/2014/main" id="{6A725631-73A4-4E6F-83CE-DDC8C69E5C4F}"/>
              </a:ext>
            </a:extLst>
          </p:cNvPr>
          <p:cNvSpPr>
            <a:spLocks noGrp="1" noRot="1" noChangeAspect="1"/>
          </p:cNvSpPr>
          <p:nvPr>
            <p:ph type="sldImg"/>
          </p:nvPr>
        </p:nvSpPr>
        <p:spPr>
          <a:xfrm>
            <a:off x="149225" y="152400"/>
            <a:ext cx="6569075" cy="3695700"/>
          </a:xfrm>
        </p:spPr>
      </p:sp>
      <p:sp>
        <p:nvSpPr>
          <p:cNvPr id="8" name="Notes Placeholder 7">
            <a:extLst>
              <a:ext uri="{FF2B5EF4-FFF2-40B4-BE49-F238E27FC236}">
                <a16:creationId xmlns:a16="http://schemas.microsoft.com/office/drawing/2014/main" id="{43EC9C79-BAA7-4E5B-9269-5F26F637EA9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673795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8578AD-0529-46A5-84EB-6338160D5A7D}" type="slidenum">
              <a:rPr lang="en-GB" smtClean="0"/>
              <a:pPr/>
              <a:t>2</a:t>
            </a:fld>
            <a:endParaRPr lang="en-GB"/>
          </a:p>
        </p:txBody>
      </p:sp>
    </p:spTree>
    <p:extLst>
      <p:ext uri="{BB962C8B-B14F-4D97-AF65-F5344CB8AC3E}">
        <p14:creationId xmlns:p14="http://schemas.microsoft.com/office/powerpoint/2010/main" val="1269853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3</a:t>
            </a:fld>
            <a:endParaRPr lang="en-GB"/>
          </a:p>
        </p:txBody>
      </p:sp>
    </p:spTree>
    <p:extLst>
      <p:ext uri="{BB962C8B-B14F-4D97-AF65-F5344CB8AC3E}">
        <p14:creationId xmlns:p14="http://schemas.microsoft.com/office/powerpoint/2010/main" val="2139135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4</a:t>
            </a:fld>
            <a:endParaRPr lang="en-GB"/>
          </a:p>
        </p:txBody>
      </p:sp>
    </p:spTree>
    <p:extLst>
      <p:ext uri="{BB962C8B-B14F-4D97-AF65-F5344CB8AC3E}">
        <p14:creationId xmlns:p14="http://schemas.microsoft.com/office/powerpoint/2010/main" val="1928049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5</a:t>
            </a:fld>
            <a:endParaRPr lang="en-GB"/>
          </a:p>
        </p:txBody>
      </p:sp>
    </p:spTree>
    <p:extLst>
      <p:ext uri="{BB962C8B-B14F-4D97-AF65-F5344CB8AC3E}">
        <p14:creationId xmlns:p14="http://schemas.microsoft.com/office/powerpoint/2010/main" val="1023984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6</a:t>
            </a:fld>
            <a:endParaRPr lang="en-GB"/>
          </a:p>
        </p:txBody>
      </p:sp>
    </p:spTree>
    <p:extLst>
      <p:ext uri="{BB962C8B-B14F-4D97-AF65-F5344CB8AC3E}">
        <p14:creationId xmlns:p14="http://schemas.microsoft.com/office/powerpoint/2010/main" val="47419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7</a:t>
            </a:fld>
            <a:endParaRPr lang="en-GB"/>
          </a:p>
        </p:txBody>
      </p:sp>
    </p:spTree>
    <p:extLst>
      <p:ext uri="{BB962C8B-B14F-4D97-AF65-F5344CB8AC3E}">
        <p14:creationId xmlns:p14="http://schemas.microsoft.com/office/powerpoint/2010/main" val="3275209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8</a:t>
            </a:fld>
            <a:endParaRPr lang="en-GB"/>
          </a:p>
        </p:txBody>
      </p:sp>
    </p:spTree>
    <p:extLst>
      <p:ext uri="{BB962C8B-B14F-4D97-AF65-F5344CB8AC3E}">
        <p14:creationId xmlns:p14="http://schemas.microsoft.com/office/powerpoint/2010/main" val="48294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9</a:t>
            </a:fld>
            <a:endParaRPr lang="en-GB"/>
          </a:p>
        </p:txBody>
      </p:sp>
    </p:spTree>
    <p:extLst>
      <p:ext uri="{BB962C8B-B14F-4D97-AF65-F5344CB8AC3E}">
        <p14:creationId xmlns:p14="http://schemas.microsoft.com/office/powerpoint/2010/main" val="2311623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10</a:t>
            </a:fld>
            <a:endParaRPr lang="en-GB"/>
          </a:p>
        </p:txBody>
      </p:sp>
    </p:spTree>
    <p:extLst>
      <p:ext uri="{BB962C8B-B14F-4D97-AF65-F5344CB8AC3E}">
        <p14:creationId xmlns:p14="http://schemas.microsoft.com/office/powerpoint/2010/main" val="483611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11</a:t>
            </a:fld>
            <a:endParaRPr lang="en-GB"/>
          </a:p>
        </p:txBody>
      </p:sp>
    </p:spTree>
    <p:extLst>
      <p:ext uri="{BB962C8B-B14F-4D97-AF65-F5344CB8AC3E}">
        <p14:creationId xmlns:p14="http://schemas.microsoft.com/office/powerpoint/2010/main" val="1900265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12</a:t>
            </a:fld>
            <a:endParaRPr lang="en-GB"/>
          </a:p>
        </p:txBody>
      </p:sp>
    </p:spTree>
    <p:extLst>
      <p:ext uri="{BB962C8B-B14F-4D97-AF65-F5344CB8AC3E}">
        <p14:creationId xmlns:p14="http://schemas.microsoft.com/office/powerpoint/2010/main" val="522429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13</a:t>
            </a:fld>
            <a:endParaRPr lang="en-GB"/>
          </a:p>
        </p:txBody>
      </p:sp>
    </p:spTree>
    <p:extLst>
      <p:ext uri="{BB962C8B-B14F-4D97-AF65-F5344CB8AC3E}">
        <p14:creationId xmlns:p14="http://schemas.microsoft.com/office/powerpoint/2010/main" val="2741009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17</a:t>
            </a:fld>
            <a:endParaRPr lang="en-GB"/>
          </a:p>
        </p:txBody>
      </p:sp>
    </p:spTree>
    <p:extLst>
      <p:ext uri="{BB962C8B-B14F-4D97-AF65-F5344CB8AC3E}">
        <p14:creationId xmlns:p14="http://schemas.microsoft.com/office/powerpoint/2010/main" val="3161857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22</a:t>
            </a:fld>
            <a:endParaRPr lang="en-GB"/>
          </a:p>
        </p:txBody>
      </p:sp>
    </p:spTree>
    <p:extLst>
      <p:ext uri="{BB962C8B-B14F-4D97-AF65-F5344CB8AC3E}">
        <p14:creationId xmlns:p14="http://schemas.microsoft.com/office/powerpoint/2010/main" val="3242756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63213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24</a:t>
            </a:fld>
            <a:endParaRPr lang="en-GB"/>
          </a:p>
        </p:txBody>
      </p:sp>
    </p:spTree>
    <p:extLst>
      <p:ext uri="{BB962C8B-B14F-4D97-AF65-F5344CB8AC3E}">
        <p14:creationId xmlns:p14="http://schemas.microsoft.com/office/powerpoint/2010/main" val="3802869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25</a:t>
            </a:fld>
            <a:endParaRPr lang="en-GB"/>
          </a:p>
        </p:txBody>
      </p:sp>
    </p:spTree>
    <p:extLst>
      <p:ext uri="{BB962C8B-B14F-4D97-AF65-F5344CB8AC3E}">
        <p14:creationId xmlns:p14="http://schemas.microsoft.com/office/powerpoint/2010/main" val="1549693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26</a:t>
            </a:fld>
            <a:endParaRPr lang="en-GB"/>
          </a:p>
        </p:txBody>
      </p:sp>
    </p:spTree>
    <p:extLst>
      <p:ext uri="{BB962C8B-B14F-4D97-AF65-F5344CB8AC3E}">
        <p14:creationId xmlns:p14="http://schemas.microsoft.com/office/powerpoint/2010/main" val="2431634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27</a:t>
            </a:fld>
            <a:endParaRPr lang="en-GB"/>
          </a:p>
        </p:txBody>
      </p:sp>
    </p:spTree>
    <p:extLst>
      <p:ext uri="{BB962C8B-B14F-4D97-AF65-F5344CB8AC3E}">
        <p14:creationId xmlns:p14="http://schemas.microsoft.com/office/powerpoint/2010/main" val="497693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28</a:t>
            </a:fld>
            <a:endParaRPr lang="en-GB"/>
          </a:p>
        </p:txBody>
      </p:sp>
    </p:spTree>
    <p:extLst>
      <p:ext uri="{BB962C8B-B14F-4D97-AF65-F5344CB8AC3E}">
        <p14:creationId xmlns:p14="http://schemas.microsoft.com/office/powerpoint/2010/main" val="1256859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GB" sz="800" b="1"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07475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b="0"/>
          </a:p>
        </p:txBody>
      </p:sp>
      <p:sp>
        <p:nvSpPr>
          <p:cNvPr id="4" name="Slide Number Placeholder 3"/>
          <p:cNvSpPr>
            <a:spLocks noGrp="1"/>
          </p:cNvSpPr>
          <p:nvPr>
            <p:ph type="sldNum" sz="quarter" idx="5"/>
          </p:nvPr>
        </p:nvSpPr>
        <p:spPr>
          <a:xfrm>
            <a:off x="1943100" y="8685213"/>
            <a:ext cx="2971800" cy="458787"/>
          </a:xfrm>
          <a:prstGeom prst="rect">
            <a:avLst/>
          </a:prstGeom>
        </p:spPr>
        <p:txBody>
          <a:bodyPr/>
          <a:lstStyle/>
          <a:p>
            <a:fld id="{3B8578AD-0529-46A5-84EB-6338160D5A7D}" type="slidenum">
              <a:rPr lang="en-GB" smtClean="0"/>
              <a:pPr/>
              <a:t>30</a:t>
            </a:fld>
            <a:endParaRPr lang="en-GB"/>
          </a:p>
        </p:txBody>
      </p:sp>
    </p:spTree>
    <p:extLst>
      <p:ext uri="{BB962C8B-B14F-4D97-AF65-F5344CB8AC3E}">
        <p14:creationId xmlns:p14="http://schemas.microsoft.com/office/powerpoint/2010/main" val="909299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
        <p:nvSpPr>
          <p:cNvPr id="4" name="Slide Number Placeholder 3"/>
          <p:cNvSpPr>
            <a:spLocks noGrp="1"/>
          </p:cNvSpPr>
          <p:nvPr>
            <p:ph type="sldNum" sz="quarter" idx="10"/>
          </p:nvPr>
        </p:nvSpPr>
        <p:spPr>
          <a:xfrm>
            <a:off x="1943100" y="8685213"/>
            <a:ext cx="2971800" cy="458787"/>
          </a:xfrm>
          <a:prstGeom prst="rect">
            <a:avLst/>
          </a:prstGeom>
        </p:spPr>
        <p:txBody>
          <a:bodyPr/>
          <a:lstStyle/>
          <a:p>
            <a:fld id="{2FB8B7E8-C405-4882-AAD0-1D72826C463D}" type="slidenum">
              <a:rPr lang="en-GB" smtClean="0"/>
              <a:pPr/>
              <a:t>33</a:t>
            </a:fld>
            <a:endParaRPr lang="en-GB"/>
          </a:p>
        </p:txBody>
      </p:sp>
    </p:spTree>
    <p:extLst>
      <p:ext uri="{BB962C8B-B14F-4D97-AF65-F5344CB8AC3E}">
        <p14:creationId xmlns:p14="http://schemas.microsoft.com/office/powerpoint/2010/main" val="346873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6.bin"/></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7.bin"/></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8.bin"/></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9.bin"/></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0.bin"/></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1.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2.bin"/></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3.bin"/></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4.bin"/></Relationships>
</file>

<file path=ppt/slideLayouts/_rels/slideLayout16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4.png"/><Relationship Id="rId5" Type="http://schemas.openxmlformats.org/officeDocument/2006/relationships/image" Target="../media/image2.emf"/><Relationship Id="rId4" Type="http://schemas.openxmlformats.org/officeDocument/2006/relationships/oleObject" Target="../embeddings/oleObject15.bin"/></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19F1A8-5D8A-4D78-84F3-8A95375A23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re 1">
            <a:extLst>
              <a:ext uri="{FF2B5EF4-FFF2-40B4-BE49-F238E27FC236}">
                <a16:creationId xmlns:a16="http://schemas.microsoft.com/office/drawing/2014/main" id="{0720AE2E-312C-4683-8989-D798355BADAA}"/>
              </a:ext>
            </a:extLst>
          </p:cNvPr>
          <p:cNvSpPr>
            <a:spLocks noGrp="1"/>
          </p:cNvSpPr>
          <p:nvPr>
            <p:ph type="ctrTitle" hasCustomPrompt="1"/>
          </p:nvPr>
        </p:nvSpPr>
        <p:spPr>
          <a:xfrm>
            <a:off x="450000" y="450000"/>
            <a:ext cx="9377585" cy="1661993"/>
          </a:xfrm>
        </p:spPr>
        <p:txBody>
          <a:bodyPr lIns="0" tIns="0" b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a:t>
            </a:r>
            <a:br>
              <a:rPr lang="en-GB"/>
            </a:br>
            <a:r>
              <a:rPr lang="en-GB"/>
              <a:t>title</a:t>
            </a:r>
          </a:p>
        </p:txBody>
      </p:sp>
      <p:sp>
        <p:nvSpPr>
          <p:cNvPr id="24" name="Sous-titre 2">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50000" y="3167680"/>
            <a:ext cx="7551997"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5" name="Espace réservé de la date 3">
            <a:extLst>
              <a:ext uri="{FF2B5EF4-FFF2-40B4-BE49-F238E27FC236}">
                <a16:creationId xmlns:a16="http://schemas.microsoft.com/office/drawing/2014/main" id="{40509EFD-4C7C-4D04-B91B-72E1A430F01B}"/>
              </a:ext>
            </a:extLst>
          </p:cNvPr>
          <p:cNvSpPr>
            <a:spLocks noGrp="1"/>
          </p:cNvSpPr>
          <p:nvPr>
            <p:ph type="dt" sz="half" idx="10"/>
          </p:nvPr>
        </p:nvSpPr>
        <p:spPr>
          <a:xfrm>
            <a:off x="450254" y="41870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6" name="Espace réservé du texte 8">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50000" y="37986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20" name="Espace réservé du pied de page 4">
            <a:extLst>
              <a:ext uri="{FF2B5EF4-FFF2-40B4-BE49-F238E27FC236}">
                <a16:creationId xmlns:a16="http://schemas.microsoft.com/office/drawing/2014/main" id="{4B24C128-53F1-4F5D-91B4-836E09D4C436}"/>
              </a:ext>
            </a:extLst>
          </p:cNvPr>
          <p:cNvSpPr txBox="1">
            <a:spLocks/>
          </p:cNvSpPr>
          <p:nvPr userDrawn="1"/>
        </p:nvSpPr>
        <p:spPr>
          <a:xfrm>
            <a:off x="450000" y="6511768"/>
            <a:ext cx="44066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endParaRPr lang="en-US" sz="800">
              <a:solidFill>
                <a:schemeClr val="bg1"/>
              </a:solidFill>
            </a:endParaRPr>
          </a:p>
        </p:txBody>
      </p:sp>
    </p:spTree>
    <p:extLst>
      <p:ext uri="{BB962C8B-B14F-4D97-AF65-F5344CB8AC3E}">
        <p14:creationId xmlns:p14="http://schemas.microsoft.com/office/powerpoint/2010/main" val="1869501016"/>
      </p:ext>
    </p:extLst>
  </p:cSld>
  <p:clrMapOvr>
    <a:masterClrMapping/>
  </p:clrMapOvr>
  <p:extLst>
    <p:ext uri="{DCECCB84-F9BA-43D5-87BE-67443E8EF086}">
      <p15:sldGuideLst xmlns:p15="http://schemas.microsoft.com/office/powerpoint/2012/main">
        <p15:guide id="2" orient="horz" pos="1886" userDrawn="1">
          <p15:clr>
            <a:srgbClr val="F26B43"/>
          </p15:clr>
        </p15:guide>
        <p15:guide id="4" orient="horz" pos="3317" userDrawn="1">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userDrawn="1">
            <p:custDataLst>
              <p:tags r:id="rId1"/>
            </p:custDataLst>
            <p:extLst>
              <p:ext uri="{D42A27DB-BD31-4B8C-83A1-F6EECF244321}">
                <p14:modId xmlns:p14="http://schemas.microsoft.com/office/powerpoint/2010/main" val="1781577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Titre 1">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userDrawn="1"/>
        </p:nvSpPr>
        <p:spPr>
          <a:xfrm>
            <a:off x="450000" y="6511768"/>
            <a:ext cx="4355359"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Health Foundation – Policy Polling Programme Wave 3 Report | November 2022 | IUO</a:t>
            </a:r>
            <a:endParaRPr lang="en-US" sz="800">
              <a:solidFill>
                <a:schemeClr val="tx1"/>
              </a:solidFill>
            </a:endParaRPr>
          </a:p>
        </p:txBody>
      </p:sp>
      <p:pic>
        <p:nvPicPr>
          <p:cNvPr id="16" name="Picture 15">
            <a:extLst>
              <a:ext uri="{FF2B5EF4-FFF2-40B4-BE49-F238E27FC236}">
                <a16:creationId xmlns:a16="http://schemas.microsoft.com/office/drawing/2014/main" id="{7F494190-B2E9-4094-9637-88FDA3959F8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38982" y="5948363"/>
            <a:ext cx="2719706" cy="674126"/>
          </a:xfrm>
          <a:prstGeom prst="rect">
            <a:avLst/>
          </a:prstGeom>
        </p:spPr>
      </p:pic>
    </p:spTree>
    <p:extLst>
      <p:ext uri="{BB962C8B-B14F-4D97-AF65-F5344CB8AC3E}">
        <p14:creationId xmlns:p14="http://schemas.microsoft.com/office/powerpoint/2010/main" val="1607576226"/>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_3">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a:xfrm>
            <a:off x="450000" y="450000"/>
            <a:ext cx="6369900" cy="2492990"/>
          </a:xfrm>
        </p:spPr>
        <p:txBody>
          <a:bodyPr vert="horz" wrap="square" lIns="0" tIns="0" rIns="0" bIns="0" rtlCol="0" anchor="t">
            <a:spAutoFit/>
          </a:bodyPr>
          <a:lstStyle>
            <a:lvl1pPr>
              <a:defRPr lang="en-GB" sz="6000" b="0">
                <a:solidFill>
                  <a:schemeClr val="bg1"/>
                </a:solidFill>
                <a:latin typeface="Arial Black" panose="020B0A04020102020204" pitchFamily="34" charset="0"/>
              </a:defRPr>
            </a:lvl1pPr>
          </a:lstStyle>
          <a:p>
            <a:pPr lvl="0"/>
            <a:r>
              <a:rPr lang="en-US"/>
              <a:t>Click to edit Master title style</a:t>
            </a:r>
            <a:endParaRPr lang="en-GB"/>
          </a:p>
        </p:txBody>
      </p:sp>
      <p:sp>
        <p:nvSpPr>
          <p:cNvPr id="10" name="Sous-titre 2">
            <a:extLst>
              <a:ext uri="{FF2B5EF4-FFF2-40B4-BE49-F238E27FC236}">
                <a16:creationId xmlns:a16="http://schemas.microsoft.com/office/drawing/2014/main" id="{15AA700F-0235-4A18-A2E8-80EF964CEC56}"/>
              </a:ext>
            </a:extLst>
          </p:cNvPr>
          <p:cNvSpPr>
            <a:spLocks noGrp="1"/>
          </p:cNvSpPr>
          <p:nvPr>
            <p:ph type="subTitle" idx="1" hasCustomPrompt="1"/>
          </p:nvPr>
        </p:nvSpPr>
        <p:spPr>
          <a:xfrm>
            <a:off x="450001" y="3339130"/>
            <a:ext cx="4289640"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3" name="Espace réservé de la date 3">
            <a:extLst>
              <a:ext uri="{FF2B5EF4-FFF2-40B4-BE49-F238E27FC236}">
                <a16:creationId xmlns:a16="http://schemas.microsoft.com/office/drawing/2014/main" id="{6A783292-96E0-4308-B806-70358D14FF46}"/>
              </a:ext>
            </a:extLst>
          </p:cNvPr>
          <p:cNvSpPr>
            <a:spLocks noGrp="1"/>
          </p:cNvSpPr>
          <p:nvPr>
            <p:ph type="dt" sz="half" idx="10"/>
          </p:nvPr>
        </p:nvSpPr>
        <p:spPr>
          <a:xfrm>
            <a:off x="450254" y="44918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4" name="Espace réservé du texte 8">
            <a:extLst>
              <a:ext uri="{FF2B5EF4-FFF2-40B4-BE49-F238E27FC236}">
                <a16:creationId xmlns:a16="http://schemas.microsoft.com/office/drawing/2014/main" id="{6EA9427B-DD60-4B7E-B005-036B067C53C4}"/>
              </a:ext>
            </a:extLst>
          </p:cNvPr>
          <p:cNvSpPr>
            <a:spLocks noGrp="1"/>
          </p:cNvSpPr>
          <p:nvPr>
            <p:ph type="body" sz="quarter" idx="12" hasCustomPrompt="1"/>
          </p:nvPr>
        </p:nvSpPr>
        <p:spPr>
          <a:xfrm>
            <a:off x="450000" y="41034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9" name="Picture Placeholder 2">
            <a:extLst>
              <a:ext uri="{FF2B5EF4-FFF2-40B4-BE49-F238E27FC236}">
                <a16:creationId xmlns:a16="http://schemas.microsoft.com/office/drawing/2014/main" id="{F9B6F732-EC6E-4247-AD36-8AE7E957E7E9}"/>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pic>
        <p:nvPicPr>
          <p:cNvPr id="11" name="Picture 10">
            <a:extLst>
              <a:ext uri="{FF2B5EF4-FFF2-40B4-BE49-F238E27FC236}">
                <a16:creationId xmlns:a16="http://schemas.microsoft.com/office/drawing/2014/main" id="{D61512A5-E502-4ACE-8BC3-8D70C8FE92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6"/>
            <a:ext cx="2323823" cy="576000"/>
          </a:xfrm>
          <a:prstGeom prst="rect">
            <a:avLst/>
          </a:prstGeom>
        </p:spPr>
      </p:pic>
    </p:spTree>
    <p:extLst>
      <p:ext uri="{BB962C8B-B14F-4D97-AF65-F5344CB8AC3E}">
        <p14:creationId xmlns:p14="http://schemas.microsoft.com/office/powerpoint/2010/main" val="138602236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userDrawn="1">
            <p:custDataLst>
              <p:tags r:id="rId1"/>
            </p:custDataLst>
            <p:extLst>
              <p:ext uri="{D42A27DB-BD31-4B8C-83A1-F6EECF244321}">
                <p14:modId xmlns:p14="http://schemas.microsoft.com/office/powerpoint/2010/main" val="115396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Title 1">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userDrawn="1"/>
        </p:nvSpPr>
        <p:spPr>
          <a:xfrm>
            <a:off x="817200" y="6515735"/>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January 2022 | Version 2 | Internal/Client Use Only </a:t>
            </a:r>
            <a:endParaRPr lang="en-US" sz="800">
              <a:solidFill>
                <a:schemeClr val="bg1"/>
              </a:solidFill>
            </a:endParaRP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7D5087FE-CA04-41B7-8E8E-E132DB96B8A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48954901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tyle 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2AEA12-ADCB-4CA8-96BD-EF302236E4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Title 1">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Espace réservé du texte 2">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4" name="Espace réservé du pied de page 4">
            <a:extLst>
              <a:ext uri="{FF2B5EF4-FFF2-40B4-BE49-F238E27FC236}">
                <a16:creationId xmlns:a16="http://schemas.microsoft.com/office/drawing/2014/main" id="{F52C80E3-8B55-457E-A85C-8CC02F81EC76}"/>
              </a:ext>
            </a:extLst>
          </p:cNvPr>
          <p:cNvSpPr txBox="1">
            <a:spLocks/>
          </p:cNvSpPr>
          <p:nvPr userDrawn="1"/>
        </p:nvSpPr>
        <p:spPr>
          <a:xfrm>
            <a:off x="817200" y="6454180"/>
            <a:ext cx="4348947" cy="24622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a:p>
            <a:pPr algn="l"/>
            <a:endParaRPr lang="en-US" sz="800">
              <a:solidFill>
                <a:schemeClr val="bg1"/>
              </a:solidFill>
            </a:endParaRPr>
          </a:p>
        </p:txBody>
      </p:sp>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7" name="Picture 6" descr="Shape&#10;&#10;Description automatically generated with medium confidence">
            <a:extLst>
              <a:ext uri="{FF2B5EF4-FFF2-40B4-BE49-F238E27FC236}">
                <a16:creationId xmlns:a16="http://schemas.microsoft.com/office/drawing/2014/main" id="{D683F6DC-CDB5-4BA5-90DA-7D4663323DC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22770" y="5943447"/>
            <a:ext cx="2232000" cy="518143"/>
          </a:xfrm>
          <a:prstGeom prst="rect">
            <a:avLst/>
          </a:prstGeom>
        </p:spPr>
      </p:pic>
    </p:spTree>
    <p:extLst>
      <p:ext uri="{BB962C8B-B14F-4D97-AF65-F5344CB8AC3E}">
        <p14:creationId xmlns:p14="http://schemas.microsoft.com/office/powerpoint/2010/main" val="240246803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tyle 3">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961720-B7CD-47CC-8F80-F39023C74988}"/>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id="{D42A29F8-8B81-4FB1-8852-D3129D82F2F7}"/>
              </a:ext>
            </a:extLst>
          </p:cNvPr>
          <p:cNvSpPr/>
          <p:nvPr userDrawn="1"/>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8904312" y="91698"/>
            <a:ext cx="2837315" cy="3107326"/>
          </a:xfrm>
        </p:spPr>
        <p:txBody>
          <a:bodyPr wrap="none">
            <a:spAutoFit/>
          </a:bodyPr>
          <a:lstStyle>
            <a:lvl1pPr marL="0" indent="0" algn="ctr">
              <a:buNone/>
              <a:defRPr sz="199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0000" y="450000"/>
            <a:ext cx="7422765"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5508848"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23" name="Espace réservé du pied de page 4">
            <a:extLst>
              <a:ext uri="{FF2B5EF4-FFF2-40B4-BE49-F238E27FC236}">
                <a16:creationId xmlns:a16="http://schemas.microsoft.com/office/drawing/2014/main" id="{AF7F8370-89AD-4023-AA0B-97AD508D79FD}"/>
              </a:ext>
            </a:extLst>
          </p:cNvPr>
          <p:cNvSpPr txBox="1">
            <a:spLocks/>
          </p:cNvSpPr>
          <p:nvPr userDrawn="1"/>
        </p:nvSpPr>
        <p:spPr>
          <a:xfrm>
            <a:off x="817200" y="6515735"/>
            <a:ext cx="4344138"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endParaRPr lang="en-US" sz="800">
              <a:solidFill>
                <a:schemeClr val="bg1"/>
              </a:solidFill>
            </a:endParaRPr>
          </a:p>
        </p:txBody>
      </p:sp>
      <p:sp>
        <p:nvSpPr>
          <p:cNvPr id="24" name="Slide Number Placeholder 15">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3" name="Picture 2" descr="Shape&#10;&#10;Description automatically generated with medium confidence">
            <a:extLst>
              <a:ext uri="{FF2B5EF4-FFF2-40B4-BE49-F238E27FC236}">
                <a16:creationId xmlns:a16="http://schemas.microsoft.com/office/drawing/2014/main" id="{65B3A5D1-9F29-4DB9-A57E-E428AEA311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09627" y="5997584"/>
            <a:ext cx="2232000" cy="518151"/>
          </a:xfrm>
          <a:prstGeom prst="rect">
            <a:avLst/>
          </a:prstGeom>
        </p:spPr>
      </p:pic>
    </p:spTree>
    <p:extLst>
      <p:ext uri="{BB962C8B-B14F-4D97-AF65-F5344CB8AC3E}">
        <p14:creationId xmlns:p14="http://schemas.microsoft.com/office/powerpoint/2010/main" val="338658653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userDrawn="1"/>
        </p:nvSpPr>
        <p:spPr>
          <a:xfrm>
            <a:off x="817200" y="6504375"/>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January 2022 | Version 2 | Internal/Client Use Only </a:t>
            </a:r>
            <a:endParaRPr lang="en-US" sz="800">
              <a:solidFill>
                <a:schemeClr val="bg1"/>
              </a:solidFill>
            </a:endParaRP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p:spPr>
        <p:txBody>
          <a:bodyPr/>
          <a:lstStyle>
            <a:lvl1pPr>
              <a:defRPr>
                <a:solidFill>
                  <a:schemeClr val="bg1"/>
                </a:solidFill>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9331BE4E-C70E-47F0-8EC9-4DF163E071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240944409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userDrawn="1"/>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userDrawn="1"/>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userDrawn="1"/>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userDrawn="1"/>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userDrawn="1"/>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userDrawn="1"/>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userDrawn="1"/>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userDrawn="1"/>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userDrawn="1"/>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userDrawn="1"/>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userDrawn="1"/>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userDrawn="1"/>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userDrawn="1"/>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userDrawn="1"/>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userDrawn="1"/>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userDrawn="1"/>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userDrawn="1"/>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userDrawn="1"/>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userDrawn="1"/>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userDrawn="1"/>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49905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19369524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 (long) x 1 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7680640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column content 1_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11" name="Title 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Tree>
    <p:extLst>
      <p:ext uri="{BB962C8B-B14F-4D97-AF65-F5344CB8AC3E}">
        <p14:creationId xmlns:p14="http://schemas.microsoft.com/office/powerpoint/2010/main" val="428160033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x 2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09548647"/>
      </p:ext>
    </p:extLst>
  </p:cSld>
  <p:clrMapOvr>
    <a:masterClrMapping/>
  </p:clrMapOvr>
  <p:extLst>
    <p:ext uri="{DCECCB84-F9BA-43D5-87BE-67443E8EF086}">
      <p15:sldGuideLst xmlns:p15="http://schemas.microsoft.com/office/powerpoint/2012/main">
        <p15:guide id="8" orient="horz" pos="4320"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x 3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Text Placeholder 5">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2601936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x 4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Content 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Content Placeholder 2">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Content Placeholder 2">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5">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1095176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_wide_left_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7600073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_wide_right_image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9072136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2-col) with image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9" name="Title 8">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5624797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2-col) with image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Tree>
    <p:extLst>
      <p:ext uri="{BB962C8B-B14F-4D97-AF65-F5344CB8AC3E}">
        <p14:creationId xmlns:p14="http://schemas.microsoft.com/office/powerpoint/2010/main" val="128140787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_image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33577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75663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07E4EE98-E51F-4D00-A006-D7299F1A7A7C}"/>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1815954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_diagram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ontent Placeholder 5">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2168963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f_fullbleed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12" name="Picture 11">
            <a:extLst>
              <a:ext uri="{FF2B5EF4-FFF2-40B4-BE49-F238E27FC236}">
                <a16:creationId xmlns:a16="http://schemas.microsoft.com/office/drawing/2014/main" id="{D9B2BD03-F51B-4BDE-B9A8-F7BF97C707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78844975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f_fullbleedimage_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Tree>
    <p:extLst>
      <p:ext uri="{BB962C8B-B14F-4D97-AF65-F5344CB8AC3E}">
        <p14:creationId xmlns:p14="http://schemas.microsoft.com/office/powerpoint/2010/main" val="208830675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gram_area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Content Placeholder 5">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1" name="Text Placeholder 5">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70305466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left_diagram_area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Content Placeholder 7">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Text Placeholder 8">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2" name="Text Placeholder 5">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27172364"/>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wide_right_text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7962989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wide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56068540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images_3_summari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Picture Placeholder 7">
            <a:extLst>
              <a:ext uri="{FF2B5EF4-FFF2-40B4-BE49-F238E27FC236}">
                <a16:creationId xmlns:a16="http://schemas.microsoft.com/office/drawing/2014/main" id="{7070F8B1-6374-4DE4-83A4-24EB778E4BFB}"/>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4" name="Picture Placeholder 7">
            <a:extLst>
              <a:ext uri="{FF2B5EF4-FFF2-40B4-BE49-F238E27FC236}">
                <a16:creationId xmlns:a16="http://schemas.microsoft.com/office/drawing/2014/main" id="{CD7B20FE-529A-4CC3-951B-D284276AB0E8}"/>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Content Placeholder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Text Placeholder 5">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980715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olour_4_images_4_summaries">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6" name="Espace réservé pour une image  3">
            <a:extLst>
              <a:ext uri="{FF2B5EF4-FFF2-40B4-BE49-F238E27FC236}">
                <a16:creationId xmlns:a16="http://schemas.microsoft.com/office/drawing/2014/main" id="{ED83535D-FA30-4D1D-8248-F6840DA1BBDA}"/>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7" name="Espace réservé pour une image  3">
            <a:extLst>
              <a:ext uri="{FF2B5EF4-FFF2-40B4-BE49-F238E27FC236}">
                <a16:creationId xmlns:a16="http://schemas.microsoft.com/office/drawing/2014/main" id="{A0687580-F1BA-4A89-BCCE-FFCF1FA2B8FB}"/>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8" name="Content Placeholder 2">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9" name="Content 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0" name="Content Placeholder 2">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1" name="Content Placeholder 2">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4" name="Text Placeholder 5">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010510318"/>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batim_layout">
    <p:bg>
      <p:bgPr>
        <a:solidFill>
          <a:schemeClr val="bg1"/>
        </a:solidFill>
        <a:effectLst/>
      </p:bgPr>
    </p:bg>
    <p:spTree>
      <p:nvGrpSpPr>
        <p:cNvPr id="1" name=""/>
        <p:cNvGrpSpPr/>
        <p:nvPr/>
      </p:nvGrpSpPr>
      <p:grpSpPr>
        <a:xfrm>
          <a:off x="0" y="0"/>
          <a:ext cx="0" cy="0"/>
          <a:chOff x="0" y="0"/>
          <a:chExt cx="0" cy="0"/>
        </a:xfrm>
      </p:grpSpPr>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
        <p:nvSpPr>
          <p:cNvPr id="6" name="Title 5">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03674211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Tree>
    <p:extLst>
      <p:ext uri="{BB962C8B-B14F-4D97-AF65-F5344CB8AC3E}">
        <p14:creationId xmlns:p14="http://schemas.microsoft.com/office/powerpoint/2010/main" val="3833587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loured_content_no box">
    <p:bg>
      <p:bgPr>
        <a:solidFill>
          <a:schemeClr val="accent1"/>
        </a:solid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8" name="Espace réservé du pied de page 4">
            <a:extLst>
              <a:ext uri="{FF2B5EF4-FFF2-40B4-BE49-F238E27FC236}">
                <a16:creationId xmlns:a16="http://schemas.microsoft.com/office/drawing/2014/main" id="{FCCAFDDF-4201-41A2-B0B3-5EC7B7AAE819}"/>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2" name="Picture 11">
            <a:extLst>
              <a:ext uri="{FF2B5EF4-FFF2-40B4-BE49-F238E27FC236}">
                <a16:creationId xmlns:a16="http://schemas.microsoft.com/office/drawing/2014/main" id="{87BB07CD-2CDE-4607-8552-35BEFAEB84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272680062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lour_3_images">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6FF85C-83F4-47BF-A4A2-762CD4C5C84B}"/>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Espace réservé pour une image  3">
            <a:extLst>
              <a:ext uri="{FF2B5EF4-FFF2-40B4-BE49-F238E27FC236}">
                <a16:creationId xmlns:a16="http://schemas.microsoft.com/office/drawing/2014/main" id="{E1043954-97B2-4040-A670-AE271AC08FC7}"/>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
        <p:nvSpPr>
          <p:cNvPr id="10" name="Text Placeholder 5">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1" name="Espace réservé du pied de page 4">
            <a:extLst>
              <a:ext uri="{FF2B5EF4-FFF2-40B4-BE49-F238E27FC236}">
                <a16:creationId xmlns:a16="http://schemas.microsoft.com/office/drawing/2014/main" id="{45063E99-A35F-44B6-9054-465C2C8C64DA}"/>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5" name="Picture 14">
            <a:extLst>
              <a:ext uri="{FF2B5EF4-FFF2-40B4-BE49-F238E27FC236}">
                <a16:creationId xmlns:a16="http://schemas.microsoft.com/office/drawing/2014/main" id="{9C79F12F-A3D5-462E-BFBE-4ECD822E4B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870509180"/>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lour_Verbatim_layout">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D43839-8D9A-40CA-A439-63E1FCB2171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4" name="Title 3">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10" name="Espace réservé du pied de page 4">
            <a:extLst>
              <a:ext uri="{FF2B5EF4-FFF2-40B4-BE49-F238E27FC236}">
                <a16:creationId xmlns:a16="http://schemas.microsoft.com/office/drawing/2014/main" id="{3E26572D-12C7-403B-B402-F5696EC178EB}"/>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101C6AA4-6E0F-47AE-A33A-9DDF81794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729815281"/>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am - white backgroun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5" name="Text Placeholder 15">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19" name="Picture Placeholder 2">
            <a:extLst>
              <a:ext uri="{FF2B5EF4-FFF2-40B4-BE49-F238E27FC236}">
                <a16:creationId xmlns:a16="http://schemas.microsoft.com/office/drawing/2014/main" id="{AB50A41D-7303-4EC5-A88F-0DEBCCAAC49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0" name="Text Placeholder 15">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1" name="Text Placeholder 15">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3" name="Picture Placeholder 2">
            <a:extLst>
              <a:ext uri="{FF2B5EF4-FFF2-40B4-BE49-F238E27FC236}">
                <a16:creationId xmlns:a16="http://schemas.microsoft.com/office/drawing/2014/main" id="{9E21ED7F-5AD8-40F3-BB14-A9A4F3348D3F}"/>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4" name="Text Placeholder 15">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5" name="Text Placeholder 15">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6" name="Picture Placeholder 2">
            <a:extLst>
              <a:ext uri="{FF2B5EF4-FFF2-40B4-BE49-F238E27FC236}">
                <a16:creationId xmlns:a16="http://schemas.microsoft.com/office/drawing/2014/main" id="{83AB40FE-E4CF-4BDA-ABA9-D8845CD02FCC}"/>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7" name="Text Placeholder 15">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8" name="Text Placeholder 15">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9" name="Picture Placeholder 2">
            <a:extLst>
              <a:ext uri="{FF2B5EF4-FFF2-40B4-BE49-F238E27FC236}">
                <a16:creationId xmlns:a16="http://schemas.microsoft.com/office/drawing/2014/main" id="{EAF94D1A-98C5-4874-9015-B7AF58D2BA46}"/>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0" name="Text Placeholder 1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1" name="Text Placeholder 1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Picture Placeholder 2">
            <a:extLst>
              <a:ext uri="{FF2B5EF4-FFF2-40B4-BE49-F238E27FC236}">
                <a16:creationId xmlns:a16="http://schemas.microsoft.com/office/drawing/2014/main" id="{4464911A-104B-4D7E-A613-A2D8C8B9252E}"/>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Text Placeholder 15">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Text Placeholder 15">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5" name="Title 4">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739270954"/>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Empty">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p:txBody>
          <a:bodyPr/>
          <a:lstStyle>
            <a:lvl1pPr>
              <a:defRPr>
                <a:solidFill>
                  <a:schemeClr val="bg1"/>
                </a:solidFill>
              </a:defRPr>
            </a:lvl1pPr>
          </a:lstStyle>
          <a:p>
            <a:fld id="{D61AABEC-672F-4B68-B914-690DA978312C}" type="slidenum">
              <a:rPr lang="en-GB" smtClean="0"/>
              <a:pPr/>
              <a:t>‹#›</a:t>
            </a:fld>
            <a:r>
              <a:rPr lang="en-GB"/>
              <a:t>  </a:t>
            </a:r>
          </a:p>
        </p:txBody>
      </p:sp>
      <p:pic>
        <p:nvPicPr>
          <p:cNvPr id="5" name="Picture 4">
            <a:extLst>
              <a:ext uri="{FF2B5EF4-FFF2-40B4-BE49-F238E27FC236}">
                <a16:creationId xmlns:a16="http://schemas.microsoft.com/office/drawing/2014/main" id="{8A8A858F-DF5E-4A29-AA7D-956375E2B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5505" y="6172489"/>
            <a:ext cx="1815488" cy="450000"/>
          </a:xfrm>
          <a:prstGeom prst="rect">
            <a:avLst/>
          </a:prstGeom>
        </p:spPr>
      </p:pic>
    </p:spTree>
    <p:extLst>
      <p:ext uri="{BB962C8B-B14F-4D97-AF65-F5344CB8AC3E}">
        <p14:creationId xmlns:p14="http://schemas.microsoft.com/office/powerpoint/2010/main" val="15338946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1"/>
        </a:solidFill>
        <a:effectLst/>
      </p:bgPr>
    </p:bg>
    <p:spTree>
      <p:nvGrpSpPr>
        <p:cNvPr id="1" name=""/>
        <p:cNvGrpSpPr/>
        <p:nvPr/>
      </p:nvGrpSpPr>
      <p:grpSpPr>
        <a:xfrm>
          <a:off x="0" y="0"/>
          <a:ext cx="0" cy="0"/>
          <a:chOff x="0" y="0"/>
          <a:chExt cx="0" cy="0"/>
        </a:xfrm>
      </p:grpSpPr>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Text Placeholder 3">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8" name="Picture 7">
            <a:extLst>
              <a:ext uri="{FF2B5EF4-FFF2-40B4-BE49-F238E27FC236}">
                <a16:creationId xmlns:a16="http://schemas.microsoft.com/office/drawing/2014/main" id="{671621F4-FE9A-4C91-A28D-2090A86E25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24892694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vider_image_stripes">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pic>
        <p:nvPicPr>
          <p:cNvPr id="9" name="Picture 8">
            <a:extLst>
              <a:ext uri="{FF2B5EF4-FFF2-40B4-BE49-F238E27FC236}">
                <a16:creationId xmlns:a16="http://schemas.microsoft.com/office/drawing/2014/main" id="{EC45DFCB-C751-4F49-841B-E0CB1E5BB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11" name="Picture Placeholder 2">
            <a:extLst>
              <a:ext uri="{FF2B5EF4-FFF2-40B4-BE49-F238E27FC236}">
                <a16:creationId xmlns:a16="http://schemas.microsoft.com/office/drawing/2014/main" id="{AC35BDBF-F08F-408B-84CF-02FE05B4240F}"/>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sp>
        <p:nvSpPr>
          <p:cNvPr id="12" name="Text Placeholder 3">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Text Placeholder 3">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Tree>
    <p:extLst>
      <p:ext uri="{BB962C8B-B14F-4D97-AF65-F5344CB8AC3E}">
        <p14:creationId xmlns:p14="http://schemas.microsoft.com/office/powerpoint/2010/main" val="726285969"/>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7325129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19F1A8-5D8A-4D78-84F3-8A95375A23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re 1">
            <a:extLst>
              <a:ext uri="{FF2B5EF4-FFF2-40B4-BE49-F238E27FC236}">
                <a16:creationId xmlns:a16="http://schemas.microsoft.com/office/drawing/2014/main" id="{0720AE2E-312C-4683-8989-D798355BADAA}"/>
              </a:ext>
            </a:extLst>
          </p:cNvPr>
          <p:cNvSpPr>
            <a:spLocks noGrp="1"/>
          </p:cNvSpPr>
          <p:nvPr>
            <p:ph type="ctrTitle" hasCustomPrompt="1"/>
          </p:nvPr>
        </p:nvSpPr>
        <p:spPr>
          <a:xfrm>
            <a:off x="450000" y="450000"/>
            <a:ext cx="9377585" cy="1661993"/>
          </a:xfrm>
        </p:spPr>
        <p:txBody>
          <a:bodyPr lIns="0" tIns="0" b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a:t>
            </a:r>
            <a:br>
              <a:rPr lang="en-GB"/>
            </a:br>
            <a:r>
              <a:rPr lang="en-GB"/>
              <a:t>title</a:t>
            </a:r>
          </a:p>
        </p:txBody>
      </p:sp>
      <p:sp>
        <p:nvSpPr>
          <p:cNvPr id="24" name="Sous-titre 2">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50000" y="3167680"/>
            <a:ext cx="7551997"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5" name="Espace réservé de la date 3">
            <a:extLst>
              <a:ext uri="{FF2B5EF4-FFF2-40B4-BE49-F238E27FC236}">
                <a16:creationId xmlns:a16="http://schemas.microsoft.com/office/drawing/2014/main" id="{40509EFD-4C7C-4D04-B91B-72E1A430F01B}"/>
              </a:ext>
            </a:extLst>
          </p:cNvPr>
          <p:cNvSpPr>
            <a:spLocks noGrp="1"/>
          </p:cNvSpPr>
          <p:nvPr>
            <p:ph type="dt" sz="half" idx="10"/>
          </p:nvPr>
        </p:nvSpPr>
        <p:spPr>
          <a:xfrm>
            <a:off x="450254" y="41870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6" name="Espace réservé du texte 8">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50000" y="37986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20" name="Espace réservé du pied de page 4">
            <a:extLst>
              <a:ext uri="{FF2B5EF4-FFF2-40B4-BE49-F238E27FC236}">
                <a16:creationId xmlns:a16="http://schemas.microsoft.com/office/drawing/2014/main" id="{4B24C128-53F1-4F5D-91B4-836E09D4C436}"/>
              </a:ext>
            </a:extLst>
          </p:cNvPr>
          <p:cNvSpPr txBox="1">
            <a:spLocks/>
          </p:cNvSpPr>
          <p:nvPr userDrawn="1"/>
        </p:nvSpPr>
        <p:spPr>
          <a:xfrm>
            <a:off x="450000" y="6511768"/>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pic>
        <p:nvPicPr>
          <p:cNvPr id="11" name="Picture 10">
            <a:extLst>
              <a:ext uri="{FF2B5EF4-FFF2-40B4-BE49-F238E27FC236}">
                <a16:creationId xmlns:a16="http://schemas.microsoft.com/office/drawing/2014/main" id="{551FF900-8020-436B-8D73-0AA2634943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1671007003"/>
      </p:ext>
    </p:extLst>
  </p:cSld>
  <p:clrMapOvr>
    <a:masterClrMapping/>
  </p:clrMapOvr>
  <p:extLst>
    <p:ext uri="{DCECCB84-F9BA-43D5-87BE-67443E8EF086}">
      <p15:sldGuideLst xmlns:p15="http://schemas.microsoft.com/office/powerpoint/2012/main">
        <p15:guide id="2" orient="horz" pos="1886">
          <p15:clr>
            <a:srgbClr val="F26B43"/>
          </p15:clr>
        </p15:guide>
        <p15:guide id="4" orient="horz" pos="3317">
          <p15:clr>
            <a:srgbClr val="F26B43"/>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Titre 1">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userDrawn="1"/>
        </p:nvSpPr>
        <p:spPr>
          <a:xfrm>
            <a:off x="450000" y="6511768"/>
            <a:ext cx="4475584"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lumMod val="50000"/>
                  </a:schemeClr>
                </a:solidFill>
              </a:rPr>
              <a:t>© Ipsos | Health Foundation – Policy Polling Programme Wave 3 Report | February 2023| PUBLIC</a:t>
            </a:r>
            <a:endParaRPr lang="en-US" sz="800">
              <a:solidFill>
                <a:schemeClr val="bg1">
                  <a:lumMod val="50000"/>
                </a:schemeClr>
              </a:solidFill>
            </a:endParaRPr>
          </a:p>
        </p:txBody>
      </p:sp>
      <p:pic>
        <p:nvPicPr>
          <p:cNvPr id="16" name="Picture 15">
            <a:extLst>
              <a:ext uri="{FF2B5EF4-FFF2-40B4-BE49-F238E27FC236}">
                <a16:creationId xmlns:a16="http://schemas.microsoft.com/office/drawing/2014/main" id="{7F494190-B2E9-4094-9637-88FDA3959F8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38982" y="5948363"/>
            <a:ext cx="2719706" cy="674126"/>
          </a:xfrm>
          <a:prstGeom prst="rect">
            <a:avLst/>
          </a:prstGeom>
        </p:spPr>
      </p:pic>
    </p:spTree>
    <p:extLst>
      <p:ext uri="{BB962C8B-B14F-4D97-AF65-F5344CB8AC3E}">
        <p14:creationId xmlns:p14="http://schemas.microsoft.com/office/powerpoint/2010/main" val="962289120"/>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_3">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a:xfrm>
            <a:off x="450000" y="450000"/>
            <a:ext cx="6369900" cy="2492990"/>
          </a:xfrm>
        </p:spPr>
        <p:txBody>
          <a:bodyPr vert="horz" wrap="square" lIns="0" tIns="0" rIns="0" bIns="0" rtlCol="0" anchor="t">
            <a:spAutoFit/>
          </a:bodyPr>
          <a:lstStyle>
            <a:lvl1pPr>
              <a:defRPr lang="en-GB" sz="6000" b="0">
                <a:solidFill>
                  <a:schemeClr val="bg1"/>
                </a:solidFill>
                <a:latin typeface="Arial Black" panose="020B0A04020102020204" pitchFamily="34" charset="0"/>
              </a:defRPr>
            </a:lvl1pPr>
          </a:lstStyle>
          <a:p>
            <a:pPr lvl="0"/>
            <a:r>
              <a:rPr lang="en-US"/>
              <a:t>Click to edit Master title style</a:t>
            </a:r>
            <a:endParaRPr lang="en-GB"/>
          </a:p>
        </p:txBody>
      </p:sp>
      <p:sp>
        <p:nvSpPr>
          <p:cNvPr id="10" name="Sous-titre 2">
            <a:extLst>
              <a:ext uri="{FF2B5EF4-FFF2-40B4-BE49-F238E27FC236}">
                <a16:creationId xmlns:a16="http://schemas.microsoft.com/office/drawing/2014/main" id="{15AA700F-0235-4A18-A2E8-80EF964CEC56}"/>
              </a:ext>
            </a:extLst>
          </p:cNvPr>
          <p:cNvSpPr>
            <a:spLocks noGrp="1"/>
          </p:cNvSpPr>
          <p:nvPr>
            <p:ph type="subTitle" idx="1" hasCustomPrompt="1"/>
          </p:nvPr>
        </p:nvSpPr>
        <p:spPr>
          <a:xfrm>
            <a:off x="450001" y="3339130"/>
            <a:ext cx="4289640"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3" name="Espace réservé de la date 3">
            <a:extLst>
              <a:ext uri="{FF2B5EF4-FFF2-40B4-BE49-F238E27FC236}">
                <a16:creationId xmlns:a16="http://schemas.microsoft.com/office/drawing/2014/main" id="{6A783292-96E0-4308-B806-70358D14FF46}"/>
              </a:ext>
            </a:extLst>
          </p:cNvPr>
          <p:cNvSpPr>
            <a:spLocks noGrp="1"/>
          </p:cNvSpPr>
          <p:nvPr>
            <p:ph type="dt" sz="half" idx="10"/>
          </p:nvPr>
        </p:nvSpPr>
        <p:spPr>
          <a:xfrm>
            <a:off x="450254" y="44918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4" name="Espace réservé du texte 8">
            <a:extLst>
              <a:ext uri="{FF2B5EF4-FFF2-40B4-BE49-F238E27FC236}">
                <a16:creationId xmlns:a16="http://schemas.microsoft.com/office/drawing/2014/main" id="{6EA9427B-DD60-4B7E-B005-036B067C53C4}"/>
              </a:ext>
            </a:extLst>
          </p:cNvPr>
          <p:cNvSpPr>
            <a:spLocks noGrp="1"/>
          </p:cNvSpPr>
          <p:nvPr>
            <p:ph type="body" sz="quarter" idx="12" hasCustomPrompt="1"/>
          </p:nvPr>
        </p:nvSpPr>
        <p:spPr>
          <a:xfrm>
            <a:off x="450000" y="41034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9" name="Picture Placeholder 2">
            <a:extLst>
              <a:ext uri="{FF2B5EF4-FFF2-40B4-BE49-F238E27FC236}">
                <a16:creationId xmlns:a16="http://schemas.microsoft.com/office/drawing/2014/main" id="{F9B6F732-EC6E-4247-AD36-8AE7E957E7E9}"/>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pic>
        <p:nvPicPr>
          <p:cNvPr id="11" name="Picture 10">
            <a:extLst>
              <a:ext uri="{FF2B5EF4-FFF2-40B4-BE49-F238E27FC236}">
                <a16:creationId xmlns:a16="http://schemas.microsoft.com/office/drawing/2014/main" id="{D61512A5-E502-4ACE-8BC3-8D70C8FE92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1230462065"/>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Title 1">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lumMod val="50000"/>
                  </a:schemeClr>
                </a:solidFill>
              </a:rPr>
              <a:t>© Ipsos | Health Foundation – Policy Polling Programme Wave 3 Report | November 2022 | IUO</a:t>
            </a: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7D5087FE-CA04-41B7-8E8E-E132DB96B8A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2271476100"/>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ivider style 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2AEA12-ADCB-4CA8-96BD-EF302236E4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Title 1">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Espace réservé du texte 2">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4" name="Espace réservé du pied de page 4">
            <a:extLst>
              <a:ext uri="{FF2B5EF4-FFF2-40B4-BE49-F238E27FC236}">
                <a16:creationId xmlns:a16="http://schemas.microsoft.com/office/drawing/2014/main" id="{F52C80E3-8B55-457E-A85C-8CC02F81EC76}"/>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FE41590B-23D8-4633-A029-83F97E49F12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2553047821"/>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vider style 3">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961720-B7CD-47CC-8F80-F39023C74988}"/>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id="{D42A29F8-8B81-4FB1-8852-D3129D82F2F7}"/>
              </a:ext>
            </a:extLst>
          </p:cNvPr>
          <p:cNvSpPr/>
          <p:nvPr userDrawn="1"/>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8904312" y="91698"/>
            <a:ext cx="2837315" cy="3107326"/>
          </a:xfrm>
        </p:spPr>
        <p:txBody>
          <a:bodyPr wrap="none">
            <a:spAutoFit/>
          </a:bodyPr>
          <a:lstStyle>
            <a:lvl1pPr marL="0" indent="0" algn="ctr">
              <a:buNone/>
              <a:defRPr sz="199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0000" y="450000"/>
            <a:ext cx="7422765"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5508848"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23" name="Espace réservé du pied de page 4">
            <a:extLst>
              <a:ext uri="{FF2B5EF4-FFF2-40B4-BE49-F238E27FC236}">
                <a16:creationId xmlns:a16="http://schemas.microsoft.com/office/drawing/2014/main" id="{AF7F8370-89AD-4023-AA0B-97AD508D79FD}"/>
              </a:ext>
            </a:extLst>
          </p:cNvPr>
          <p:cNvSpPr txBox="1">
            <a:spLocks/>
          </p:cNvSpPr>
          <p:nvPr userDrawn="1"/>
        </p:nvSpPr>
        <p:spPr>
          <a:xfrm>
            <a:off x="817200" y="6515735"/>
            <a:ext cx="4504438"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February 2023 | PUBLIC</a:t>
            </a:r>
          </a:p>
        </p:txBody>
      </p:sp>
      <p:sp>
        <p:nvSpPr>
          <p:cNvPr id="24" name="Slide Number Placeholder 15">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2" name="Picture 1" descr="Logo, company name&#10;&#10;Description automatically generated">
            <a:extLst>
              <a:ext uri="{FF2B5EF4-FFF2-40B4-BE49-F238E27FC236}">
                <a16:creationId xmlns:a16="http://schemas.microsoft.com/office/drawing/2014/main" id="{BF2E1703-C7FA-80C9-5FB6-765D69FC64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09760" y="6164701"/>
            <a:ext cx="2232240" cy="518199"/>
          </a:xfrm>
          <a:prstGeom prst="rect">
            <a:avLst/>
          </a:prstGeom>
        </p:spPr>
      </p:pic>
    </p:spTree>
    <p:extLst>
      <p:ext uri="{BB962C8B-B14F-4D97-AF65-F5344CB8AC3E}">
        <p14:creationId xmlns:p14="http://schemas.microsoft.com/office/powerpoint/2010/main" val="1388236529"/>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userDrawn="1"/>
        </p:nvSpPr>
        <p:spPr>
          <a:xfrm>
            <a:off x="817200" y="650437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lumMod val="50000"/>
                  </a:schemeClr>
                </a:solidFill>
              </a:rPr>
              <a:t>© Ipsos | Health Foundation – Policy Polling Programme Wave 3 Report | November 2022 | IUO</a:t>
            </a:r>
            <a:endParaRPr lang="en-US" sz="800">
              <a:solidFill>
                <a:schemeClr val="bg1">
                  <a:lumMod val="50000"/>
                </a:schemeClr>
              </a:solidFill>
            </a:endParaRP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p:spPr>
        <p:txBody>
          <a:bodyPr/>
          <a:lstStyle>
            <a:lvl1pPr>
              <a:defRPr>
                <a:solidFill>
                  <a:schemeClr val="bg1"/>
                </a:solidFill>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9331BE4E-C70E-47F0-8EC9-4DF163E071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920417131"/>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userDrawn="1"/>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userDrawn="1"/>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userDrawn="1"/>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userDrawn="1"/>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userDrawn="1"/>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userDrawn="1"/>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userDrawn="1"/>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userDrawn="1"/>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userDrawn="1"/>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userDrawn="1"/>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userDrawn="1"/>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userDrawn="1"/>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userDrawn="1"/>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userDrawn="1"/>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userDrawn="1"/>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userDrawn="1"/>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userDrawn="1"/>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userDrawn="1"/>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userDrawn="1"/>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userDrawn="1"/>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1349634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126256744"/>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agram (long) x 1 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65442210"/>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column content 1_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11" name="Title 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Tree>
    <p:extLst>
      <p:ext uri="{BB962C8B-B14F-4D97-AF65-F5344CB8AC3E}">
        <p14:creationId xmlns:p14="http://schemas.microsoft.com/office/powerpoint/2010/main" val="4201729996"/>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x 2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7020224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x 3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Text Placeholder 5">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8666820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x 4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Content 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Content Placeholder 2">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Content Placeholder 2">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5">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24773740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_wide_left_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748839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_wide_right_image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7379958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2-col) with image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9" name="Title 8">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5595493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2-col) with image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Tree>
    <p:extLst>
      <p:ext uri="{BB962C8B-B14F-4D97-AF65-F5344CB8AC3E}">
        <p14:creationId xmlns:p14="http://schemas.microsoft.com/office/powerpoint/2010/main" val="169085674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arge_image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307017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909116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07E4EE98-E51F-4D00-A006-D7299F1A7A7C}"/>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42866788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arge_diagram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ontent Placeholder 5">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21299560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alf_fullbleed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12" name="Picture 11">
            <a:extLst>
              <a:ext uri="{FF2B5EF4-FFF2-40B4-BE49-F238E27FC236}">
                <a16:creationId xmlns:a16="http://schemas.microsoft.com/office/drawing/2014/main" id="{D9B2BD03-F51B-4BDE-B9A8-F7BF97C707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25446616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half_fullbleedimage_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Tree>
    <p:extLst>
      <p:ext uri="{BB962C8B-B14F-4D97-AF65-F5344CB8AC3E}">
        <p14:creationId xmlns:p14="http://schemas.microsoft.com/office/powerpoint/2010/main" val="319701723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agram_area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Content Placeholder 5">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1" name="Text Placeholder 5">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88484434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left_diagram_area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Content Placeholder 7">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Text Placeholder 8">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2" name="Text Placeholder 5">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86899636"/>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mage wide_right_text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95341045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wide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94611182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images_3_summari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Picture Placeholder 7">
            <a:extLst>
              <a:ext uri="{FF2B5EF4-FFF2-40B4-BE49-F238E27FC236}">
                <a16:creationId xmlns:a16="http://schemas.microsoft.com/office/drawing/2014/main" id="{7070F8B1-6374-4DE4-83A4-24EB778E4BFB}"/>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4" name="Picture Placeholder 7">
            <a:extLst>
              <a:ext uri="{FF2B5EF4-FFF2-40B4-BE49-F238E27FC236}">
                <a16:creationId xmlns:a16="http://schemas.microsoft.com/office/drawing/2014/main" id="{CD7B20FE-529A-4CC3-951B-D284276AB0E8}"/>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Content Placeholder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Text Placeholder 5">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7408386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colour_4_images_4_summaries">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6" name="Espace réservé pour une image  3">
            <a:extLst>
              <a:ext uri="{FF2B5EF4-FFF2-40B4-BE49-F238E27FC236}">
                <a16:creationId xmlns:a16="http://schemas.microsoft.com/office/drawing/2014/main" id="{ED83535D-FA30-4D1D-8248-F6840DA1BBDA}"/>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7" name="Espace réservé pour une image  3">
            <a:extLst>
              <a:ext uri="{FF2B5EF4-FFF2-40B4-BE49-F238E27FC236}">
                <a16:creationId xmlns:a16="http://schemas.microsoft.com/office/drawing/2014/main" id="{A0687580-F1BA-4A89-BCCE-FFCF1FA2B8FB}"/>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8" name="Content Placeholder 2">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9" name="Content 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0" name="Content Placeholder 2">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1" name="Content Placeholder 2">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4" name="Text Placeholder 5">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475117544"/>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erbatim_layout">
    <p:bg>
      <p:bgPr>
        <a:solidFill>
          <a:schemeClr val="bg1"/>
        </a:solidFill>
        <a:effectLst/>
      </p:bgPr>
    </p:bg>
    <p:spTree>
      <p:nvGrpSpPr>
        <p:cNvPr id="1" name=""/>
        <p:cNvGrpSpPr/>
        <p:nvPr/>
      </p:nvGrpSpPr>
      <p:grpSpPr>
        <a:xfrm>
          <a:off x="0" y="0"/>
          <a:ext cx="0" cy="0"/>
          <a:chOff x="0" y="0"/>
          <a:chExt cx="0" cy="0"/>
        </a:xfrm>
      </p:grpSpPr>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
        <p:nvSpPr>
          <p:cNvPr id="6" name="Title 5">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240089851"/>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Tree>
    <p:extLst>
      <p:ext uri="{BB962C8B-B14F-4D97-AF65-F5344CB8AC3E}">
        <p14:creationId xmlns:p14="http://schemas.microsoft.com/office/powerpoint/2010/main" val="24989296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loured_content_no box">
    <p:bg>
      <p:bgPr>
        <a:solidFill>
          <a:schemeClr val="accent1"/>
        </a:solid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8" name="Espace réservé du pied de page 4">
            <a:extLst>
              <a:ext uri="{FF2B5EF4-FFF2-40B4-BE49-F238E27FC236}">
                <a16:creationId xmlns:a16="http://schemas.microsoft.com/office/drawing/2014/main" id="{FCCAFDDF-4201-41A2-B0B3-5EC7B7AAE819}"/>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2" name="Picture 11">
            <a:extLst>
              <a:ext uri="{FF2B5EF4-FFF2-40B4-BE49-F238E27FC236}">
                <a16:creationId xmlns:a16="http://schemas.microsoft.com/office/drawing/2014/main" id="{87BB07CD-2CDE-4607-8552-35BEFAEB84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3084737269"/>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lour_3_images">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6FF85C-83F4-47BF-A4A2-762CD4C5C84B}"/>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Espace réservé pour une image  3">
            <a:extLst>
              <a:ext uri="{FF2B5EF4-FFF2-40B4-BE49-F238E27FC236}">
                <a16:creationId xmlns:a16="http://schemas.microsoft.com/office/drawing/2014/main" id="{E1043954-97B2-4040-A670-AE271AC08FC7}"/>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
        <p:nvSpPr>
          <p:cNvPr id="10" name="Text Placeholder 5">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1" name="Espace réservé du pied de page 4">
            <a:extLst>
              <a:ext uri="{FF2B5EF4-FFF2-40B4-BE49-F238E27FC236}">
                <a16:creationId xmlns:a16="http://schemas.microsoft.com/office/drawing/2014/main" id="{45063E99-A35F-44B6-9054-465C2C8C64DA}"/>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5" name="Picture 14">
            <a:extLst>
              <a:ext uri="{FF2B5EF4-FFF2-40B4-BE49-F238E27FC236}">
                <a16:creationId xmlns:a16="http://schemas.microsoft.com/office/drawing/2014/main" id="{9C79F12F-A3D5-462E-BFBE-4ECD822E4B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90419484"/>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lour_Verbatim_layout">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D43839-8D9A-40CA-A439-63E1FCB2171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4" name="Title 3">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10" name="Espace réservé du pied de page 4">
            <a:extLst>
              <a:ext uri="{FF2B5EF4-FFF2-40B4-BE49-F238E27FC236}">
                <a16:creationId xmlns:a16="http://schemas.microsoft.com/office/drawing/2014/main" id="{3E26572D-12C7-403B-B402-F5696EC178EB}"/>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101C6AA4-6E0F-47AE-A33A-9DDF81794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2106787826"/>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m - white backgroun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5" name="Text Placeholder 15">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19" name="Picture Placeholder 2">
            <a:extLst>
              <a:ext uri="{FF2B5EF4-FFF2-40B4-BE49-F238E27FC236}">
                <a16:creationId xmlns:a16="http://schemas.microsoft.com/office/drawing/2014/main" id="{AB50A41D-7303-4EC5-A88F-0DEBCCAAC49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0" name="Text Placeholder 15">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1" name="Text Placeholder 15">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3" name="Picture Placeholder 2">
            <a:extLst>
              <a:ext uri="{FF2B5EF4-FFF2-40B4-BE49-F238E27FC236}">
                <a16:creationId xmlns:a16="http://schemas.microsoft.com/office/drawing/2014/main" id="{9E21ED7F-5AD8-40F3-BB14-A9A4F3348D3F}"/>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4" name="Text Placeholder 15">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5" name="Text Placeholder 15">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6" name="Picture Placeholder 2">
            <a:extLst>
              <a:ext uri="{FF2B5EF4-FFF2-40B4-BE49-F238E27FC236}">
                <a16:creationId xmlns:a16="http://schemas.microsoft.com/office/drawing/2014/main" id="{83AB40FE-E4CF-4BDA-ABA9-D8845CD02FCC}"/>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7" name="Text Placeholder 15">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8" name="Text Placeholder 15">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9" name="Picture Placeholder 2">
            <a:extLst>
              <a:ext uri="{FF2B5EF4-FFF2-40B4-BE49-F238E27FC236}">
                <a16:creationId xmlns:a16="http://schemas.microsoft.com/office/drawing/2014/main" id="{EAF94D1A-98C5-4874-9015-B7AF58D2BA46}"/>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0" name="Text Placeholder 1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1" name="Text Placeholder 1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Picture Placeholder 2">
            <a:extLst>
              <a:ext uri="{FF2B5EF4-FFF2-40B4-BE49-F238E27FC236}">
                <a16:creationId xmlns:a16="http://schemas.microsoft.com/office/drawing/2014/main" id="{4464911A-104B-4D7E-A613-A2D8C8B9252E}"/>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Text Placeholder 15">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Text Placeholder 15">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5" name="Title 4">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26549400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Empty">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p:txBody>
          <a:bodyPr/>
          <a:lstStyle>
            <a:lvl1pPr>
              <a:defRPr>
                <a:solidFill>
                  <a:schemeClr val="bg1"/>
                </a:solidFill>
              </a:defRPr>
            </a:lvl1pPr>
          </a:lstStyle>
          <a:p>
            <a:fld id="{D61AABEC-672F-4B68-B914-690DA978312C}" type="slidenum">
              <a:rPr lang="en-GB" smtClean="0"/>
              <a:pPr/>
              <a:t>‹#›</a:t>
            </a:fld>
            <a:r>
              <a:rPr lang="en-GB"/>
              <a:t>  </a:t>
            </a:r>
          </a:p>
        </p:txBody>
      </p:sp>
      <p:pic>
        <p:nvPicPr>
          <p:cNvPr id="5" name="Picture 4">
            <a:extLst>
              <a:ext uri="{FF2B5EF4-FFF2-40B4-BE49-F238E27FC236}">
                <a16:creationId xmlns:a16="http://schemas.microsoft.com/office/drawing/2014/main" id="{8A8A858F-DF5E-4A29-AA7D-956375E2B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5505" y="6172489"/>
            <a:ext cx="1815488" cy="450000"/>
          </a:xfrm>
          <a:prstGeom prst="rect">
            <a:avLst/>
          </a:prstGeom>
        </p:spPr>
      </p:pic>
    </p:spTree>
    <p:extLst>
      <p:ext uri="{BB962C8B-B14F-4D97-AF65-F5344CB8AC3E}">
        <p14:creationId xmlns:p14="http://schemas.microsoft.com/office/powerpoint/2010/main" val="3363543233"/>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1"/>
        </a:solidFill>
        <a:effectLst/>
      </p:bgPr>
    </p:bg>
    <p:spTree>
      <p:nvGrpSpPr>
        <p:cNvPr id="1" name=""/>
        <p:cNvGrpSpPr/>
        <p:nvPr/>
      </p:nvGrpSpPr>
      <p:grpSpPr>
        <a:xfrm>
          <a:off x="0" y="0"/>
          <a:ext cx="0" cy="0"/>
          <a:chOff x="0" y="0"/>
          <a:chExt cx="0" cy="0"/>
        </a:xfrm>
      </p:grpSpPr>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Text Placeholder 3">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2" name="Picture 1" descr="Logo, company name&#10;&#10;Description automatically generated">
            <a:extLst>
              <a:ext uri="{FF2B5EF4-FFF2-40B4-BE49-F238E27FC236}">
                <a16:creationId xmlns:a16="http://schemas.microsoft.com/office/drawing/2014/main" id="{32C593E5-AC84-2AD9-6AE4-4A04606D9D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09760" y="6164701"/>
            <a:ext cx="2232240" cy="518199"/>
          </a:xfrm>
          <a:prstGeom prst="rect">
            <a:avLst/>
          </a:prstGeom>
        </p:spPr>
      </p:pic>
    </p:spTree>
    <p:extLst>
      <p:ext uri="{BB962C8B-B14F-4D97-AF65-F5344CB8AC3E}">
        <p14:creationId xmlns:p14="http://schemas.microsoft.com/office/powerpoint/2010/main" val="28687078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divider_image_stripes">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pic>
        <p:nvPicPr>
          <p:cNvPr id="9" name="Picture 8">
            <a:extLst>
              <a:ext uri="{FF2B5EF4-FFF2-40B4-BE49-F238E27FC236}">
                <a16:creationId xmlns:a16="http://schemas.microsoft.com/office/drawing/2014/main" id="{EC45DFCB-C751-4F49-841B-E0CB1E5BB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11" name="Picture Placeholder 2">
            <a:extLst>
              <a:ext uri="{FF2B5EF4-FFF2-40B4-BE49-F238E27FC236}">
                <a16:creationId xmlns:a16="http://schemas.microsoft.com/office/drawing/2014/main" id="{AC35BDBF-F08F-408B-84CF-02FE05B4240F}"/>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sp>
        <p:nvSpPr>
          <p:cNvPr id="12" name="Text Placeholder 3">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Text Placeholder 3">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Tree>
    <p:extLst>
      <p:ext uri="{BB962C8B-B14F-4D97-AF65-F5344CB8AC3E}">
        <p14:creationId xmlns:p14="http://schemas.microsoft.com/office/powerpoint/2010/main" val="3866700364"/>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08161570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4" name="Text Placeholder 3">
            <a:extLst>
              <a:ext uri="{FF2B5EF4-FFF2-40B4-BE49-F238E27FC236}">
                <a16:creationId xmlns:a16="http://schemas.microsoft.com/office/drawing/2014/main" id="{D0B2F92C-06FA-488D-8B64-E2B929FF4065}"/>
              </a:ext>
            </a:extLst>
          </p:cNvPr>
          <p:cNvSpPr>
            <a:spLocks noGrp="1"/>
          </p:cNvSpPr>
          <p:nvPr>
            <p:ph type="body" sz="quarter" idx="10" hasCustomPrompt="1"/>
          </p:nvPr>
        </p:nvSpPr>
        <p:spPr>
          <a:xfrm>
            <a:off x="449998" y="5666055"/>
            <a:ext cx="11299089" cy="287338"/>
          </a:xfrm>
        </p:spPr>
        <p:txBody>
          <a:bodyPr anchor="t"/>
          <a:lstStyle>
            <a:lvl1pPr algn="l">
              <a:defRPr sz="1400" i="1"/>
            </a:lvl1pPr>
          </a:lstStyle>
          <a:p>
            <a:pPr lvl="0"/>
            <a:r>
              <a:rPr lang="en-US"/>
              <a:t>Base and source:</a:t>
            </a:r>
          </a:p>
        </p:txBody>
      </p:sp>
    </p:spTree>
    <p:extLst>
      <p:ext uri="{BB962C8B-B14F-4D97-AF65-F5344CB8AC3E}">
        <p14:creationId xmlns:p14="http://schemas.microsoft.com/office/powerpoint/2010/main" val="2799924674"/>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19F1A8-5D8A-4D78-84F3-8A95375A23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re 1">
            <a:extLst>
              <a:ext uri="{FF2B5EF4-FFF2-40B4-BE49-F238E27FC236}">
                <a16:creationId xmlns:a16="http://schemas.microsoft.com/office/drawing/2014/main" id="{0720AE2E-312C-4683-8989-D798355BADAA}"/>
              </a:ext>
            </a:extLst>
          </p:cNvPr>
          <p:cNvSpPr>
            <a:spLocks noGrp="1"/>
          </p:cNvSpPr>
          <p:nvPr>
            <p:ph type="ctrTitle" hasCustomPrompt="1"/>
          </p:nvPr>
        </p:nvSpPr>
        <p:spPr>
          <a:xfrm>
            <a:off x="450000" y="450000"/>
            <a:ext cx="9377585" cy="1661993"/>
          </a:xfrm>
        </p:spPr>
        <p:txBody>
          <a:bodyPr lIns="0" tIns="0" b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a:t>
            </a:r>
            <a:br>
              <a:rPr lang="en-GB"/>
            </a:br>
            <a:r>
              <a:rPr lang="en-GB"/>
              <a:t>title</a:t>
            </a:r>
          </a:p>
        </p:txBody>
      </p:sp>
      <p:sp>
        <p:nvSpPr>
          <p:cNvPr id="24" name="Sous-titre 2">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50000" y="3167680"/>
            <a:ext cx="7551997"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5" name="Espace réservé de la date 3">
            <a:extLst>
              <a:ext uri="{FF2B5EF4-FFF2-40B4-BE49-F238E27FC236}">
                <a16:creationId xmlns:a16="http://schemas.microsoft.com/office/drawing/2014/main" id="{40509EFD-4C7C-4D04-B91B-72E1A430F01B}"/>
              </a:ext>
            </a:extLst>
          </p:cNvPr>
          <p:cNvSpPr>
            <a:spLocks noGrp="1"/>
          </p:cNvSpPr>
          <p:nvPr>
            <p:ph type="dt" sz="half" idx="10"/>
          </p:nvPr>
        </p:nvSpPr>
        <p:spPr>
          <a:xfrm>
            <a:off x="450254" y="41870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6" name="Espace réservé du texte 8">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50000" y="37986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20" name="Espace réservé du pied de page 4">
            <a:extLst>
              <a:ext uri="{FF2B5EF4-FFF2-40B4-BE49-F238E27FC236}">
                <a16:creationId xmlns:a16="http://schemas.microsoft.com/office/drawing/2014/main" id="{4B24C128-53F1-4F5D-91B4-836E09D4C436}"/>
              </a:ext>
            </a:extLst>
          </p:cNvPr>
          <p:cNvSpPr txBox="1">
            <a:spLocks/>
          </p:cNvSpPr>
          <p:nvPr userDrawn="1"/>
        </p:nvSpPr>
        <p:spPr>
          <a:xfrm>
            <a:off x="450000" y="6511768"/>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a:solidFill>
                  <a:schemeClr val="bg1"/>
                </a:solidFill>
              </a:rPr>
              <a:t>© Ipsos | Health Foundation – Policy Polling Programme Wave 3 Report | November 2022 | IUO</a:t>
            </a:r>
          </a:p>
        </p:txBody>
      </p:sp>
      <p:pic>
        <p:nvPicPr>
          <p:cNvPr id="11" name="Picture 10">
            <a:extLst>
              <a:ext uri="{FF2B5EF4-FFF2-40B4-BE49-F238E27FC236}">
                <a16:creationId xmlns:a16="http://schemas.microsoft.com/office/drawing/2014/main" id="{551FF900-8020-436B-8D73-0AA2634943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3190927584"/>
      </p:ext>
    </p:extLst>
  </p:cSld>
  <p:clrMapOvr>
    <a:masterClrMapping/>
  </p:clrMapOvr>
  <p:extLst>
    <p:ext uri="{DCECCB84-F9BA-43D5-87BE-67443E8EF086}">
      <p15:sldGuideLst xmlns:p15="http://schemas.microsoft.com/office/powerpoint/2012/main">
        <p15:guide id="2" orient="horz" pos="1886">
          <p15:clr>
            <a:srgbClr val="F26B43"/>
          </p15:clr>
        </p15:guide>
        <p15:guide id="4" orient="horz" pos="3317">
          <p15:clr>
            <a:srgbClr val="F26B43"/>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Titre 1">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userDrawn="1"/>
        </p:nvSpPr>
        <p:spPr>
          <a:xfrm>
            <a:off x="450000" y="6511768"/>
            <a:ext cx="448199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a:solidFill>
                  <a:schemeClr val="tx1"/>
                </a:solidFill>
              </a:rPr>
              <a:t>© © Ipsos | Health Foundation – Policy Polling Programme Wave 3 Report | November 2022 | IUO</a:t>
            </a:r>
            <a:endParaRPr lang="en-US" sz="800">
              <a:solidFill>
                <a:schemeClr val="tx1"/>
              </a:solidFill>
            </a:endParaRPr>
          </a:p>
        </p:txBody>
      </p:sp>
      <p:pic>
        <p:nvPicPr>
          <p:cNvPr id="16" name="Picture 15">
            <a:extLst>
              <a:ext uri="{FF2B5EF4-FFF2-40B4-BE49-F238E27FC236}">
                <a16:creationId xmlns:a16="http://schemas.microsoft.com/office/drawing/2014/main" id="{7F494190-B2E9-4094-9637-88FDA3959F8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38982" y="5948363"/>
            <a:ext cx="2719706" cy="674126"/>
          </a:xfrm>
          <a:prstGeom prst="rect">
            <a:avLst/>
          </a:prstGeom>
        </p:spPr>
      </p:pic>
    </p:spTree>
    <p:extLst>
      <p:ext uri="{BB962C8B-B14F-4D97-AF65-F5344CB8AC3E}">
        <p14:creationId xmlns:p14="http://schemas.microsoft.com/office/powerpoint/2010/main" val="1851053841"/>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ver_3">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a:xfrm>
            <a:off x="450000" y="450000"/>
            <a:ext cx="6369900" cy="2492990"/>
          </a:xfrm>
        </p:spPr>
        <p:txBody>
          <a:bodyPr vert="horz" wrap="square" lIns="0" tIns="0" rIns="0" bIns="0" rtlCol="0" anchor="t">
            <a:spAutoFit/>
          </a:bodyPr>
          <a:lstStyle>
            <a:lvl1pPr>
              <a:defRPr lang="en-GB" sz="6000" b="0">
                <a:solidFill>
                  <a:schemeClr val="bg1"/>
                </a:solidFill>
                <a:latin typeface="Arial Black" panose="020B0A04020102020204" pitchFamily="34" charset="0"/>
              </a:defRPr>
            </a:lvl1pPr>
          </a:lstStyle>
          <a:p>
            <a:pPr lvl="0"/>
            <a:r>
              <a:rPr lang="en-US"/>
              <a:t>Click to edit Master title style</a:t>
            </a:r>
            <a:endParaRPr lang="en-GB"/>
          </a:p>
        </p:txBody>
      </p:sp>
      <p:sp>
        <p:nvSpPr>
          <p:cNvPr id="10" name="Sous-titre 2">
            <a:extLst>
              <a:ext uri="{FF2B5EF4-FFF2-40B4-BE49-F238E27FC236}">
                <a16:creationId xmlns:a16="http://schemas.microsoft.com/office/drawing/2014/main" id="{15AA700F-0235-4A18-A2E8-80EF964CEC56}"/>
              </a:ext>
            </a:extLst>
          </p:cNvPr>
          <p:cNvSpPr>
            <a:spLocks noGrp="1"/>
          </p:cNvSpPr>
          <p:nvPr>
            <p:ph type="subTitle" idx="1" hasCustomPrompt="1"/>
          </p:nvPr>
        </p:nvSpPr>
        <p:spPr>
          <a:xfrm>
            <a:off x="450001" y="3339130"/>
            <a:ext cx="4289640"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3" name="Espace réservé de la date 3">
            <a:extLst>
              <a:ext uri="{FF2B5EF4-FFF2-40B4-BE49-F238E27FC236}">
                <a16:creationId xmlns:a16="http://schemas.microsoft.com/office/drawing/2014/main" id="{6A783292-96E0-4308-B806-70358D14FF46}"/>
              </a:ext>
            </a:extLst>
          </p:cNvPr>
          <p:cNvSpPr>
            <a:spLocks noGrp="1"/>
          </p:cNvSpPr>
          <p:nvPr>
            <p:ph type="dt" sz="half" idx="10"/>
          </p:nvPr>
        </p:nvSpPr>
        <p:spPr>
          <a:xfrm>
            <a:off x="450254" y="44918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4" name="Espace réservé du texte 8">
            <a:extLst>
              <a:ext uri="{FF2B5EF4-FFF2-40B4-BE49-F238E27FC236}">
                <a16:creationId xmlns:a16="http://schemas.microsoft.com/office/drawing/2014/main" id="{6EA9427B-DD60-4B7E-B005-036B067C53C4}"/>
              </a:ext>
            </a:extLst>
          </p:cNvPr>
          <p:cNvSpPr>
            <a:spLocks noGrp="1"/>
          </p:cNvSpPr>
          <p:nvPr>
            <p:ph type="body" sz="quarter" idx="12" hasCustomPrompt="1"/>
          </p:nvPr>
        </p:nvSpPr>
        <p:spPr>
          <a:xfrm>
            <a:off x="450000" y="41034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9" name="Picture Placeholder 2">
            <a:extLst>
              <a:ext uri="{FF2B5EF4-FFF2-40B4-BE49-F238E27FC236}">
                <a16:creationId xmlns:a16="http://schemas.microsoft.com/office/drawing/2014/main" id="{F9B6F732-EC6E-4247-AD36-8AE7E957E7E9}"/>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pic>
        <p:nvPicPr>
          <p:cNvPr id="11" name="Picture 10">
            <a:extLst>
              <a:ext uri="{FF2B5EF4-FFF2-40B4-BE49-F238E27FC236}">
                <a16:creationId xmlns:a16="http://schemas.microsoft.com/office/drawing/2014/main" id="{D61512A5-E502-4ACE-8BC3-8D70C8FE92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152174377"/>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Title 1">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userDrawn="1"/>
        </p:nvSpPr>
        <p:spPr>
          <a:xfrm>
            <a:off x="817200" y="6515735"/>
            <a:ext cx="4669200" cy="123111"/>
          </a:xfrm>
          <a:prstGeom prst="rect">
            <a:avLst/>
          </a:prstGeom>
        </p:spPr>
        <p:txBody>
          <a:bodyPr vert="horz" wrap="squar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Health Foundation – Policy Polling Programme Wave 3 Report | November 2022 | IUO</a:t>
            </a:r>
            <a:endParaRPr lang="en-US" sz="800">
              <a:solidFill>
                <a:schemeClr val="tx1"/>
              </a:solidFill>
            </a:endParaRP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7D5087FE-CA04-41B7-8E8E-E132DB96B8A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646620835"/>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Divider style 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2AEA12-ADCB-4CA8-96BD-EF302236E4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Title 1">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Espace réservé du texte 2">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4" name="Espace réservé du pied de page 4">
            <a:extLst>
              <a:ext uri="{FF2B5EF4-FFF2-40B4-BE49-F238E27FC236}">
                <a16:creationId xmlns:a16="http://schemas.microsoft.com/office/drawing/2014/main" id="{F52C80E3-8B55-457E-A85C-8CC02F81EC76}"/>
              </a:ext>
            </a:extLst>
          </p:cNvPr>
          <p:cNvSpPr txBox="1">
            <a:spLocks/>
          </p:cNvSpPr>
          <p:nvPr userDrawn="1"/>
        </p:nvSpPr>
        <p:spPr>
          <a:xfrm>
            <a:off x="817200" y="6506149"/>
            <a:ext cx="6290182" cy="123111"/>
          </a:xfrm>
          <a:prstGeom prst="rect">
            <a:avLst/>
          </a:prstGeom>
        </p:spPr>
        <p:txBody>
          <a:bodyPr vert="horz" wrap="squar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Wave 3 Report | November 2022 | IUO</a:t>
            </a:r>
          </a:p>
        </p:txBody>
      </p:sp>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FE41590B-23D8-4633-A029-83F97E49F12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1240698436"/>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ivider style 3">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961720-B7CD-47CC-8F80-F39023C74988}"/>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id="{D42A29F8-8B81-4FB1-8852-D3129D82F2F7}"/>
              </a:ext>
            </a:extLst>
          </p:cNvPr>
          <p:cNvSpPr/>
          <p:nvPr userDrawn="1"/>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8904312" y="91698"/>
            <a:ext cx="2837315" cy="3107326"/>
          </a:xfrm>
        </p:spPr>
        <p:txBody>
          <a:bodyPr wrap="none">
            <a:spAutoFit/>
          </a:bodyPr>
          <a:lstStyle>
            <a:lvl1pPr marL="0" indent="0" algn="ctr">
              <a:buNone/>
              <a:defRPr sz="199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0000" y="450000"/>
            <a:ext cx="7422765"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5508848"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23" name="Espace réservé du pied de page 4">
            <a:extLst>
              <a:ext uri="{FF2B5EF4-FFF2-40B4-BE49-F238E27FC236}">
                <a16:creationId xmlns:a16="http://schemas.microsoft.com/office/drawing/2014/main" id="{AF7F8370-89AD-4023-AA0B-97AD508D79FD}"/>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a:solidFill>
                  <a:schemeClr val="bg1"/>
                </a:solidFill>
              </a:rPr>
              <a:t>© Ipsos | Health Foundation – Policy Polling Programme Wave 3 Report | November 2022 | IUO</a:t>
            </a:r>
          </a:p>
        </p:txBody>
      </p:sp>
      <p:sp>
        <p:nvSpPr>
          <p:cNvPr id="24" name="Slide Number Placeholder 15">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0" name="Picture 9">
            <a:extLst>
              <a:ext uri="{FF2B5EF4-FFF2-40B4-BE49-F238E27FC236}">
                <a16:creationId xmlns:a16="http://schemas.microsoft.com/office/drawing/2014/main" id="{79EAB58A-2B4F-4826-A311-DAF2B72516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1509821198"/>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userDrawn="1"/>
        </p:nvSpPr>
        <p:spPr>
          <a:xfrm>
            <a:off x="817200" y="6442820"/>
            <a:ext cx="4377802" cy="24622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lumMod val="50000"/>
                  </a:schemeClr>
                </a:solidFill>
              </a:rPr>
              <a:t>© Ipsos | Health Foundation – Policy Polling Programme Wave 3 Report | November 2022 | IUO</a:t>
            </a:r>
            <a:endParaRPr lang="en-US" sz="800">
              <a:solidFill>
                <a:schemeClr val="bg1">
                  <a:lumMod val="50000"/>
                </a:schemeClr>
              </a:solidFill>
            </a:endParaRPr>
          </a:p>
          <a:p>
            <a:pPr algn="l"/>
            <a:endParaRPr lang="en-US" sz="800">
              <a:solidFill>
                <a:schemeClr val="bg1">
                  <a:lumMod val="50000"/>
                </a:schemeClr>
              </a:solidFill>
            </a:endParaRP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p:spPr>
        <p:txBody>
          <a:bodyPr/>
          <a:lstStyle>
            <a:lvl1pPr>
              <a:defRPr>
                <a:solidFill>
                  <a:schemeClr val="bg1"/>
                </a:solidFill>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9331BE4E-C70E-47F0-8EC9-4DF163E071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419403420"/>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userDrawn="1"/>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userDrawn="1"/>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userDrawn="1"/>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userDrawn="1"/>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userDrawn="1"/>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userDrawn="1"/>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userDrawn="1"/>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userDrawn="1"/>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userDrawn="1"/>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userDrawn="1"/>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userDrawn="1"/>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userDrawn="1"/>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userDrawn="1"/>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userDrawn="1"/>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userDrawn="1"/>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userDrawn="1"/>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userDrawn="1"/>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userDrawn="1"/>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userDrawn="1"/>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userDrawn="1"/>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78492823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846416406"/>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agram (long) x 1 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29786073"/>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column content 1_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11" name="Title 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Tree>
    <p:extLst>
      <p:ext uri="{BB962C8B-B14F-4D97-AF65-F5344CB8AC3E}">
        <p14:creationId xmlns:p14="http://schemas.microsoft.com/office/powerpoint/2010/main" val="357736807"/>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 x 2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57571854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x 3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Text Placeholder 5">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7073741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x 4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Content 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Content Placeholder 2">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Content Placeholder 2">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5">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6985097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_wide_left_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2065317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_wide_right_image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6871759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2-col) with image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9" name="Title 8">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7914001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2-col) with image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Tree>
    <p:extLst>
      <p:ext uri="{BB962C8B-B14F-4D97-AF65-F5344CB8AC3E}">
        <p14:creationId xmlns:p14="http://schemas.microsoft.com/office/powerpoint/2010/main" val="155391447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large_image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9401406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2272629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07E4EE98-E51F-4D00-A006-D7299F1A7A7C}"/>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36743317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large_diagram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ontent Placeholder 5">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74715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alf_fullbleed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12" name="Picture 11">
            <a:extLst>
              <a:ext uri="{FF2B5EF4-FFF2-40B4-BE49-F238E27FC236}">
                <a16:creationId xmlns:a16="http://schemas.microsoft.com/office/drawing/2014/main" id="{D9B2BD03-F51B-4BDE-B9A8-F7BF97C707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03285734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half_fullbleedimage_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Tree>
    <p:extLst>
      <p:ext uri="{BB962C8B-B14F-4D97-AF65-F5344CB8AC3E}">
        <p14:creationId xmlns:p14="http://schemas.microsoft.com/office/powerpoint/2010/main" val="88136824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agram_area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Content Placeholder 5">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1" name="Text Placeholder 5">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98866888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left_diagram_area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Content Placeholder 7">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Text Placeholder 8">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2" name="Text Placeholder 5">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138410787"/>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Image wide_right_text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38332875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Image wide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21150317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images_3_summari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Picture Placeholder 7">
            <a:extLst>
              <a:ext uri="{FF2B5EF4-FFF2-40B4-BE49-F238E27FC236}">
                <a16:creationId xmlns:a16="http://schemas.microsoft.com/office/drawing/2014/main" id="{7070F8B1-6374-4DE4-83A4-24EB778E4BFB}"/>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4" name="Picture Placeholder 7">
            <a:extLst>
              <a:ext uri="{FF2B5EF4-FFF2-40B4-BE49-F238E27FC236}">
                <a16:creationId xmlns:a16="http://schemas.microsoft.com/office/drawing/2014/main" id="{CD7B20FE-529A-4CC3-951B-D284276AB0E8}"/>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Content Placeholder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Text Placeholder 5">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401561469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colour_4_images_4_summaries">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6" name="Espace réservé pour une image  3">
            <a:extLst>
              <a:ext uri="{FF2B5EF4-FFF2-40B4-BE49-F238E27FC236}">
                <a16:creationId xmlns:a16="http://schemas.microsoft.com/office/drawing/2014/main" id="{ED83535D-FA30-4D1D-8248-F6840DA1BBDA}"/>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7" name="Espace réservé pour une image  3">
            <a:extLst>
              <a:ext uri="{FF2B5EF4-FFF2-40B4-BE49-F238E27FC236}">
                <a16:creationId xmlns:a16="http://schemas.microsoft.com/office/drawing/2014/main" id="{A0687580-F1BA-4A89-BCCE-FFCF1FA2B8FB}"/>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8" name="Content Placeholder 2">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9" name="Content 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0" name="Content Placeholder 2">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1" name="Content Placeholder 2">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4" name="Text Placeholder 5">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873738915"/>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Verbatim_layout">
    <p:bg>
      <p:bgPr>
        <a:solidFill>
          <a:schemeClr val="bg1"/>
        </a:solidFill>
        <a:effectLst/>
      </p:bgPr>
    </p:bg>
    <p:spTree>
      <p:nvGrpSpPr>
        <p:cNvPr id="1" name=""/>
        <p:cNvGrpSpPr/>
        <p:nvPr/>
      </p:nvGrpSpPr>
      <p:grpSpPr>
        <a:xfrm>
          <a:off x="0" y="0"/>
          <a:ext cx="0" cy="0"/>
          <a:chOff x="0" y="0"/>
          <a:chExt cx="0" cy="0"/>
        </a:xfrm>
      </p:grpSpPr>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
        <p:nvSpPr>
          <p:cNvPr id="6" name="Title 5">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063725318"/>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Tree>
    <p:extLst>
      <p:ext uri="{BB962C8B-B14F-4D97-AF65-F5344CB8AC3E}">
        <p14:creationId xmlns:p14="http://schemas.microsoft.com/office/powerpoint/2010/main" val="42501698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oloured_content_no box">
    <p:bg>
      <p:bgPr>
        <a:solidFill>
          <a:schemeClr val="accent1"/>
        </a:solid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8" name="Espace réservé du pied de page 4">
            <a:extLst>
              <a:ext uri="{FF2B5EF4-FFF2-40B4-BE49-F238E27FC236}">
                <a16:creationId xmlns:a16="http://schemas.microsoft.com/office/drawing/2014/main" id="{FCCAFDDF-4201-41A2-B0B3-5EC7B7AAE819}"/>
              </a:ext>
            </a:extLst>
          </p:cNvPr>
          <p:cNvSpPr txBox="1">
            <a:spLocks/>
          </p:cNvSpPr>
          <p:nvPr userDrawn="1"/>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2" name="Picture 11">
            <a:extLst>
              <a:ext uri="{FF2B5EF4-FFF2-40B4-BE49-F238E27FC236}">
                <a16:creationId xmlns:a16="http://schemas.microsoft.com/office/drawing/2014/main" id="{87BB07CD-2CDE-4607-8552-35BEFAEB84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3195236766"/>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lour_3_images">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6FF85C-83F4-47BF-A4A2-762CD4C5C84B}"/>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Espace réservé pour une image  3">
            <a:extLst>
              <a:ext uri="{FF2B5EF4-FFF2-40B4-BE49-F238E27FC236}">
                <a16:creationId xmlns:a16="http://schemas.microsoft.com/office/drawing/2014/main" id="{E1043954-97B2-4040-A670-AE271AC08FC7}"/>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
        <p:nvSpPr>
          <p:cNvPr id="10" name="Text Placeholder 5">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1" name="Espace réservé du pied de page 4">
            <a:extLst>
              <a:ext uri="{FF2B5EF4-FFF2-40B4-BE49-F238E27FC236}">
                <a16:creationId xmlns:a16="http://schemas.microsoft.com/office/drawing/2014/main" id="{45063E99-A35F-44B6-9054-465C2C8C64DA}"/>
              </a:ext>
            </a:extLst>
          </p:cNvPr>
          <p:cNvSpPr txBox="1">
            <a:spLocks/>
          </p:cNvSpPr>
          <p:nvPr userDrawn="1"/>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5" name="Picture 14">
            <a:extLst>
              <a:ext uri="{FF2B5EF4-FFF2-40B4-BE49-F238E27FC236}">
                <a16:creationId xmlns:a16="http://schemas.microsoft.com/office/drawing/2014/main" id="{9C79F12F-A3D5-462E-BFBE-4ECD822E4B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583533162"/>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lour_Verbatim_layout">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D43839-8D9A-40CA-A439-63E1FCB2171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4" name="Title 3">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10" name="Espace réservé du pied de page 4">
            <a:extLst>
              <a:ext uri="{FF2B5EF4-FFF2-40B4-BE49-F238E27FC236}">
                <a16:creationId xmlns:a16="http://schemas.microsoft.com/office/drawing/2014/main" id="{3E26572D-12C7-403B-B402-F5696EC178EB}"/>
              </a:ext>
            </a:extLst>
          </p:cNvPr>
          <p:cNvSpPr txBox="1">
            <a:spLocks/>
          </p:cNvSpPr>
          <p:nvPr userDrawn="1"/>
        </p:nvSpPr>
        <p:spPr>
          <a:xfrm>
            <a:off x="817200" y="6515735"/>
            <a:ext cx="456695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a:solidFill>
                  <a:schemeClr val="bg1"/>
                </a:solidFill>
              </a:rPr>
              <a:t>© Ipsos | Doc Name | Month Year | Version # | Public | Internal/Client Use Only | Strictly Confidential</a:t>
            </a:r>
          </a:p>
        </p:txBody>
      </p:sp>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101C6AA4-6E0F-47AE-A33A-9DDF81794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3114462848"/>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am - white backgroun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5" name="Text Placeholder 15">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19" name="Picture Placeholder 2">
            <a:extLst>
              <a:ext uri="{FF2B5EF4-FFF2-40B4-BE49-F238E27FC236}">
                <a16:creationId xmlns:a16="http://schemas.microsoft.com/office/drawing/2014/main" id="{AB50A41D-7303-4EC5-A88F-0DEBCCAAC49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0" name="Text Placeholder 15">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1" name="Text Placeholder 15">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3" name="Picture Placeholder 2">
            <a:extLst>
              <a:ext uri="{FF2B5EF4-FFF2-40B4-BE49-F238E27FC236}">
                <a16:creationId xmlns:a16="http://schemas.microsoft.com/office/drawing/2014/main" id="{9E21ED7F-5AD8-40F3-BB14-A9A4F3348D3F}"/>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4" name="Text Placeholder 15">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5" name="Text Placeholder 15">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6" name="Picture Placeholder 2">
            <a:extLst>
              <a:ext uri="{FF2B5EF4-FFF2-40B4-BE49-F238E27FC236}">
                <a16:creationId xmlns:a16="http://schemas.microsoft.com/office/drawing/2014/main" id="{83AB40FE-E4CF-4BDA-ABA9-D8845CD02FCC}"/>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7" name="Text Placeholder 15">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8" name="Text Placeholder 15">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9" name="Picture Placeholder 2">
            <a:extLst>
              <a:ext uri="{FF2B5EF4-FFF2-40B4-BE49-F238E27FC236}">
                <a16:creationId xmlns:a16="http://schemas.microsoft.com/office/drawing/2014/main" id="{EAF94D1A-98C5-4874-9015-B7AF58D2BA46}"/>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0" name="Text Placeholder 1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1" name="Text Placeholder 1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Picture Placeholder 2">
            <a:extLst>
              <a:ext uri="{FF2B5EF4-FFF2-40B4-BE49-F238E27FC236}">
                <a16:creationId xmlns:a16="http://schemas.microsoft.com/office/drawing/2014/main" id="{4464911A-104B-4D7E-A613-A2D8C8B9252E}"/>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Text Placeholder 15">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Text Placeholder 15">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5" name="Title 4">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987651663"/>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1_Empty">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p:txBody>
          <a:bodyPr/>
          <a:lstStyle>
            <a:lvl1pPr>
              <a:defRPr>
                <a:solidFill>
                  <a:schemeClr val="bg1"/>
                </a:solidFill>
              </a:defRPr>
            </a:lvl1pPr>
          </a:lstStyle>
          <a:p>
            <a:fld id="{D61AABEC-672F-4B68-B914-690DA978312C}" type="slidenum">
              <a:rPr lang="en-GB" smtClean="0"/>
              <a:pPr/>
              <a:t>‹#›</a:t>
            </a:fld>
            <a:r>
              <a:rPr lang="en-GB"/>
              <a:t>  </a:t>
            </a:r>
          </a:p>
        </p:txBody>
      </p:sp>
      <p:pic>
        <p:nvPicPr>
          <p:cNvPr id="5" name="Picture 4">
            <a:extLst>
              <a:ext uri="{FF2B5EF4-FFF2-40B4-BE49-F238E27FC236}">
                <a16:creationId xmlns:a16="http://schemas.microsoft.com/office/drawing/2014/main" id="{8A8A858F-DF5E-4A29-AA7D-956375E2B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5505" y="6172489"/>
            <a:ext cx="1815488" cy="450000"/>
          </a:xfrm>
          <a:prstGeom prst="rect">
            <a:avLst/>
          </a:prstGeom>
        </p:spPr>
      </p:pic>
    </p:spTree>
    <p:extLst>
      <p:ext uri="{BB962C8B-B14F-4D97-AF65-F5344CB8AC3E}">
        <p14:creationId xmlns:p14="http://schemas.microsoft.com/office/powerpoint/2010/main" val="1283891"/>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1"/>
        </a:solidFill>
        <a:effectLst/>
      </p:bgPr>
    </p:bg>
    <p:spTree>
      <p:nvGrpSpPr>
        <p:cNvPr id="1" name=""/>
        <p:cNvGrpSpPr/>
        <p:nvPr/>
      </p:nvGrpSpPr>
      <p:grpSpPr>
        <a:xfrm>
          <a:off x="0" y="0"/>
          <a:ext cx="0" cy="0"/>
          <a:chOff x="0" y="0"/>
          <a:chExt cx="0" cy="0"/>
        </a:xfrm>
      </p:grpSpPr>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Text Placeholder 3">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8" name="Picture 7">
            <a:extLst>
              <a:ext uri="{FF2B5EF4-FFF2-40B4-BE49-F238E27FC236}">
                <a16:creationId xmlns:a16="http://schemas.microsoft.com/office/drawing/2014/main" id="{671621F4-FE9A-4C91-A28D-2090A86E25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10558170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divider_image_stripes">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pic>
        <p:nvPicPr>
          <p:cNvPr id="9" name="Picture 8">
            <a:extLst>
              <a:ext uri="{FF2B5EF4-FFF2-40B4-BE49-F238E27FC236}">
                <a16:creationId xmlns:a16="http://schemas.microsoft.com/office/drawing/2014/main" id="{EC45DFCB-C751-4F49-841B-E0CB1E5BB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11" name="Picture Placeholder 2">
            <a:extLst>
              <a:ext uri="{FF2B5EF4-FFF2-40B4-BE49-F238E27FC236}">
                <a16:creationId xmlns:a16="http://schemas.microsoft.com/office/drawing/2014/main" id="{AC35BDBF-F08F-408B-84CF-02FE05B4240F}"/>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sp>
        <p:nvSpPr>
          <p:cNvPr id="12" name="Text Placeholder 3">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Text Placeholder 3">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Tree>
    <p:extLst>
      <p:ext uri="{BB962C8B-B14F-4D97-AF65-F5344CB8AC3E}">
        <p14:creationId xmlns:p14="http://schemas.microsoft.com/office/powerpoint/2010/main" val="1527884879"/>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773208865"/>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4" name="Text Placeholder 3">
            <a:extLst>
              <a:ext uri="{FF2B5EF4-FFF2-40B4-BE49-F238E27FC236}">
                <a16:creationId xmlns:a16="http://schemas.microsoft.com/office/drawing/2014/main" id="{D0B2F92C-06FA-488D-8B64-E2B929FF4065}"/>
              </a:ext>
            </a:extLst>
          </p:cNvPr>
          <p:cNvSpPr>
            <a:spLocks noGrp="1"/>
          </p:cNvSpPr>
          <p:nvPr>
            <p:ph type="body" sz="quarter" idx="10" hasCustomPrompt="1"/>
          </p:nvPr>
        </p:nvSpPr>
        <p:spPr>
          <a:xfrm>
            <a:off x="449998" y="5666055"/>
            <a:ext cx="11299089" cy="287338"/>
          </a:xfrm>
        </p:spPr>
        <p:txBody>
          <a:bodyPr anchor="t"/>
          <a:lstStyle>
            <a:lvl1pPr algn="l">
              <a:defRPr sz="1400" i="1"/>
            </a:lvl1pPr>
          </a:lstStyle>
          <a:p>
            <a:pPr lvl="0"/>
            <a:r>
              <a:rPr lang="en-US"/>
              <a:t>Base and source:</a:t>
            </a:r>
          </a:p>
        </p:txBody>
      </p:sp>
    </p:spTree>
    <p:extLst>
      <p:ext uri="{BB962C8B-B14F-4D97-AF65-F5344CB8AC3E}">
        <p14:creationId xmlns:p14="http://schemas.microsoft.com/office/powerpoint/2010/main" val="1748845698"/>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19F1A8-5D8A-4D78-84F3-8A95375A23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re 1">
            <a:extLst>
              <a:ext uri="{FF2B5EF4-FFF2-40B4-BE49-F238E27FC236}">
                <a16:creationId xmlns:a16="http://schemas.microsoft.com/office/drawing/2014/main" id="{0720AE2E-312C-4683-8989-D798355BADAA}"/>
              </a:ext>
            </a:extLst>
          </p:cNvPr>
          <p:cNvSpPr>
            <a:spLocks noGrp="1"/>
          </p:cNvSpPr>
          <p:nvPr>
            <p:ph type="ctrTitle" hasCustomPrompt="1"/>
          </p:nvPr>
        </p:nvSpPr>
        <p:spPr>
          <a:xfrm>
            <a:off x="450000" y="450000"/>
            <a:ext cx="9377585" cy="1661993"/>
          </a:xfrm>
        </p:spPr>
        <p:txBody>
          <a:bodyPr lIns="0" tIns="0" b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a:t>
            </a:r>
            <a:br>
              <a:rPr lang="en-GB"/>
            </a:br>
            <a:r>
              <a:rPr lang="en-GB"/>
              <a:t>title</a:t>
            </a:r>
          </a:p>
        </p:txBody>
      </p:sp>
      <p:sp>
        <p:nvSpPr>
          <p:cNvPr id="24" name="Sous-titre 2">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50000" y="3167680"/>
            <a:ext cx="7551997"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5" name="Espace réservé de la date 3">
            <a:extLst>
              <a:ext uri="{FF2B5EF4-FFF2-40B4-BE49-F238E27FC236}">
                <a16:creationId xmlns:a16="http://schemas.microsoft.com/office/drawing/2014/main" id="{40509EFD-4C7C-4D04-B91B-72E1A430F01B}"/>
              </a:ext>
            </a:extLst>
          </p:cNvPr>
          <p:cNvSpPr>
            <a:spLocks noGrp="1"/>
          </p:cNvSpPr>
          <p:nvPr>
            <p:ph type="dt" sz="half" idx="10"/>
          </p:nvPr>
        </p:nvSpPr>
        <p:spPr>
          <a:xfrm>
            <a:off x="450254" y="41870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6" name="Espace réservé du texte 8">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50000" y="37986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20" name="Espace réservé du pied de page 4">
            <a:extLst>
              <a:ext uri="{FF2B5EF4-FFF2-40B4-BE49-F238E27FC236}">
                <a16:creationId xmlns:a16="http://schemas.microsoft.com/office/drawing/2014/main" id="{4B24C128-53F1-4F5D-91B4-836E09D4C436}"/>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pic>
        <p:nvPicPr>
          <p:cNvPr id="11" name="Picture 10">
            <a:extLst>
              <a:ext uri="{FF2B5EF4-FFF2-40B4-BE49-F238E27FC236}">
                <a16:creationId xmlns:a16="http://schemas.microsoft.com/office/drawing/2014/main" id="{551FF900-8020-436B-8D73-0AA2634943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512112701"/>
      </p:ext>
    </p:extLst>
  </p:cSld>
  <p:clrMapOvr>
    <a:masterClrMapping/>
  </p:clrMapOvr>
  <p:extLst>
    <p:ext uri="{DCECCB84-F9BA-43D5-87BE-67443E8EF086}">
      <p15:sldGuideLst xmlns:p15="http://schemas.microsoft.com/office/powerpoint/2012/main">
        <p15:guide id="2" orient="horz" pos="1886">
          <p15:clr>
            <a:srgbClr val="F26B43"/>
          </p15:clr>
        </p15:guide>
        <p15:guide id="4" orient="horz" pos="3317">
          <p15:clr>
            <a:srgbClr val="F26B43"/>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userDrawn="1">
            <p:custDataLst>
              <p:tags r:id="rId1"/>
            </p:custDataLst>
            <p:extLst>
              <p:ext uri="{D42A27DB-BD31-4B8C-83A1-F6EECF244321}">
                <p14:modId xmlns:p14="http://schemas.microsoft.com/office/powerpoint/2010/main" val="35848595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Titre 1">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pic>
        <p:nvPicPr>
          <p:cNvPr id="16" name="Picture 15">
            <a:extLst>
              <a:ext uri="{FF2B5EF4-FFF2-40B4-BE49-F238E27FC236}">
                <a16:creationId xmlns:a16="http://schemas.microsoft.com/office/drawing/2014/main" id="{7F494190-B2E9-4094-9637-88FDA3959F8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38982" y="5948363"/>
            <a:ext cx="2719706" cy="674126"/>
          </a:xfrm>
          <a:prstGeom prst="rect">
            <a:avLst/>
          </a:prstGeom>
        </p:spPr>
      </p:pic>
    </p:spTree>
    <p:extLst>
      <p:ext uri="{BB962C8B-B14F-4D97-AF65-F5344CB8AC3E}">
        <p14:creationId xmlns:p14="http://schemas.microsoft.com/office/powerpoint/2010/main" val="2297332138"/>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cover_3">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a:xfrm>
            <a:off x="450000" y="450000"/>
            <a:ext cx="6369900" cy="2492990"/>
          </a:xfrm>
        </p:spPr>
        <p:txBody>
          <a:bodyPr vert="horz" wrap="square" lIns="0" tIns="0" rIns="0" bIns="0" rtlCol="0" anchor="t">
            <a:spAutoFit/>
          </a:bodyPr>
          <a:lstStyle>
            <a:lvl1pPr>
              <a:defRPr lang="en-GB" sz="6000" b="0">
                <a:solidFill>
                  <a:schemeClr val="bg1"/>
                </a:solidFill>
                <a:latin typeface="Arial Black" panose="020B0A04020102020204" pitchFamily="34" charset="0"/>
              </a:defRPr>
            </a:lvl1pPr>
          </a:lstStyle>
          <a:p>
            <a:pPr lvl="0"/>
            <a:r>
              <a:rPr lang="en-US"/>
              <a:t>Click to edit Master title style</a:t>
            </a:r>
            <a:endParaRPr lang="en-GB"/>
          </a:p>
        </p:txBody>
      </p:sp>
      <p:sp>
        <p:nvSpPr>
          <p:cNvPr id="10" name="Sous-titre 2">
            <a:extLst>
              <a:ext uri="{FF2B5EF4-FFF2-40B4-BE49-F238E27FC236}">
                <a16:creationId xmlns:a16="http://schemas.microsoft.com/office/drawing/2014/main" id="{15AA700F-0235-4A18-A2E8-80EF964CEC56}"/>
              </a:ext>
            </a:extLst>
          </p:cNvPr>
          <p:cNvSpPr>
            <a:spLocks noGrp="1"/>
          </p:cNvSpPr>
          <p:nvPr>
            <p:ph type="subTitle" idx="1" hasCustomPrompt="1"/>
          </p:nvPr>
        </p:nvSpPr>
        <p:spPr>
          <a:xfrm>
            <a:off x="450001" y="3339130"/>
            <a:ext cx="4289640"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3" name="Espace réservé de la date 3">
            <a:extLst>
              <a:ext uri="{FF2B5EF4-FFF2-40B4-BE49-F238E27FC236}">
                <a16:creationId xmlns:a16="http://schemas.microsoft.com/office/drawing/2014/main" id="{6A783292-96E0-4308-B806-70358D14FF46}"/>
              </a:ext>
            </a:extLst>
          </p:cNvPr>
          <p:cNvSpPr>
            <a:spLocks noGrp="1"/>
          </p:cNvSpPr>
          <p:nvPr>
            <p:ph type="dt" sz="half" idx="10"/>
          </p:nvPr>
        </p:nvSpPr>
        <p:spPr>
          <a:xfrm>
            <a:off x="450254" y="44918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4" name="Espace réservé du texte 8">
            <a:extLst>
              <a:ext uri="{FF2B5EF4-FFF2-40B4-BE49-F238E27FC236}">
                <a16:creationId xmlns:a16="http://schemas.microsoft.com/office/drawing/2014/main" id="{6EA9427B-DD60-4B7E-B005-036B067C53C4}"/>
              </a:ext>
            </a:extLst>
          </p:cNvPr>
          <p:cNvSpPr>
            <a:spLocks noGrp="1"/>
          </p:cNvSpPr>
          <p:nvPr>
            <p:ph type="body" sz="quarter" idx="12" hasCustomPrompt="1"/>
          </p:nvPr>
        </p:nvSpPr>
        <p:spPr>
          <a:xfrm>
            <a:off x="450000" y="41034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9" name="Picture Placeholder 2">
            <a:extLst>
              <a:ext uri="{FF2B5EF4-FFF2-40B4-BE49-F238E27FC236}">
                <a16:creationId xmlns:a16="http://schemas.microsoft.com/office/drawing/2014/main" id="{F9B6F732-EC6E-4247-AD36-8AE7E957E7E9}"/>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pic>
        <p:nvPicPr>
          <p:cNvPr id="11" name="Picture 10">
            <a:extLst>
              <a:ext uri="{FF2B5EF4-FFF2-40B4-BE49-F238E27FC236}">
                <a16:creationId xmlns:a16="http://schemas.microsoft.com/office/drawing/2014/main" id="{D61512A5-E502-4ACE-8BC3-8D70C8FE92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
        <p:nvSpPr>
          <p:cNvPr id="12" name="Espace réservé du pied de page 4">
            <a:extLst>
              <a:ext uri="{FF2B5EF4-FFF2-40B4-BE49-F238E27FC236}">
                <a16:creationId xmlns:a16="http://schemas.microsoft.com/office/drawing/2014/main" id="{456F237B-E30E-4492-9792-E264C53A6617}"/>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Tree>
    <p:extLst>
      <p:ext uri="{BB962C8B-B14F-4D97-AF65-F5344CB8AC3E}">
        <p14:creationId xmlns:p14="http://schemas.microsoft.com/office/powerpoint/2010/main" val="2135281490"/>
      </p:ext>
    </p:extLst>
  </p:cSld>
  <p:clrMapOvr>
    <a:masterClrMapping/>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userDrawn="1">
            <p:custDataLst>
              <p:tags r:id="rId1"/>
            </p:custDataLst>
            <p:extLst>
              <p:ext uri="{D42A27DB-BD31-4B8C-83A1-F6EECF244321}">
                <p14:modId xmlns:p14="http://schemas.microsoft.com/office/powerpoint/2010/main" val="456863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Title 1">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userDrawn="1"/>
        </p:nvSpPr>
        <p:spPr>
          <a:xfrm>
            <a:off x="817200" y="6515735"/>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7D5087FE-CA04-41B7-8E8E-E132DB96B8A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10" name="Espace réservé du pied de page 4">
            <a:extLst>
              <a:ext uri="{FF2B5EF4-FFF2-40B4-BE49-F238E27FC236}">
                <a16:creationId xmlns:a16="http://schemas.microsoft.com/office/drawing/2014/main" id="{C550C29E-EBBD-4DAC-8E9E-77AF393F5664}"/>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912014836"/>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Divider style 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2AEA12-ADCB-4CA8-96BD-EF302236E4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Title 1">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Espace réservé du texte 2">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4" name="Espace réservé du pied de page 4">
            <a:extLst>
              <a:ext uri="{FF2B5EF4-FFF2-40B4-BE49-F238E27FC236}">
                <a16:creationId xmlns:a16="http://schemas.microsoft.com/office/drawing/2014/main" id="{F52C80E3-8B55-457E-A85C-8CC02F81EC76}"/>
              </a:ext>
            </a:extLst>
          </p:cNvPr>
          <p:cNvSpPr txBox="1">
            <a:spLocks/>
          </p:cNvSpPr>
          <p:nvPr userDrawn="1"/>
        </p:nvSpPr>
        <p:spPr>
          <a:xfrm>
            <a:off x="817200" y="6515735"/>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FE41590B-23D8-4633-A029-83F97E49F12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2406302317"/>
      </p:ext>
    </p:extLst>
  </p:cSld>
  <p:clrMapOvr>
    <a:masterClrMapping/>
  </p:clrMapOvr>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Divider style 3">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961720-B7CD-47CC-8F80-F39023C74988}"/>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id="{D42A29F8-8B81-4FB1-8852-D3129D82F2F7}"/>
              </a:ext>
            </a:extLst>
          </p:cNvPr>
          <p:cNvSpPr/>
          <p:nvPr userDrawn="1"/>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8904312" y="91698"/>
            <a:ext cx="2837315" cy="3107326"/>
          </a:xfrm>
        </p:spPr>
        <p:txBody>
          <a:bodyPr wrap="none">
            <a:spAutoFit/>
          </a:bodyPr>
          <a:lstStyle>
            <a:lvl1pPr marL="0" indent="0" algn="ctr">
              <a:buNone/>
              <a:defRPr sz="199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0000" y="450000"/>
            <a:ext cx="7422765"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5508848"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23" name="Espace réservé du pied de page 4">
            <a:extLst>
              <a:ext uri="{FF2B5EF4-FFF2-40B4-BE49-F238E27FC236}">
                <a16:creationId xmlns:a16="http://schemas.microsoft.com/office/drawing/2014/main" id="{AF7F8370-89AD-4023-AA0B-97AD508D79FD}"/>
              </a:ext>
            </a:extLst>
          </p:cNvPr>
          <p:cNvSpPr txBox="1">
            <a:spLocks/>
          </p:cNvSpPr>
          <p:nvPr userDrawn="1"/>
        </p:nvSpPr>
        <p:spPr>
          <a:xfrm>
            <a:off x="817200" y="6515735"/>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
        <p:nvSpPr>
          <p:cNvPr id="24" name="Slide Number Placeholder 15">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0" name="Picture 9">
            <a:extLst>
              <a:ext uri="{FF2B5EF4-FFF2-40B4-BE49-F238E27FC236}">
                <a16:creationId xmlns:a16="http://schemas.microsoft.com/office/drawing/2014/main" id="{79EAB58A-2B4F-4826-A311-DAF2B72516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3321747236"/>
      </p:ext>
    </p:extLst>
  </p:cSld>
  <p:clrMapOvr>
    <a:masterClrMapping/>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userDrawn="1"/>
        </p:nvSpPr>
        <p:spPr>
          <a:xfrm>
            <a:off x="817200" y="6504375"/>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p:spPr>
        <p:txBody>
          <a:bodyPr/>
          <a:lstStyle>
            <a:lvl1pPr>
              <a:defRPr>
                <a:solidFill>
                  <a:schemeClr val="bg1"/>
                </a:solidFill>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9331BE4E-C70E-47F0-8EC9-4DF163E071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8" name="Espace réservé du pied de page 4">
            <a:extLst>
              <a:ext uri="{FF2B5EF4-FFF2-40B4-BE49-F238E27FC236}">
                <a16:creationId xmlns:a16="http://schemas.microsoft.com/office/drawing/2014/main" id="{206F5805-5381-4494-94B7-A461DC75BC52}"/>
              </a:ext>
            </a:extLst>
          </p:cNvPr>
          <p:cNvSpPr txBox="1">
            <a:spLocks/>
          </p:cNvSpPr>
          <p:nvPr userDrawn="1"/>
        </p:nvSpPr>
        <p:spPr>
          <a:xfrm>
            <a:off x="969546" y="6504375"/>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484236237"/>
      </p:ext>
    </p:extLst>
  </p:cSld>
  <p:clrMapOvr>
    <a:masterClrMapping/>
  </p:clrMapOvr>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userDrawn="1"/>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userDrawn="1"/>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userDrawn="1"/>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userDrawn="1"/>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userDrawn="1"/>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userDrawn="1"/>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userDrawn="1"/>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userDrawn="1"/>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userDrawn="1"/>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userDrawn="1"/>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userDrawn="1"/>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userDrawn="1"/>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userDrawn="1"/>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userDrawn="1"/>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userDrawn="1"/>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userDrawn="1"/>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userDrawn="1"/>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userDrawn="1"/>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userDrawn="1"/>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userDrawn="1"/>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Espace réservé du pied de page 4">
            <a:extLst>
              <a:ext uri="{FF2B5EF4-FFF2-40B4-BE49-F238E27FC236}">
                <a16:creationId xmlns:a16="http://schemas.microsoft.com/office/drawing/2014/main" id="{565FB24B-2EFC-424E-9F70-08EBF99D7C2F}"/>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137071925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50000" y="6278267"/>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Espace réservé du pied de page 4">
            <a:extLst>
              <a:ext uri="{FF2B5EF4-FFF2-40B4-BE49-F238E27FC236}">
                <a16:creationId xmlns:a16="http://schemas.microsoft.com/office/drawing/2014/main" id="{9DA19B0D-0095-4AB4-B4CA-8776A547DDCF}"/>
              </a:ext>
            </a:extLst>
          </p:cNvPr>
          <p:cNvSpPr txBox="1">
            <a:spLocks/>
          </p:cNvSpPr>
          <p:nvPr userDrawn="1"/>
        </p:nvSpPr>
        <p:spPr>
          <a:xfrm>
            <a:off x="921054" y="6520281"/>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1703196701"/>
      </p:ext>
    </p:extLst>
  </p:cSld>
  <p:clrMapOvr>
    <a:masterClrMapping/>
  </p:clrMapOvr>
  <p:extLst>
    <p:ext uri="{DCECCB84-F9BA-43D5-87BE-67443E8EF086}">
      <p15:sldGuideLst xmlns:p15="http://schemas.microsoft.com/office/powerpoint/2012/main"/>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iagram (long) x 1 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
        <p:nvSpPr>
          <p:cNvPr id="7" name="Espace réservé du pied de page 4">
            <a:extLst>
              <a:ext uri="{FF2B5EF4-FFF2-40B4-BE49-F238E27FC236}">
                <a16:creationId xmlns:a16="http://schemas.microsoft.com/office/drawing/2014/main" id="{0E2BE848-85A4-4A64-A8F3-5090813CEE1D}"/>
              </a:ext>
            </a:extLst>
          </p:cNvPr>
          <p:cNvSpPr txBox="1">
            <a:spLocks/>
          </p:cNvSpPr>
          <p:nvPr userDrawn="1"/>
        </p:nvSpPr>
        <p:spPr>
          <a:xfrm>
            <a:off x="921054" y="6520281"/>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232998812"/>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column content 1_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11" name="Title 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
        <p:nvSpPr>
          <p:cNvPr id="8" name="Espace réservé du pied de page 4">
            <a:extLst>
              <a:ext uri="{FF2B5EF4-FFF2-40B4-BE49-F238E27FC236}">
                <a16:creationId xmlns:a16="http://schemas.microsoft.com/office/drawing/2014/main" id="{5D57A326-1FDC-441C-A5B1-329E2D8B82EA}"/>
              </a:ext>
            </a:extLst>
          </p:cNvPr>
          <p:cNvSpPr txBox="1">
            <a:spLocks/>
          </p:cNvSpPr>
          <p:nvPr userDrawn="1"/>
        </p:nvSpPr>
        <p:spPr>
          <a:xfrm>
            <a:off x="921054" y="6520281"/>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2214925874"/>
      </p:ext>
    </p:extLst>
  </p:cSld>
  <p:clrMapOvr>
    <a:masterClrMapping/>
  </p:clrMapOvr>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ontent x 2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
        <p:nvSpPr>
          <p:cNvPr id="9" name="Espace réservé du pied de page 4">
            <a:extLst>
              <a:ext uri="{FF2B5EF4-FFF2-40B4-BE49-F238E27FC236}">
                <a16:creationId xmlns:a16="http://schemas.microsoft.com/office/drawing/2014/main" id="{AFAA8079-0756-4B41-BB76-14D9AFFD39C6}"/>
              </a:ext>
            </a:extLst>
          </p:cNvPr>
          <p:cNvSpPr txBox="1">
            <a:spLocks/>
          </p:cNvSpPr>
          <p:nvPr userDrawn="1"/>
        </p:nvSpPr>
        <p:spPr>
          <a:xfrm>
            <a:off x="1066527"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202902419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ntent x 3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Text Placeholder 5">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
        <p:nvSpPr>
          <p:cNvPr id="11" name="Espace réservé du pied de page 4">
            <a:extLst>
              <a:ext uri="{FF2B5EF4-FFF2-40B4-BE49-F238E27FC236}">
                <a16:creationId xmlns:a16="http://schemas.microsoft.com/office/drawing/2014/main" id="{EF3FF37B-DEED-4769-B852-6CF370B70902}"/>
              </a:ext>
            </a:extLst>
          </p:cNvPr>
          <p:cNvSpPr txBox="1">
            <a:spLocks/>
          </p:cNvSpPr>
          <p:nvPr userDrawn="1"/>
        </p:nvSpPr>
        <p:spPr>
          <a:xfrm>
            <a:off x="903371"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06173191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ntent x 4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Content 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Content Placeholder 2">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Content Placeholder 2">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5">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
        <p:nvSpPr>
          <p:cNvPr id="10" name="Espace réservé du pied de page 4">
            <a:extLst>
              <a:ext uri="{FF2B5EF4-FFF2-40B4-BE49-F238E27FC236}">
                <a16:creationId xmlns:a16="http://schemas.microsoft.com/office/drawing/2014/main" id="{7646AB64-58E5-432E-9918-5FAA841E3AF2}"/>
              </a:ext>
            </a:extLst>
          </p:cNvPr>
          <p:cNvSpPr txBox="1">
            <a:spLocks/>
          </p:cNvSpPr>
          <p:nvPr userDrawn="1"/>
        </p:nvSpPr>
        <p:spPr>
          <a:xfrm>
            <a:off x="858709"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83735206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xt_wide_left_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
        <p:nvSpPr>
          <p:cNvPr id="10" name="Espace réservé du pied de page 4">
            <a:extLst>
              <a:ext uri="{FF2B5EF4-FFF2-40B4-BE49-F238E27FC236}">
                <a16:creationId xmlns:a16="http://schemas.microsoft.com/office/drawing/2014/main" id="{5A90052C-FBB3-4EEB-846B-F605A46D65B2}"/>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Tree>
    <p:extLst>
      <p:ext uri="{BB962C8B-B14F-4D97-AF65-F5344CB8AC3E}">
        <p14:creationId xmlns:p14="http://schemas.microsoft.com/office/powerpoint/2010/main" val="423446201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ext_wide_right_image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4063301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2-col) with image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9" name="Title 8">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
        <p:nvSpPr>
          <p:cNvPr id="10" name="Espace réservé du pied de page 4">
            <a:extLst>
              <a:ext uri="{FF2B5EF4-FFF2-40B4-BE49-F238E27FC236}">
                <a16:creationId xmlns:a16="http://schemas.microsoft.com/office/drawing/2014/main" id="{346D0CB7-2981-4198-A94F-0E0B768FCE84}"/>
              </a:ext>
            </a:extLst>
          </p:cNvPr>
          <p:cNvSpPr txBox="1">
            <a:spLocks/>
          </p:cNvSpPr>
          <p:nvPr userDrawn="1"/>
        </p:nvSpPr>
        <p:spPr>
          <a:xfrm>
            <a:off x="921054" y="6520281"/>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413335906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2-col) with image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
        <p:nvSpPr>
          <p:cNvPr id="9" name="Espace réservé du pied de page 4">
            <a:extLst>
              <a:ext uri="{FF2B5EF4-FFF2-40B4-BE49-F238E27FC236}">
                <a16:creationId xmlns:a16="http://schemas.microsoft.com/office/drawing/2014/main" id="{1AB7A25F-28DA-4E40-A488-58AD2FE716FA}"/>
              </a:ext>
            </a:extLst>
          </p:cNvPr>
          <p:cNvSpPr txBox="1">
            <a:spLocks/>
          </p:cNvSpPr>
          <p:nvPr userDrawn="1"/>
        </p:nvSpPr>
        <p:spPr>
          <a:xfrm>
            <a:off x="837928" y="650487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195743856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large_image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6" name="Espace réservé du pied de page 4">
            <a:extLst>
              <a:ext uri="{FF2B5EF4-FFF2-40B4-BE49-F238E27FC236}">
                <a16:creationId xmlns:a16="http://schemas.microsoft.com/office/drawing/2014/main" id="{202ABFF1-E6A7-4A6C-A5E9-D023BE93BE50}"/>
              </a:ext>
            </a:extLst>
          </p:cNvPr>
          <p:cNvSpPr txBox="1">
            <a:spLocks/>
          </p:cNvSpPr>
          <p:nvPr userDrawn="1"/>
        </p:nvSpPr>
        <p:spPr>
          <a:xfrm>
            <a:off x="817146"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428771670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
        <p:nvSpPr>
          <p:cNvPr id="6" name="Espace réservé du pied de page 4">
            <a:extLst>
              <a:ext uri="{FF2B5EF4-FFF2-40B4-BE49-F238E27FC236}">
                <a16:creationId xmlns:a16="http://schemas.microsoft.com/office/drawing/2014/main" id="{4924B7C3-9E99-430F-A226-E82E9BFB2A92}"/>
              </a:ext>
            </a:extLst>
          </p:cNvPr>
          <p:cNvSpPr txBox="1">
            <a:spLocks/>
          </p:cNvSpPr>
          <p:nvPr userDrawn="1"/>
        </p:nvSpPr>
        <p:spPr>
          <a:xfrm>
            <a:off x="900273"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236300597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07E4EE98-E51F-4D00-A006-D7299F1A7A7C}"/>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
        <p:nvSpPr>
          <p:cNvPr id="8" name="Espace réservé du pied de page 4">
            <a:extLst>
              <a:ext uri="{FF2B5EF4-FFF2-40B4-BE49-F238E27FC236}">
                <a16:creationId xmlns:a16="http://schemas.microsoft.com/office/drawing/2014/main" id="{875F4C77-4C58-4F5D-9499-C268F5DA48C4}"/>
              </a:ext>
            </a:extLst>
          </p:cNvPr>
          <p:cNvSpPr txBox="1">
            <a:spLocks/>
          </p:cNvSpPr>
          <p:nvPr userDrawn="1"/>
        </p:nvSpPr>
        <p:spPr>
          <a:xfrm>
            <a:off x="838581" y="6519487"/>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28472867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large_diagram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ontent Placeholder 5">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
        <p:nvSpPr>
          <p:cNvPr id="6" name="Espace réservé du pied de page 4">
            <a:extLst>
              <a:ext uri="{FF2B5EF4-FFF2-40B4-BE49-F238E27FC236}">
                <a16:creationId xmlns:a16="http://schemas.microsoft.com/office/drawing/2014/main" id="{B15C101D-3E12-4130-9691-96AEFBA35BBA}"/>
              </a:ext>
            </a:extLst>
          </p:cNvPr>
          <p:cNvSpPr txBox="1">
            <a:spLocks/>
          </p:cNvSpPr>
          <p:nvPr userDrawn="1"/>
        </p:nvSpPr>
        <p:spPr>
          <a:xfrm>
            <a:off x="803291"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209620869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half_fullbleed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12" name="Picture 11">
            <a:extLst>
              <a:ext uri="{FF2B5EF4-FFF2-40B4-BE49-F238E27FC236}">
                <a16:creationId xmlns:a16="http://schemas.microsoft.com/office/drawing/2014/main" id="{D9B2BD03-F51B-4BDE-B9A8-F7BF97C707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9" name="Espace réservé du pied de page 4">
            <a:extLst>
              <a:ext uri="{FF2B5EF4-FFF2-40B4-BE49-F238E27FC236}">
                <a16:creationId xmlns:a16="http://schemas.microsoft.com/office/drawing/2014/main" id="{62313E27-B179-4419-A282-3542CA39EE17}"/>
              </a:ext>
            </a:extLst>
          </p:cNvPr>
          <p:cNvSpPr txBox="1">
            <a:spLocks/>
          </p:cNvSpPr>
          <p:nvPr userDrawn="1"/>
        </p:nvSpPr>
        <p:spPr>
          <a:xfrm>
            <a:off x="821240"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214659721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half_fullbleedimage_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
        <p:nvSpPr>
          <p:cNvPr id="9" name="Espace réservé du pied de page 4">
            <a:extLst>
              <a:ext uri="{FF2B5EF4-FFF2-40B4-BE49-F238E27FC236}">
                <a16:creationId xmlns:a16="http://schemas.microsoft.com/office/drawing/2014/main" id="{AD3BACAA-460D-45A3-BE7B-2B52DBC3753B}"/>
              </a:ext>
            </a:extLst>
          </p:cNvPr>
          <p:cNvSpPr txBox="1">
            <a:spLocks/>
          </p:cNvSpPr>
          <p:nvPr userDrawn="1"/>
        </p:nvSpPr>
        <p:spPr>
          <a:xfrm>
            <a:off x="817145"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25224683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diagram_area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Content Placeholder 5">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1" name="Text Placeholder 5">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8" name="Espace réservé du pied de page 4">
            <a:extLst>
              <a:ext uri="{FF2B5EF4-FFF2-40B4-BE49-F238E27FC236}">
                <a16:creationId xmlns:a16="http://schemas.microsoft.com/office/drawing/2014/main" id="{0E2BE4E5-4CC9-4D08-B8E8-474D1810C8FD}"/>
              </a:ext>
            </a:extLst>
          </p:cNvPr>
          <p:cNvSpPr txBox="1">
            <a:spLocks/>
          </p:cNvSpPr>
          <p:nvPr userDrawn="1"/>
        </p:nvSpPr>
        <p:spPr>
          <a:xfrm>
            <a:off x="796364"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69932202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ext left_diagram_area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Content Placeholder 7">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Text Placeholder 8">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2" name="Text Placeholder 5">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
        <p:nvSpPr>
          <p:cNvPr id="9" name="Espace réservé du pied de page 4">
            <a:extLst>
              <a:ext uri="{FF2B5EF4-FFF2-40B4-BE49-F238E27FC236}">
                <a16:creationId xmlns:a16="http://schemas.microsoft.com/office/drawing/2014/main" id="{1AE6E9B7-1836-4C21-AF18-FFB069E786E1}"/>
              </a:ext>
            </a:extLst>
          </p:cNvPr>
          <p:cNvSpPr txBox="1">
            <a:spLocks/>
          </p:cNvSpPr>
          <p:nvPr userDrawn="1"/>
        </p:nvSpPr>
        <p:spPr>
          <a:xfrm>
            <a:off x="910804"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133768172"/>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Image wide_right_text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9" name="Espace réservé du pied de page 4">
            <a:extLst>
              <a:ext uri="{FF2B5EF4-FFF2-40B4-BE49-F238E27FC236}">
                <a16:creationId xmlns:a16="http://schemas.microsoft.com/office/drawing/2014/main" id="{05EE63ED-91F2-4DE6-B10C-0C2D8BCA938C}"/>
              </a:ext>
            </a:extLst>
          </p:cNvPr>
          <p:cNvSpPr txBox="1">
            <a:spLocks/>
          </p:cNvSpPr>
          <p:nvPr userDrawn="1"/>
        </p:nvSpPr>
        <p:spPr>
          <a:xfrm>
            <a:off x="893846"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278263262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mage wide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9" name="Espace réservé du pied de page 4">
            <a:extLst>
              <a:ext uri="{FF2B5EF4-FFF2-40B4-BE49-F238E27FC236}">
                <a16:creationId xmlns:a16="http://schemas.microsoft.com/office/drawing/2014/main" id="{A8B3E176-E548-4EB9-AB76-777190AE8F26}"/>
              </a:ext>
            </a:extLst>
          </p:cNvPr>
          <p:cNvSpPr txBox="1">
            <a:spLocks/>
          </p:cNvSpPr>
          <p:nvPr userDrawn="1"/>
        </p:nvSpPr>
        <p:spPr>
          <a:xfrm>
            <a:off x="817146" y="650700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40290587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images_3_summari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Picture Placeholder 7">
            <a:extLst>
              <a:ext uri="{FF2B5EF4-FFF2-40B4-BE49-F238E27FC236}">
                <a16:creationId xmlns:a16="http://schemas.microsoft.com/office/drawing/2014/main" id="{7070F8B1-6374-4DE4-83A4-24EB778E4BFB}"/>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4" name="Picture Placeholder 7">
            <a:extLst>
              <a:ext uri="{FF2B5EF4-FFF2-40B4-BE49-F238E27FC236}">
                <a16:creationId xmlns:a16="http://schemas.microsoft.com/office/drawing/2014/main" id="{CD7B20FE-529A-4CC3-951B-D284276AB0E8}"/>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Content Placeholder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Text Placeholder 5">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11" name="Espace réservé du pied de page 4">
            <a:extLst>
              <a:ext uri="{FF2B5EF4-FFF2-40B4-BE49-F238E27FC236}">
                <a16:creationId xmlns:a16="http://schemas.microsoft.com/office/drawing/2014/main" id="{6728E81A-983B-46D3-9AB9-2CB2E8A0A407}"/>
              </a:ext>
            </a:extLst>
          </p:cNvPr>
          <p:cNvSpPr txBox="1">
            <a:spLocks/>
          </p:cNvSpPr>
          <p:nvPr userDrawn="1"/>
        </p:nvSpPr>
        <p:spPr>
          <a:xfrm>
            <a:off x="803290"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02810395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colour_4_images_4_summaries">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6" name="Espace réservé pour une image  3">
            <a:extLst>
              <a:ext uri="{FF2B5EF4-FFF2-40B4-BE49-F238E27FC236}">
                <a16:creationId xmlns:a16="http://schemas.microsoft.com/office/drawing/2014/main" id="{ED83535D-FA30-4D1D-8248-F6840DA1BBDA}"/>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7" name="Espace réservé pour une image  3">
            <a:extLst>
              <a:ext uri="{FF2B5EF4-FFF2-40B4-BE49-F238E27FC236}">
                <a16:creationId xmlns:a16="http://schemas.microsoft.com/office/drawing/2014/main" id="{A0687580-F1BA-4A89-BCCE-FFCF1FA2B8FB}"/>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8" name="Content Placeholder 2">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9" name="Content 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0" name="Content Placeholder 2">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1" name="Content Placeholder 2">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4" name="Text Placeholder 5">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15" name="Espace réservé du pied de page 4">
            <a:extLst>
              <a:ext uri="{FF2B5EF4-FFF2-40B4-BE49-F238E27FC236}">
                <a16:creationId xmlns:a16="http://schemas.microsoft.com/office/drawing/2014/main" id="{EE9A4436-AE7C-4FB5-B6E8-8D3A90C8F59F}"/>
              </a:ext>
            </a:extLst>
          </p:cNvPr>
          <p:cNvSpPr txBox="1">
            <a:spLocks/>
          </p:cNvSpPr>
          <p:nvPr userDrawn="1"/>
        </p:nvSpPr>
        <p:spPr>
          <a:xfrm>
            <a:off x="824072"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1159462461"/>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Verbatim_layout">
    <p:bg>
      <p:bgPr>
        <a:solidFill>
          <a:schemeClr val="bg1"/>
        </a:solidFill>
        <a:effectLst/>
      </p:bgPr>
    </p:bg>
    <p:spTree>
      <p:nvGrpSpPr>
        <p:cNvPr id="1" name=""/>
        <p:cNvGrpSpPr/>
        <p:nvPr/>
      </p:nvGrpSpPr>
      <p:grpSpPr>
        <a:xfrm>
          <a:off x="0" y="0"/>
          <a:ext cx="0" cy="0"/>
          <a:chOff x="0" y="0"/>
          <a:chExt cx="0" cy="0"/>
        </a:xfrm>
      </p:grpSpPr>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
        <p:nvSpPr>
          <p:cNvPr id="6" name="Title 5">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5" name="Espace réservé du pied de page 4">
            <a:extLst>
              <a:ext uri="{FF2B5EF4-FFF2-40B4-BE49-F238E27FC236}">
                <a16:creationId xmlns:a16="http://schemas.microsoft.com/office/drawing/2014/main" id="{90EDE63C-9771-494B-B062-78627324CF65}"/>
              </a:ext>
            </a:extLst>
          </p:cNvPr>
          <p:cNvSpPr txBox="1">
            <a:spLocks/>
          </p:cNvSpPr>
          <p:nvPr userDrawn="1"/>
        </p:nvSpPr>
        <p:spPr>
          <a:xfrm>
            <a:off x="879491"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1883221987"/>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
        <p:nvSpPr>
          <p:cNvPr id="3" name="Espace réservé du pied de page 4">
            <a:extLst>
              <a:ext uri="{FF2B5EF4-FFF2-40B4-BE49-F238E27FC236}">
                <a16:creationId xmlns:a16="http://schemas.microsoft.com/office/drawing/2014/main" id="{C5E9E519-63D0-4EE1-AF68-6D9D0D1E2810}"/>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89801644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coloured_content_no box">
    <p:bg>
      <p:bgPr>
        <a:solidFill>
          <a:schemeClr val="accent1"/>
        </a:solid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8" name="Espace réservé du pied de page 4">
            <a:extLst>
              <a:ext uri="{FF2B5EF4-FFF2-40B4-BE49-F238E27FC236}">
                <a16:creationId xmlns:a16="http://schemas.microsoft.com/office/drawing/2014/main" id="{FCCAFDDF-4201-41A2-B0B3-5EC7B7AAE819}"/>
              </a:ext>
            </a:extLst>
          </p:cNvPr>
          <p:cNvSpPr txBox="1">
            <a:spLocks/>
          </p:cNvSpPr>
          <p:nvPr userDrawn="1"/>
        </p:nvSpPr>
        <p:spPr>
          <a:xfrm>
            <a:off x="817200" y="6515735"/>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2" name="Picture 11">
            <a:extLst>
              <a:ext uri="{FF2B5EF4-FFF2-40B4-BE49-F238E27FC236}">
                <a16:creationId xmlns:a16="http://schemas.microsoft.com/office/drawing/2014/main" id="{87BB07CD-2CDE-4607-8552-35BEFAEB84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721862200"/>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lour_3_images">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6FF85C-83F4-47BF-A4A2-762CD4C5C84B}"/>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Espace réservé pour une image  3">
            <a:extLst>
              <a:ext uri="{FF2B5EF4-FFF2-40B4-BE49-F238E27FC236}">
                <a16:creationId xmlns:a16="http://schemas.microsoft.com/office/drawing/2014/main" id="{E1043954-97B2-4040-A670-AE271AC08FC7}"/>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
        <p:nvSpPr>
          <p:cNvPr id="10" name="Text Placeholder 5">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5" name="Picture 14">
            <a:extLst>
              <a:ext uri="{FF2B5EF4-FFF2-40B4-BE49-F238E27FC236}">
                <a16:creationId xmlns:a16="http://schemas.microsoft.com/office/drawing/2014/main" id="{9C79F12F-A3D5-462E-BFBE-4ECD822E4B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2674105271"/>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lour_Verbatim_layout">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D43839-8D9A-40CA-A439-63E1FCB2171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4" name="Title 3">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101C6AA4-6E0F-47AE-A33A-9DDF81794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3059772597"/>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eam - white backgroun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5" name="Text Placeholder 15">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19" name="Picture Placeholder 2">
            <a:extLst>
              <a:ext uri="{FF2B5EF4-FFF2-40B4-BE49-F238E27FC236}">
                <a16:creationId xmlns:a16="http://schemas.microsoft.com/office/drawing/2014/main" id="{AB50A41D-7303-4EC5-A88F-0DEBCCAAC49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0" name="Text Placeholder 15">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1" name="Text Placeholder 15">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3" name="Picture Placeholder 2">
            <a:extLst>
              <a:ext uri="{FF2B5EF4-FFF2-40B4-BE49-F238E27FC236}">
                <a16:creationId xmlns:a16="http://schemas.microsoft.com/office/drawing/2014/main" id="{9E21ED7F-5AD8-40F3-BB14-A9A4F3348D3F}"/>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4" name="Text Placeholder 15">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5" name="Text Placeholder 15">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6" name="Picture Placeholder 2">
            <a:extLst>
              <a:ext uri="{FF2B5EF4-FFF2-40B4-BE49-F238E27FC236}">
                <a16:creationId xmlns:a16="http://schemas.microsoft.com/office/drawing/2014/main" id="{83AB40FE-E4CF-4BDA-ABA9-D8845CD02FCC}"/>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7" name="Text Placeholder 15">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8" name="Text Placeholder 15">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9" name="Picture Placeholder 2">
            <a:extLst>
              <a:ext uri="{FF2B5EF4-FFF2-40B4-BE49-F238E27FC236}">
                <a16:creationId xmlns:a16="http://schemas.microsoft.com/office/drawing/2014/main" id="{EAF94D1A-98C5-4874-9015-B7AF58D2BA46}"/>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0" name="Text Placeholder 1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1" name="Text Placeholder 1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Picture Placeholder 2">
            <a:extLst>
              <a:ext uri="{FF2B5EF4-FFF2-40B4-BE49-F238E27FC236}">
                <a16:creationId xmlns:a16="http://schemas.microsoft.com/office/drawing/2014/main" id="{4464911A-104B-4D7E-A613-A2D8C8B9252E}"/>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Text Placeholder 15">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Text Placeholder 15">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5" name="Title 4">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22" name="Espace réservé du pied de page 4">
            <a:extLst>
              <a:ext uri="{FF2B5EF4-FFF2-40B4-BE49-F238E27FC236}">
                <a16:creationId xmlns:a16="http://schemas.microsoft.com/office/drawing/2014/main" id="{6D65248A-7392-4850-9FFE-38C9C0304E42}"/>
              </a:ext>
            </a:extLst>
          </p:cNvPr>
          <p:cNvSpPr txBox="1">
            <a:spLocks/>
          </p:cNvSpPr>
          <p:nvPr userDrawn="1"/>
        </p:nvSpPr>
        <p:spPr>
          <a:xfrm>
            <a:off x="831000"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309378277"/>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1_Empty">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p:txBody>
          <a:bodyPr/>
          <a:lstStyle>
            <a:lvl1pPr>
              <a:defRPr>
                <a:solidFill>
                  <a:schemeClr val="bg1"/>
                </a:solidFill>
              </a:defRPr>
            </a:lvl1pPr>
          </a:lstStyle>
          <a:p>
            <a:fld id="{D61AABEC-672F-4B68-B914-690DA978312C}" type="slidenum">
              <a:rPr lang="en-GB" smtClean="0"/>
              <a:pPr/>
              <a:t>‹#›</a:t>
            </a:fld>
            <a:r>
              <a:rPr lang="en-GB"/>
              <a:t>  </a:t>
            </a:r>
          </a:p>
        </p:txBody>
      </p:sp>
      <p:pic>
        <p:nvPicPr>
          <p:cNvPr id="5" name="Picture 4">
            <a:extLst>
              <a:ext uri="{FF2B5EF4-FFF2-40B4-BE49-F238E27FC236}">
                <a16:creationId xmlns:a16="http://schemas.microsoft.com/office/drawing/2014/main" id="{8A8A858F-DF5E-4A29-AA7D-956375E2B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5505" y="6172489"/>
            <a:ext cx="1815488" cy="450000"/>
          </a:xfrm>
          <a:prstGeom prst="rect">
            <a:avLst/>
          </a:prstGeom>
        </p:spPr>
      </p:pic>
      <p:sp>
        <p:nvSpPr>
          <p:cNvPr id="7" name="Espace réservé du pied de page 4">
            <a:extLst>
              <a:ext uri="{FF2B5EF4-FFF2-40B4-BE49-F238E27FC236}">
                <a16:creationId xmlns:a16="http://schemas.microsoft.com/office/drawing/2014/main" id="{56295724-71C5-452C-9148-325191164A00}"/>
              </a:ext>
            </a:extLst>
          </p:cNvPr>
          <p:cNvSpPr txBox="1">
            <a:spLocks/>
          </p:cNvSpPr>
          <p:nvPr userDrawn="1"/>
        </p:nvSpPr>
        <p:spPr>
          <a:xfrm>
            <a:off x="865636"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Tree>
    <p:extLst>
      <p:ext uri="{BB962C8B-B14F-4D97-AF65-F5344CB8AC3E}">
        <p14:creationId xmlns:p14="http://schemas.microsoft.com/office/powerpoint/2010/main" val="2885693118"/>
      </p:ext>
    </p:extLst>
  </p:cSld>
  <p:clrMapOvr>
    <a:masterClrMapping/>
  </p:clrMapOvr>
  <p:extLst>
    <p:ext uri="{DCECCB84-F9BA-43D5-87BE-67443E8EF086}">
      <p15:sldGuideLst xmlns:p15="http://schemas.microsoft.com/office/powerpoint/2012/main"/>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1"/>
        </a:solidFill>
        <a:effectLst/>
      </p:bgPr>
    </p:bg>
    <p:spTree>
      <p:nvGrpSpPr>
        <p:cNvPr id="1" name=""/>
        <p:cNvGrpSpPr/>
        <p:nvPr/>
      </p:nvGrpSpPr>
      <p:grpSpPr>
        <a:xfrm>
          <a:off x="0" y="0"/>
          <a:ext cx="0" cy="0"/>
          <a:chOff x="0" y="0"/>
          <a:chExt cx="0" cy="0"/>
        </a:xfrm>
      </p:grpSpPr>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Text Placeholder 3">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8" name="Picture 7">
            <a:extLst>
              <a:ext uri="{FF2B5EF4-FFF2-40B4-BE49-F238E27FC236}">
                <a16:creationId xmlns:a16="http://schemas.microsoft.com/office/drawing/2014/main" id="{671621F4-FE9A-4C91-A28D-2090A86E25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
        <p:nvSpPr>
          <p:cNvPr id="7" name="Espace réservé du pied de page 4">
            <a:extLst>
              <a:ext uri="{FF2B5EF4-FFF2-40B4-BE49-F238E27FC236}">
                <a16:creationId xmlns:a16="http://schemas.microsoft.com/office/drawing/2014/main" id="{A66A84F3-BEA1-4C04-BDD1-FF92B4247734}"/>
              </a:ext>
            </a:extLst>
          </p:cNvPr>
          <p:cNvSpPr txBox="1">
            <a:spLocks/>
          </p:cNvSpPr>
          <p:nvPr userDrawn="1"/>
        </p:nvSpPr>
        <p:spPr>
          <a:xfrm>
            <a:off x="450000" y="6511768"/>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21-028557-02 Pharmacists | August 2021 | V1 | Client Use Only | </a:t>
            </a:r>
            <a:endParaRPr lang="en-US" sz="800">
              <a:solidFill>
                <a:schemeClr val="bg1"/>
              </a:solidFill>
            </a:endParaRPr>
          </a:p>
        </p:txBody>
      </p:sp>
    </p:spTree>
    <p:extLst>
      <p:ext uri="{BB962C8B-B14F-4D97-AF65-F5344CB8AC3E}">
        <p14:creationId xmlns:p14="http://schemas.microsoft.com/office/powerpoint/2010/main" val="66491164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divider_image_stripes">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a:solidFill>
                <a:schemeClr val="tx1"/>
              </a:solidFill>
            </a:endParaRPr>
          </a:p>
        </p:txBody>
      </p:sp>
      <p:pic>
        <p:nvPicPr>
          <p:cNvPr id="9" name="Picture 8">
            <a:extLst>
              <a:ext uri="{FF2B5EF4-FFF2-40B4-BE49-F238E27FC236}">
                <a16:creationId xmlns:a16="http://schemas.microsoft.com/office/drawing/2014/main" id="{EC45DFCB-C751-4F49-841B-E0CB1E5BB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11" name="Picture Placeholder 2">
            <a:extLst>
              <a:ext uri="{FF2B5EF4-FFF2-40B4-BE49-F238E27FC236}">
                <a16:creationId xmlns:a16="http://schemas.microsoft.com/office/drawing/2014/main" id="{AC35BDBF-F08F-408B-84CF-02FE05B4240F}"/>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sp>
        <p:nvSpPr>
          <p:cNvPr id="12" name="Text Placeholder 3">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Text Placeholder 3">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Tree>
    <p:extLst>
      <p:ext uri="{BB962C8B-B14F-4D97-AF65-F5344CB8AC3E}">
        <p14:creationId xmlns:p14="http://schemas.microsoft.com/office/powerpoint/2010/main" val="993142629"/>
      </p:ext>
    </p:extLst>
  </p:cSld>
  <p:clrMapOvr>
    <a:masterClrMapping/>
  </p:clrMapOvr>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4" name="Espace réservé du pied de page 4">
            <a:extLst>
              <a:ext uri="{FF2B5EF4-FFF2-40B4-BE49-F238E27FC236}">
                <a16:creationId xmlns:a16="http://schemas.microsoft.com/office/drawing/2014/main" id="{EEAAB7FC-2251-4F82-B01C-8C2CBD52693C}"/>
              </a:ext>
            </a:extLst>
          </p:cNvPr>
          <p:cNvSpPr txBox="1">
            <a:spLocks/>
          </p:cNvSpPr>
          <p:nvPr userDrawn="1"/>
        </p:nvSpPr>
        <p:spPr>
          <a:xfrm>
            <a:off x="837927"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3954907151"/>
      </p:ext>
    </p:extLst>
  </p:cSld>
  <p:clrMapOvr>
    <a:masterClrMapping/>
  </p:clrMapOvr>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1_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
        <p:nvSpPr>
          <p:cNvPr id="4" name="Text Placeholder 3">
            <a:extLst>
              <a:ext uri="{FF2B5EF4-FFF2-40B4-BE49-F238E27FC236}">
                <a16:creationId xmlns:a16="http://schemas.microsoft.com/office/drawing/2014/main" id="{D0B2F92C-06FA-488D-8B64-E2B929FF4065}"/>
              </a:ext>
            </a:extLst>
          </p:cNvPr>
          <p:cNvSpPr>
            <a:spLocks noGrp="1"/>
          </p:cNvSpPr>
          <p:nvPr>
            <p:ph type="body" sz="quarter" idx="10" hasCustomPrompt="1"/>
          </p:nvPr>
        </p:nvSpPr>
        <p:spPr>
          <a:xfrm>
            <a:off x="449998" y="5666055"/>
            <a:ext cx="11299089" cy="287338"/>
          </a:xfrm>
        </p:spPr>
        <p:txBody>
          <a:bodyPr anchor="t"/>
          <a:lstStyle>
            <a:lvl1pPr algn="l">
              <a:defRPr sz="1400" i="1"/>
            </a:lvl1pPr>
          </a:lstStyle>
          <a:p>
            <a:pPr lvl="0"/>
            <a:r>
              <a:rPr lang="en-US"/>
              <a:t>Base and source:</a:t>
            </a:r>
          </a:p>
        </p:txBody>
      </p:sp>
      <p:sp>
        <p:nvSpPr>
          <p:cNvPr id="5" name="Espace réservé du pied de page 4">
            <a:extLst>
              <a:ext uri="{FF2B5EF4-FFF2-40B4-BE49-F238E27FC236}">
                <a16:creationId xmlns:a16="http://schemas.microsoft.com/office/drawing/2014/main" id="{39D7E60E-24CE-42A3-9757-6E44898CB740}"/>
              </a:ext>
            </a:extLst>
          </p:cNvPr>
          <p:cNvSpPr txBox="1">
            <a:spLocks/>
          </p:cNvSpPr>
          <p:nvPr userDrawn="1"/>
        </p:nvSpPr>
        <p:spPr>
          <a:xfrm>
            <a:off x="824072" y="6521042"/>
            <a:ext cx="343844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21-028557-02 Pharmacists | August 2021 | V1 | Client Use Only | </a:t>
            </a:r>
            <a:endParaRPr lang="en-US" sz="800">
              <a:solidFill>
                <a:schemeClr val="tx1"/>
              </a:solidFill>
            </a:endParaRPr>
          </a:p>
        </p:txBody>
      </p:sp>
    </p:spTree>
    <p:extLst>
      <p:ext uri="{BB962C8B-B14F-4D97-AF65-F5344CB8AC3E}">
        <p14:creationId xmlns:p14="http://schemas.microsoft.com/office/powerpoint/2010/main" val="1896876978"/>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19F1A8-5D8A-4D78-84F3-8A95375A23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re 1">
            <a:extLst>
              <a:ext uri="{FF2B5EF4-FFF2-40B4-BE49-F238E27FC236}">
                <a16:creationId xmlns:a16="http://schemas.microsoft.com/office/drawing/2014/main" id="{0720AE2E-312C-4683-8989-D798355BADAA}"/>
              </a:ext>
            </a:extLst>
          </p:cNvPr>
          <p:cNvSpPr>
            <a:spLocks noGrp="1"/>
          </p:cNvSpPr>
          <p:nvPr>
            <p:ph type="ctrTitle" hasCustomPrompt="1"/>
          </p:nvPr>
        </p:nvSpPr>
        <p:spPr>
          <a:xfrm>
            <a:off x="450000" y="450000"/>
            <a:ext cx="9377585" cy="1661993"/>
          </a:xfrm>
        </p:spPr>
        <p:txBody>
          <a:bodyPr lIns="0" tIns="0" b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a:t>
            </a:r>
            <a:br>
              <a:rPr lang="en-GB"/>
            </a:br>
            <a:r>
              <a:rPr lang="en-GB"/>
              <a:t>title</a:t>
            </a:r>
          </a:p>
        </p:txBody>
      </p:sp>
      <p:sp>
        <p:nvSpPr>
          <p:cNvPr id="24" name="Sous-titre 2">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50000" y="3167680"/>
            <a:ext cx="7551997"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5" name="Espace réservé de la date 3">
            <a:extLst>
              <a:ext uri="{FF2B5EF4-FFF2-40B4-BE49-F238E27FC236}">
                <a16:creationId xmlns:a16="http://schemas.microsoft.com/office/drawing/2014/main" id="{40509EFD-4C7C-4D04-B91B-72E1A430F01B}"/>
              </a:ext>
            </a:extLst>
          </p:cNvPr>
          <p:cNvSpPr>
            <a:spLocks noGrp="1"/>
          </p:cNvSpPr>
          <p:nvPr>
            <p:ph type="dt" sz="half" idx="10"/>
          </p:nvPr>
        </p:nvSpPr>
        <p:spPr>
          <a:xfrm>
            <a:off x="450254" y="41870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6" name="Espace réservé du texte 8">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50000" y="37986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20" name="Espace réservé du pied de page 4">
            <a:extLst>
              <a:ext uri="{FF2B5EF4-FFF2-40B4-BE49-F238E27FC236}">
                <a16:creationId xmlns:a16="http://schemas.microsoft.com/office/drawing/2014/main" id="{4B24C128-53F1-4F5D-91B4-836E09D4C436}"/>
              </a:ext>
            </a:extLst>
          </p:cNvPr>
          <p:cNvSpPr txBox="1">
            <a:spLocks/>
          </p:cNvSpPr>
          <p:nvPr userDrawn="1"/>
        </p:nvSpPr>
        <p:spPr>
          <a:xfrm>
            <a:off x="450000" y="6511768"/>
            <a:ext cx="4034759"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February 2022 | Public</a:t>
            </a:r>
            <a:endParaRPr lang="en-US" sz="800">
              <a:solidFill>
                <a:schemeClr val="bg1"/>
              </a:solidFill>
            </a:endParaRPr>
          </a:p>
        </p:txBody>
      </p:sp>
    </p:spTree>
    <p:extLst>
      <p:ext uri="{BB962C8B-B14F-4D97-AF65-F5344CB8AC3E}">
        <p14:creationId xmlns:p14="http://schemas.microsoft.com/office/powerpoint/2010/main" val="3668618597"/>
      </p:ext>
    </p:extLst>
  </p:cSld>
  <p:clrMapOvr>
    <a:masterClrMapping/>
  </p:clrMapOvr>
  <p:extLst>
    <p:ext uri="{DCECCB84-F9BA-43D5-87BE-67443E8EF086}">
      <p15:sldGuideLst xmlns:p15="http://schemas.microsoft.com/office/powerpoint/2012/main">
        <p15:guide id="2" orient="horz" pos="1886">
          <p15:clr>
            <a:srgbClr val="F26B43"/>
          </p15:clr>
        </p15:guide>
        <p15:guide id="4" orient="horz" pos="3317">
          <p15:clr>
            <a:srgbClr val="F26B43"/>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2A9154-6347-43A3-AD8A-AAA2062AA454}"/>
              </a:ext>
            </a:extLst>
          </p:cNvPr>
          <p:cNvSpPr>
            <a:spLocks noGrp="1"/>
          </p:cNvSpPr>
          <p:nvPr>
            <p:ph type="pic" sz="quarter" idx="13" hasCustomPrompt="1"/>
          </p:nvPr>
        </p:nvSpPr>
        <p:spPr>
          <a:xfrm>
            <a:off x="0" y="0"/>
            <a:ext cx="12192000" cy="6858000"/>
          </a:xfrm>
          <a:pattFill prst="wdUpDiag">
            <a:fgClr>
              <a:schemeClr val="bg1">
                <a:lumMod val="85000"/>
              </a:schemeClr>
            </a:fgClr>
            <a:bgClr>
              <a:schemeClr val="bg1"/>
            </a:bgClr>
          </a:pattFill>
        </p:spPr>
        <p:txBody>
          <a:bodyPr anchor="ctr"/>
          <a:lstStyle>
            <a:lvl1pPr algn="ctr">
              <a:defRPr/>
            </a:lvl1pPr>
          </a:lstStyle>
          <a:p>
            <a:r>
              <a:rPr lang="en-GB"/>
              <a:t>Insert image by clicking icon.   </a:t>
            </a:r>
            <a:br>
              <a:rPr lang="en-GB"/>
            </a:br>
            <a:r>
              <a:rPr lang="en-GB"/>
              <a:t>Send this image to the back to make sure all elements are visible.</a:t>
            </a:r>
            <a:br>
              <a:rPr lang="en-GB"/>
            </a:br>
            <a:br>
              <a:rPr lang="en-GB"/>
            </a:br>
            <a:br>
              <a:rPr lang="en-GB"/>
            </a:br>
            <a:br>
              <a:rPr lang="en-GB"/>
            </a:br>
            <a:endParaRPr lang="en-GB"/>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userDrawn="1">
            <p:custDataLst>
              <p:tags r:id="rId1"/>
            </p:custDataLst>
            <p:extLst>
              <p:ext uri="{D42A27DB-BD31-4B8C-83A1-F6EECF244321}">
                <p14:modId xmlns:p14="http://schemas.microsoft.com/office/powerpoint/2010/main" val="1781577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bwMode="white">
          <a:xfrm>
            <a:off x="450000" y="5420032"/>
            <a:ext cx="65" cy="215444"/>
          </a:xfrm>
          <a:prstGeom prst="rect">
            <a:avLst/>
          </a:prstGeom>
        </p:spPr>
        <p:txBody>
          <a:bodyPr wrap="none" lIns="0" tIns="0" rIns="0" bIns="0">
            <a:spAutoFit/>
          </a:bodyPr>
          <a:lstStyle>
            <a:lvl1pPr>
              <a:defRPr sz="1400">
                <a:solidFill>
                  <a:schemeClr val="bg1"/>
                </a:solidFill>
              </a:defRPr>
            </a:lvl1pPr>
          </a:lstStyle>
          <a:p>
            <a:endParaRPr lang="en-GB"/>
          </a:p>
        </p:txBody>
      </p:sp>
      <p:sp>
        <p:nvSpPr>
          <p:cNvPr id="24" name="Titre 1">
            <a:extLst>
              <a:ext uri="{FF2B5EF4-FFF2-40B4-BE49-F238E27FC236}">
                <a16:creationId xmlns:a16="http://schemas.microsoft.com/office/drawing/2014/main" id="{282677E1-E7D7-461C-9F6D-B1708372F571}"/>
              </a:ext>
            </a:extLst>
          </p:cNvPr>
          <p:cNvSpPr>
            <a:spLocks noGrp="1"/>
          </p:cNvSpPr>
          <p:nvPr>
            <p:ph type="ctrTitle" hasCustomPrompt="1"/>
          </p:nvPr>
        </p:nvSpPr>
        <p:spPr bwMode="white">
          <a:xfrm>
            <a:off x="450000" y="450000"/>
            <a:ext cx="9616732" cy="830997"/>
          </a:xfrm>
        </p:spPr>
        <p:txBody>
          <a:bodyPr lIns="0" rIns="0" anchor="t">
            <a:spAutoFit/>
          </a:bodyPr>
          <a:lstStyle>
            <a:lvl1pPr algn="l">
              <a:lnSpc>
                <a:spcPct val="90000"/>
              </a:lnSpc>
              <a:defRPr sz="6000" b="1" cap="none" spc="0" baseline="0">
                <a:solidFill>
                  <a:schemeClr val="bg1"/>
                </a:solidFill>
                <a:latin typeface="Arial Black" panose="020B0A04020102020204" pitchFamily="34" charset="0"/>
              </a:defRPr>
            </a:lvl1pPr>
          </a:lstStyle>
          <a:p>
            <a:r>
              <a:rPr lang="en-GB"/>
              <a:t>Report/proposal title</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bwMode="white">
          <a:xfrm>
            <a:off x="450000" y="4779622"/>
            <a:ext cx="2519921" cy="312330"/>
          </a:xfrm>
        </p:spPr>
        <p:txBody>
          <a:bodyPr wrap="none" lIns="0" r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Extra information here</a:t>
            </a:r>
          </a:p>
        </p:txBody>
      </p:sp>
      <p:sp>
        <p:nvSpPr>
          <p:cNvPr id="17" name="Sous-titre 2">
            <a:extLst>
              <a:ext uri="{FF2B5EF4-FFF2-40B4-BE49-F238E27FC236}">
                <a16:creationId xmlns:a16="http://schemas.microsoft.com/office/drawing/2014/main" id="{D2530279-43FE-4176-A5A4-6826B5321746}"/>
              </a:ext>
            </a:extLst>
          </p:cNvPr>
          <p:cNvSpPr>
            <a:spLocks noGrp="1"/>
          </p:cNvSpPr>
          <p:nvPr>
            <p:ph type="subTitle" idx="1" hasCustomPrompt="1"/>
          </p:nvPr>
        </p:nvSpPr>
        <p:spPr bwMode="white">
          <a:xfrm>
            <a:off x="450000" y="3789980"/>
            <a:ext cx="7551997" cy="738664"/>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Change colour of titling depending on contrast of image used</a:t>
            </a:r>
          </a:p>
        </p:txBody>
      </p:sp>
      <p:sp>
        <p:nvSpPr>
          <p:cNvPr id="12" name="Espace réservé du pied de page 4">
            <a:extLst>
              <a:ext uri="{FF2B5EF4-FFF2-40B4-BE49-F238E27FC236}">
                <a16:creationId xmlns:a16="http://schemas.microsoft.com/office/drawing/2014/main" id="{60107C37-60DE-4CF7-8363-4B22497BEBF5}"/>
              </a:ext>
            </a:extLst>
          </p:cNvPr>
          <p:cNvSpPr txBox="1">
            <a:spLocks/>
          </p:cNvSpPr>
          <p:nvPr userDrawn="1"/>
        </p:nvSpPr>
        <p:spPr>
          <a:xfrm>
            <a:off x="450000" y="6511768"/>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rPr>
              <a:t>© Ipsos | Health Foundation – Policy Polling Programme Report | January 2022 | Version 2 | Internal/Client Use Only </a:t>
            </a:r>
            <a:endParaRPr lang="en-US" sz="800">
              <a:solidFill>
                <a:schemeClr val="tx1"/>
              </a:solidFill>
            </a:endParaRPr>
          </a:p>
        </p:txBody>
      </p:sp>
      <p:pic>
        <p:nvPicPr>
          <p:cNvPr id="16" name="Picture 15">
            <a:extLst>
              <a:ext uri="{FF2B5EF4-FFF2-40B4-BE49-F238E27FC236}">
                <a16:creationId xmlns:a16="http://schemas.microsoft.com/office/drawing/2014/main" id="{7F494190-B2E9-4094-9637-88FDA3959F8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38982" y="5948363"/>
            <a:ext cx="2719706" cy="674126"/>
          </a:xfrm>
          <a:prstGeom prst="rect">
            <a:avLst/>
          </a:prstGeom>
        </p:spPr>
      </p:pic>
    </p:spTree>
    <p:extLst>
      <p:ext uri="{BB962C8B-B14F-4D97-AF65-F5344CB8AC3E}">
        <p14:creationId xmlns:p14="http://schemas.microsoft.com/office/powerpoint/2010/main" val="4138034419"/>
      </p:ext>
    </p:extLst>
  </p:cSld>
  <p:clrMapOvr>
    <a:masterClrMapping/>
  </p:clrMapOvr>
  <p:extLst>
    <p:ext uri="{DCECCB84-F9BA-43D5-87BE-67443E8EF086}">
      <p15:sldGuideLst xmlns:p15="http://schemas.microsoft.com/office/powerpoint/2012/main">
        <p15:guide id="4" orient="horz" pos="1888">
          <p15:clr>
            <a:srgbClr val="F26B43"/>
          </p15:clr>
        </p15:guide>
        <p15:guide id="5" orient="horz" pos="3317">
          <p15:clr>
            <a:srgbClr val="F26B43"/>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cover_3">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a:xfrm>
            <a:off x="450000" y="450000"/>
            <a:ext cx="6369900" cy="2492990"/>
          </a:xfrm>
        </p:spPr>
        <p:txBody>
          <a:bodyPr vert="horz" wrap="square" lIns="0" tIns="0" rIns="0" bIns="0" rtlCol="0" anchor="t">
            <a:spAutoFit/>
          </a:bodyPr>
          <a:lstStyle>
            <a:lvl1pPr>
              <a:defRPr lang="en-GB" sz="6000" b="0">
                <a:solidFill>
                  <a:schemeClr val="bg1"/>
                </a:solidFill>
                <a:latin typeface="Arial Black" panose="020B0A04020102020204" pitchFamily="34" charset="0"/>
              </a:defRPr>
            </a:lvl1pPr>
          </a:lstStyle>
          <a:p>
            <a:pPr lvl="0"/>
            <a:r>
              <a:rPr lang="en-US"/>
              <a:t>Click to edit Master title style</a:t>
            </a:r>
            <a:endParaRPr lang="en-GB"/>
          </a:p>
        </p:txBody>
      </p:sp>
      <p:sp>
        <p:nvSpPr>
          <p:cNvPr id="10" name="Sous-titre 2">
            <a:extLst>
              <a:ext uri="{FF2B5EF4-FFF2-40B4-BE49-F238E27FC236}">
                <a16:creationId xmlns:a16="http://schemas.microsoft.com/office/drawing/2014/main" id="{15AA700F-0235-4A18-A2E8-80EF964CEC56}"/>
              </a:ext>
            </a:extLst>
          </p:cNvPr>
          <p:cNvSpPr>
            <a:spLocks noGrp="1"/>
          </p:cNvSpPr>
          <p:nvPr>
            <p:ph type="subTitle" idx="1" hasCustomPrompt="1"/>
          </p:nvPr>
        </p:nvSpPr>
        <p:spPr>
          <a:xfrm>
            <a:off x="450001" y="3339130"/>
            <a:ext cx="4289640" cy="369332"/>
          </a:xfrm>
        </p:spPr>
        <p:txBody>
          <a:bodyPr wrap="square" lIns="0" tIns="0" rIns="180000" bIns="0">
            <a:spAutoFit/>
          </a:bodyPr>
          <a:lstStyle>
            <a:lvl1pPr marL="0" indent="0" algn="l">
              <a:lnSpc>
                <a:spcPct val="100000"/>
              </a:lnSpc>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Optional subtitle</a:t>
            </a:r>
          </a:p>
        </p:txBody>
      </p:sp>
      <p:sp>
        <p:nvSpPr>
          <p:cNvPr id="13" name="Espace réservé de la date 3">
            <a:extLst>
              <a:ext uri="{FF2B5EF4-FFF2-40B4-BE49-F238E27FC236}">
                <a16:creationId xmlns:a16="http://schemas.microsoft.com/office/drawing/2014/main" id="{6A783292-96E0-4308-B806-70358D14FF46}"/>
              </a:ext>
            </a:extLst>
          </p:cNvPr>
          <p:cNvSpPr>
            <a:spLocks noGrp="1"/>
          </p:cNvSpPr>
          <p:nvPr>
            <p:ph type="dt" sz="half" idx="10"/>
          </p:nvPr>
        </p:nvSpPr>
        <p:spPr>
          <a:xfrm>
            <a:off x="450254" y="4491867"/>
            <a:ext cx="1232815" cy="215444"/>
          </a:xfrm>
          <a:prstGeom prst="rect">
            <a:avLst/>
          </a:prstGeom>
        </p:spPr>
        <p:txBody>
          <a:bodyPr wrap="none" lIns="0" tIns="0" rIns="180000" bIns="0">
            <a:spAutoFit/>
          </a:bodyPr>
          <a:lstStyle>
            <a:lvl1pPr>
              <a:defRPr sz="1400">
                <a:solidFill>
                  <a:schemeClr val="bg1"/>
                </a:solidFill>
              </a:defRPr>
            </a:lvl1pPr>
          </a:lstStyle>
          <a:p>
            <a:endParaRPr lang="en-GB"/>
          </a:p>
        </p:txBody>
      </p:sp>
      <p:sp>
        <p:nvSpPr>
          <p:cNvPr id="14" name="Espace réservé du texte 8">
            <a:extLst>
              <a:ext uri="{FF2B5EF4-FFF2-40B4-BE49-F238E27FC236}">
                <a16:creationId xmlns:a16="http://schemas.microsoft.com/office/drawing/2014/main" id="{6EA9427B-DD60-4B7E-B005-036B067C53C4}"/>
              </a:ext>
            </a:extLst>
          </p:cNvPr>
          <p:cNvSpPr>
            <a:spLocks noGrp="1"/>
          </p:cNvSpPr>
          <p:nvPr>
            <p:ph type="body" sz="quarter" idx="12" hasCustomPrompt="1"/>
          </p:nvPr>
        </p:nvSpPr>
        <p:spPr>
          <a:xfrm>
            <a:off x="450000" y="4103485"/>
            <a:ext cx="2377254" cy="312330"/>
          </a:xfrm>
        </p:spPr>
        <p:txBody>
          <a:bodyPr wrap="none" lIns="0" tIns="0" bIns="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 of the speaker</a:t>
            </a:r>
          </a:p>
        </p:txBody>
      </p:sp>
      <p:sp>
        <p:nvSpPr>
          <p:cNvPr id="9" name="Picture Placeholder 2">
            <a:extLst>
              <a:ext uri="{FF2B5EF4-FFF2-40B4-BE49-F238E27FC236}">
                <a16:creationId xmlns:a16="http://schemas.microsoft.com/office/drawing/2014/main" id="{F9B6F732-EC6E-4247-AD36-8AE7E957E7E9}"/>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pic>
        <p:nvPicPr>
          <p:cNvPr id="11" name="Picture 10">
            <a:extLst>
              <a:ext uri="{FF2B5EF4-FFF2-40B4-BE49-F238E27FC236}">
                <a16:creationId xmlns:a16="http://schemas.microsoft.com/office/drawing/2014/main" id="{D61512A5-E502-4ACE-8BC3-8D70C8FE92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6"/>
            <a:ext cx="2323823" cy="576000"/>
          </a:xfrm>
          <a:prstGeom prst="rect">
            <a:avLst/>
          </a:prstGeom>
        </p:spPr>
      </p:pic>
    </p:spTree>
    <p:extLst>
      <p:ext uri="{BB962C8B-B14F-4D97-AF65-F5344CB8AC3E}">
        <p14:creationId xmlns:p14="http://schemas.microsoft.com/office/powerpoint/2010/main" val="3616459250"/>
      </p:ext>
    </p:extLst>
  </p:cSld>
  <p:clrMapOvr>
    <a:masterClrMapping/>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Divider sty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3BFABE5-3710-487B-9FEB-24CECCFDE805}"/>
              </a:ext>
            </a:extLst>
          </p:cNvPr>
          <p:cNvSpPr>
            <a:spLocks noGrp="1"/>
          </p:cNvSpPr>
          <p:nvPr>
            <p:ph type="pic" sz="quarter" idx="14"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userDrawn="1">
            <p:custDataLst>
              <p:tags r:id="rId1"/>
            </p:custDataLst>
            <p:extLst>
              <p:ext uri="{D42A27DB-BD31-4B8C-83A1-F6EECF244321}">
                <p14:modId xmlns:p14="http://schemas.microsoft.com/office/powerpoint/2010/main" val="115396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18" name="Title 1">
            <a:extLst>
              <a:ext uri="{FF2B5EF4-FFF2-40B4-BE49-F238E27FC236}">
                <a16:creationId xmlns:a16="http://schemas.microsoft.com/office/drawing/2014/main" id="{A7CC7BB1-2504-412F-9361-BB77A4C0663B}"/>
              </a:ext>
            </a:extLst>
          </p:cNvPr>
          <p:cNvSpPr>
            <a:spLocks noGrp="1"/>
          </p:cNvSpPr>
          <p:nvPr>
            <p:ph type="title" hasCustomPrompt="1"/>
          </p:nvPr>
        </p:nvSpPr>
        <p:spPr bwMode="white">
          <a:xfrm>
            <a:off x="450000" y="450000"/>
            <a:ext cx="7518208" cy="1661993"/>
          </a:xfrm>
        </p:spPr>
        <p:txBody>
          <a:bodyPr vert="horz" wrap="square" lIns="0" tIns="0" rIns="0" bIns="0" rtlCol="0" anchor="t">
            <a:spAutoFit/>
          </a:bodyPr>
          <a:lstStyle>
            <a:lvl1pPr>
              <a:defRPr lang="en-GB" sz="6000" spc="0" dirty="0">
                <a:solidFill>
                  <a:schemeClr val="bg1"/>
                </a:solidFill>
                <a:latin typeface="Arial Black" panose="020B0A04020102020204" pitchFamily="34" charset="0"/>
              </a:defRPr>
            </a:lvl1pPr>
          </a:lstStyle>
          <a:p>
            <a:pPr lvl="0"/>
            <a:r>
              <a:rPr lang="en-GB"/>
              <a:t>Section </a:t>
            </a:r>
            <a:br>
              <a:rPr lang="en-GB"/>
            </a:br>
            <a:r>
              <a:rPr lang="en-GB"/>
              <a:t>title</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bwMode="white">
          <a:xfrm>
            <a:off x="450000" y="2816932"/>
            <a:ext cx="5646000"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6" name="Espace réservé du pied de page 4">
            <a:extLst>
              <a:ext uri="{FF2B5EF4-FFF2-40B4-BE49-F238E27FC236}">
                <a16:creationId xmlns:a16="http://schemas.microsoft.com/office/drawing/2014/main" id="{31EC8686-9D26-45D0-BFD1-730422891B38}"/>
              </a:ext>
            </a:extLst>
          </p:cNvPr>
          <p:cNvSpPr txBox="1">
            <a:spLocks/>
          </p:cNvSpPr>
          <p:nvPr userDrawn="1"/>
        </p:nvSpPr>
        <p:spPr>
          <a:xfrm>
            <a:off x="817200" y="6515735"/>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January 2022 | Version 2 | Internal/Client Use Only </a:t>
            </a:r>
            <a:endParaRPr lang="en-US" sz="800">
              <a:solidFill>
                <a:schemeClr val="bg1"/>
              </a:solidFill>
            </a:endParaRPr>
          </a:p>
        </p:txBody>
      </p:sp>
      <p:sp>
        <p:nvSpPr>
          <p:cNvPr id="17" name="Slide Number Placeholder 15">
            <a:extLst>
              <a:ext uri="{FF2B5EF4-FFF2-40B4-BE49-F238E27FC236}">
                <a16:creationId xmlns:a16="http://schemas.microsoft.com/office/drawing/2014/main" id="{05F58369-4CFC-4F85-AE55-0653BC425290}"/>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1" name="Picture 10">
            <a:extLst>
              <a:ext uri="{FF2B5EF4-FFF2-40B4-BE49-F238E27FC236}">
                <a16:creationId xmlns:a16="http://schemas.microsoft.com/office/drawing/2014/main" id="{7D5087FE-CA04-41B7-8E8E-E132DB96B8A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512935023"/>
      </p:ext>
    </p:extLst>
  </p:cSld>
  <p:clrMapOvr>
    <a:masterClrMapping/>
  </p:clrMapOvr>
  <p:extLst>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Divider style 2">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2AEA12-ADCB-4CA8-96BD-EF302236E4F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445224" y="361438"/>
            <a:ext cx="1755609" cy="1021277"/>
          </a:xfrm>
        </p:spPr>
        <p:txBody>
          <a:bodyPr wrap="none" anchor="ctr">
            <a:noAutofit/>
          </a:bodyPr>
          <a:lstStyle>
            <a:lvl1pPr marL="0" indent="0">
              <a:buNone/>
              <a:defRPr sz="8800" b="1">
                <a:solidFill>
                  <a:schemeClr val="bg1"/>
                </a:solidFill>
              </a:defRPr>
            </a:lvl1pPr>
          </a:lstStyle>
          <a:p>
            <a:pPr lvl="0"/>
            <a:r>
              <a:rPr lang="en-GB"/>
              <a:t>01.</a:t>
            </a:r>
          </a:p>
        </p:txBody>
      </p:sp>
      <p:sp>
        <p:nvSpPr>
          <p:cNvPr id="23" name="Title 1">
            <a:extLst>
              <a:ext uri="{FF2B5EF4-FFF2-40B4-BE49-F238E27FC236}">
                <a16:creationId xmlns:a16="http://schemas.microsoft.com/office/drawing/2014/main" id="{D02C7E95-0776-4566-9F9E-853072349655}"/>
              </a:ext>
            </a:extLst>
          </p:cNvPr>
          <p:cNvSpPr>
            <a:spLocks noGrp="1"/>
          </p:cNvSpPr>
          <p:nvPr>
            <p:ph type="title" hasCustomPrompt="1"/>
          </p:nvPr>
        </p:nvSpPr>
        <p:spPr>
          <a:xfrm>
            <a:off x="452216" y="1628238"/>
            <a:ext cx="7551996"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3" name="Espace réservé du texte 2">
            <a:extLst>
              <a:ext uri="{FF2B5EF4-FFF2-40B4-BE49-F238E27FC236}">
                <a16:creationId xmlns:a16="http://schemas.microsoft.com/office/drawing/2014/main" id="{05670778-992C-450F-AD18-EDF3DF65D9E0}"/>
              </a:ext>
            </a:extLst>
          </p:cNvPr>
          <p:cNvSpPr>
            <a:spLocks noGrp="1"/>
          </p:cNvSpPr>
          <p:nvPr>
            <p:ph type="body" idx="1" hasCustomPrompt="1"/>
          </p:nvPr>
        </p:nvSpPr>
        <p:spPr>
          <a:xfrm>
            <a:off x="447556" y="3297749"/>
            <a:ext cx="7551996" cy="312330"/>
          </a:xfrm>
        </p:spPr>
        <p:txBody>
          <a:bodyPr wrap="square" lIns="0" rIns="0" anchor="t">
            <a:spAutoFit/>
          </a:bodyPr>
          <a:lstStyle>
            <a:lvl1pPr marL="0" indent="0">
              <a:buNone/>
              <a:defRPr sz="20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14" name="Espace réservé du pied de page 4">
            <a:extLst>
              <a:ext uri="{FF2B5EF4-FFF2-40B4-BE49-F238E27FC236}">
                <a16:creationId xmlns:a16="http://schemas.microsoft.com/office/drawing/2014/main" id="{F52C80E3-8B55-457E-A85C-8CC02F81EC76}"/>
              </a:ext>
            </a:extLst>
          </p:cNvPr>
          <p:cNvSpPr txBox="1">
            <a:spLocks/>
          </p:cNvSpPr>
          <p:nvPr userDrawn="1"/>
        </p:nvSpPr>
        <p:spPr>
          <a:xfrm>
            <a:off x="817200" y="6515735"/>
            <a:ext cx="4034759"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February 2022 | Public</a:t>
            </a:r>
            <a:endParaRPr lang="en-US" sz="800">
              <a:solidFill>
                <a:schemeClr val="bg1"/>
              </a:solidFill>
            </a:endParaRPr>
          </a:p>
        </p:txBody>
      </p:sp>
      <p:sp>
        <p:nvSpPr>
          <p:cNvPr id="16" name="Slide Number Placeholder 15">
            <a:extLst>
              <a:ext uri="{FF2B5EF4-FFF2-40B4-BE49-F238E27FC236}">
                <a16:creationId xmlns:a16="http://schemas.microsoft.com/office/drawing/2014/main" id="{4DC0623D-42A1-41B3-B5F9-CBD1B7199F82}"/>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7" name="Picture 6" descr="Shape&#10;&#10;Description automatically generated with medium confidence">
            <a:extLst>
              <a:ext uri="{FF2B5EF4-FFF2-40B4-BE49-F238E27FC236}">
                <a16:creationId xmlns:a16="http://schemas.microsoft.com/office/drawing/2014/main" id="{D683F6DC-CDB5-4BA5-90DA-7D4663323DC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22770" y="5943447"/>
            <a:ext cx="2232000" cy="518143"/>
          </a:xfrm>
          <a:prstGeom prst="rect">
            <a:avLst/>
          </a:prstGeom>
        </p:spPr>
      </p:pic>
    </p:spTree>
    <p:extLst>
      <p:ext uri="{BB962C8B-B14F-4D97-AF65-F5344CB8AC3E}">
        <p14:creationId xmlns:p14="http://schemas.microsoft.com/office/powerpoint/2010/main" val="2943054698"/>
      </p:ext>
    </p:extLst>
  </p:cSld>
  <p:clrMapOvr>
    <a:masterClrMapping/>
  </p:clrMapOvr>
  <p:extLst>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Divider style 3">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961720-B7CD-47CC-8F80-F39023C74988}"/>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bwMode="inv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Forme libre : forme 13">
            <a:extLst>
              <a:ext uri="{FF2B5EF4-FFF2-40B4-BE49-F238E27FC236}">
                <a16:creationId xmlns:a16="http://schemas.microsoft.com/office/drawing/2014/main" id="{D42A29F8-8B81-4FB1-8852-D3129D82F2F7}"/>
              </a:ext>
            </a:extLst>
          </p:cNvPr>
          <p:cNvSpPr/>
          <p:nvPr userDrawn="1"/>
        </p:nvSpPr>
        <p:spPr bwMode="inv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8904312" y="91698"/>
            <a:ext cx="2837315" cy="3107326"/>
          </a:xfrm>
        </p:spPr>
        <p:txBody>
          <a:bodyPr wrap="none">
            <a:spAutoFit/>
          </a:bodyPr>
          <a:lstStyle>
            <a:lvl1pPr marL="0" indent="0" algn="ctr">
              <a:buNone/>
              <a:defRPr sz="19900" b="1">
                <a:solidFill>
                  <a:schemeClr val="bg1"/>
                </a:solidFill>
              </a:defRPr>
            </a:lvl1pPr>
          </a:lstStyle>
          <a:p>
            <a:pPr lvl="0"/>
            <a:r>
              <a:rPr lang="en-GB"/>
              <a:t>00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0000" y="450000"/>
            <a:ext cx="7422765" cy="830997"/>
          </a:xfrm>
        </p:spPr>
        <p:txBody>
          <a:bodyPr vert="horz" wrap="square" lIns="0" tIns="0" rIns="0" bIns="0" rtlCol="0" anchor="t">
            <a:spAutoFit/>
          </a:bodyPr>
          <a:lstStyle>
            <a:lvl1pPr>
              <a:defRPr lang="en-GB" sz="6000" cap="none" spc="0" dirty="0">
                <a:solidFill>
                  <a:schemeClr val="bg1"/>
                </a:solidFill>
                <a:latin typeface="Arial Black" panose="020B0A04020102020204" pitchFamily="34" charset="0"/>
              </a:defRPr>
            </a:lvl1pPr>
          </a:lstStyle>
          <a:p>
            <a:pPr lvl="0"/>
            <a:r>
              <a:rPr lang="en-GB"/>
              <a:t>Section title</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5508848" cy="374718"/>
          </a:xfrm>
        </p:spPr>
        <p:txBody>
          <a:bodyPr wrap="square" lIns="0" rIns="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(optional)</a:t>
            </a:r>
          </a:p>
        </p:txBody>
      </p:sp>
      <p:sp>
        <p:nvSpPr>
          <p:cNvPr id="23" name="Espace réservé du pied de page 4">
            <a:extLst>
              <a:ext uri="{FF2B5EF4-FFF2-40B4-BE49-F238E27FC236}">
                <a16:creationId xmlns:a16="http://schemas.microsoft.com/office/drawing/2014/main" id="{AF7F8370-89AD-4023-AA0B-97AD508D79FD}"/>
              </a:ext>
            </a:extLst>
          </p:cNvPr>
          <p:cNvSpPr txBox="1">
            <a:spLocks/>
          </p:cNvSpPr>
          <p:nvPr userDrawn="1"/>
        </p:nvSpPr>
        <p:spPr>
          <a:xfrm>
            <a:off x="817200" y="6515735"/>
            <a:ext cx="430887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dirty="0">
                <a:solidFill>
                  <a:schemeClr val="bg1"/>
                </a:solidFill>
              </a:rPr>
              <a:t>© Ipsos | Health Foundation – Policy Polling Programme NHS75 Findings| July 2023 | PUBLIC</a:t>
            </a:r>
            <a:endParaRPr lang="en-US" sz="800" dirty="0">
              <a:solidFill>
                <a:schemeClr val="bg1"/>
              </a:solidFill>
            </a:endParaRPr>
          </a:p>
        </p:txBody>
      </p:sp>
      <p:sp>
        <p:nvSpPr>
          <p:cNvPr id="24" name="Slide Number Placeholder 15">
            <a:extLst>
              <a:ext uri="{FF2B5EF4-FFF2-40B4-BE49-F238E27FC236}">
                <a16:creationId xmlns:a16="http://schemas.microsoft.com/office/drawing/2014/main" id="{BEE29679-29E2-4E78-A343-F2D4279C1984}"/>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3" name="Picture 2" descr="Shape&#10;&#10;Description automatically generated with medium confidence">
            <a:extLst>
              <a:ext uri="{FF2B5EF4-FFF2-40B4-BE49-F238E27FC236}">
                <a16:creationId xmlns:a16="http://schemas.microsoft.com/office/drawing/2014/main" id="{65B3A5D1-9F29-4DB9-A57E-E428AEA311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09627" y="5997584"/>
            <a:ext cx="2232000" cy="518151"/>
          </a:xfrm>
          <a:prstGeom prst="rect">
            <a:avLst/>
          </a:prstGeom>
        </p:spPr>
      </p:pic>
    </p:spTree>
    <p:extLst>
      <p:ext uri="{BB962C8B-B14F-4D97-AF65-F5344CB8AC3E}">
        <p14:creationId xmlns:p14="http://schemas.microsoft.com/office/powerpoint/2010/main" val="81845132"/>
      </p:ext>
    </p:extLst>
  </p:cSld>
  <p:clrMapOvr>
    <a:masterClrMapping/>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ark Image background standout text">
    <p:bg>
      <p:bgPr>
        <a:solidFill>
          <a:schemeClr val="accent1"/>
        </a:solidFill>
        <a:effectLst/>
      </p:bgPr>
    </p:bg>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B451307E-4D10-46A4-B5F4-D1CDCEC3D46B}"/>
              </a:ext>
            </a:extLst>
          </p:cNvPr>
          <p:cNvSpPr>
            <a:spLocks noGrp="1"/>
          </p:cNvSpPr>
          <p:nvPr>
            <p:ph type="pic" sz="quarter" idx="15" hasCustomPrompt="1"/>
          </p:nvPr>
        </p:nvSpPr>
        <p:spPr>
          <a:xfrm>
            <a:off x="0" y="0"/>
            <a:ext cx="12192000" cy="6858000"/>
          </a:xfrm>
          <a:pattFill prst="wdUpDiag">
            <a:fgClr>
              <a:srgbClr val="D9D9D9"/>
            </a:fgClr>
            <a:bgClr>
              <a:schemeClr val="bg1"/>
            </a:bgClr>
          </a:pattFill>
        </p:spPr>
        <p:txBody>
          <a:bodyPr anchor="ctr"/>
          <a:lstStyle>
            <a:lvl1pPr algn="ctr">
              <a:defRPr/>
            </a:lvl1pPr>
          </a:lstStyle>
          <a:p>
            <a:r>
              <a:rPr lang="en-GB"/>
              <a:t>Click icon in centre to add image</a:t>
            </a:r>
            <a:br>
              <a:rPr lang="en-GB"/>
            </a:br>
            <a:r>
              <a:rPr lang="en-GB"/>
              <a:t>Send image to back so elements show on the page</a:t>
            </a:r>
          </a:p>
          <a:p>
            <a:endParaRPr lang="en-GB"/>
          </a:p>
          <a:p>
            <a:endParaRPr lang="en-GB"/>
          </a:p>
          <a:p>
            <a:endParaRPr lang="en-GB"/>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defRPr>
            </a:lvl1pPr>
          </a:lstStyle>
          <a:p>
            <a:r>
              <a:rPr lang="en-GB"/>
              <a:t>Summary text background image (text can be recoloured depending on image colour)</a:t>
            </a:r>
            <a:endParaRPr lang="fr-FR"/>
          </a:p>
        </p:txBody>
      </p:sp>
      <p:sp>
        <p:nvSpPr>
          <p:cNvPr id="19" name="Espace réservé du pied de page 4">
            <a:extLst>
              <a:ext uri="{FF2B5EF4-FFF2-40B4-BE49-F238E27FC236}">
                <a16:creationId xmlns:a16="http://schemas.microsoft.com/office/drawing/2014/main" id="{7C55DB14-B0C7-492B-B1FF-775E2586736D}"/>
              </a:ext>
            </a:extLst>
          </p:cNvPr>
          <p:cNvSpPr txBox="1">
            <a:spLocks/>
          </p:cNvSpPr>
          <p:nvPr userDrawn="1"/>
        </p:nvSpPr>
        <p:spPr>
          <a:xfrm>
            <a:off x="817200" y="6504375"/>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January 2022 | Version 2 | Internal/Client Use Only </a:t>
            </a:r>
            <a:endParaRPr lang="en-US" sz="800">
              <a:solidFill>
                <a:schemeClr val="bg1"/>
              </a:solidFill>
            </a:endParaRPr>
          </a:p>
        </p:txBody>
      </p:sp>
      <p:sp>
        <p:nvSpPr>
          <p:cNvPr id="20" name="Slide Number Placeholder 2">
            <a:extLst>
              <a:ext uri="{FF2B5EF4-FFF2-40B4-BE49-F238E27FC236}">
                <a16:creationId xmlns:a16="http://schemas.microsoft.com/office/drawing/2014/main" id="{2CA25737-BDFB-45D5-BF6F-856062E3181E}"/>
              </a:ext>
            </a:extLst>
          </p:cNvPr>
          <p:cNvSpPr>
            <a:spLocks noGrp="1"/>
          </p:cNvSpPr>
          <p:nvPr>
            <p:ph type="sldNum" sz="quarter" idx="14"/>
          </p:nvPr>
        </p:nvSpPr>
        <p:spPr>
          <a:xfrm>
            <a:off x="437230" y="6262361"/>
            <a:ext cx="304370" cy="365125"/>
          </a:xfrm>
        </p:spPr>
        <p:txBody>
          <a:bodyPr/>
          <a:lstStyle>
            <a:lvl1pPr>
              <a:defRPr>
                <a:solidFill>
                  <a:schemeClr val="bg1"/>
                </a:solidFill>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9331BE4E-C70E-47F0-8EC9-4DF163E071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978492530"/>
      </p:ext>
    </p:extLst>
  </p:cSld>
  <p:clrMapOvr>
    <a:masterClrMapping/>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guides explaine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86ADD35-E522-41F8-B812-80AE6B27927D}"/>
              </a:ext>
            </a:extLst>
          </p:cNvPr>
          <p:cNvSpPr/>
          <p:nvPr userDrawn="1"/>
        </p:nvSpPr>
        <p:spPr>
          <a:xfrm>
            <a:off x="449999" y="6165850"/>
            <a:ext cx="11318357" cy="4476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10000"/>
              </a:lnSpc>
            </a:pPr>
            <a:r>
              <a:rPr lang="en-GB" sz="1400">
                <a:solidFill>
                  <a:schemeClr val="tx1"/>
                </a:solidFill>
              </a:rPr>
              <a:t>Area for logo, footer and slide number</a:t>
            </a:r>
          </a:p>
        </p:txBody>
      </p:sp>
      <p:sp>
        <p:nvSpPr>
          <p:cNvPr id="4" name="Rectangle 3">
            <a:extLst>
              <a:ext uri="{FF2B5EF4-FFF2-40B4-BE49-F238E27FC236}">
                <a16:creationId xmlns:a16="http://schemas.microsoft.com/office/drawing/2014/main" id="{217FFF5A-C07C-4EE5-83AE-92722B99DAEA}"/>
              </a:ext>
            </a:extLst>
          </p:cNvPr>
          <p:cNvSpPr/>
          <p:nvPr userDrawn="1"/>
        </p:nvSpPr>
        <p:spPr>
          <a:xfrm>
            <a:off x="442911" y="450000"/>
            <a:ext cx="11325449" cy="1034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F09ED6E-CCB6-4130-B02F-119297B546CA}"/>
              </a:ext>
            </a:extLst>
          </p:cNvPr>
          <p:cNvSpPr txBox="1"/>
          <p:nvPr userDrawn="1"/>
        </p:nvSpPr>
        <p:spPr>
          <a:xfrm>
            <a:off x="4727848" y="1037430"/>
            <a:ext cx="2736760"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Main title and subtitle area</a:t>
            </a:r>
          </a:p>
        </p:txBody>
      </p:sp>
      <p:cxnSp>
        <p:nvCxnSpPr>
          <p:cNvPr id="7" name="Straight Connector 6">
            <a:extLst>
              <a:ext uri="{FF2B5EF4-FFF2-40B4-BE49-F238E27FC236}">
                <a16:creationId xmlns:a16="http://schemas.microsoft.com/office/drawing/2014/main" id="{3B0ECED2-463B-4A1C-B68C-41A7E5335213}"/>
              </a:ext>
            </a:extLst>
          </p:cNvPr>
          <p:cNvCxnSpPr/>
          <p:nvPr userDrawn="1"/>
        </p:nvCxnSpPr>
        <p:spPr>
          <a:xfrm>
            <a:off x="0" y="4413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7BC5E5-4ED8-4995-B9B3-674896B07C9F}"/>
              </a:ext>
            </a:extLst>
          </p:cNvPr>
          <p:cNvCxnSpPr/>
          <p:nvPr userDrawn="1"/>
        </p:nvCxnSpPr>
        <p:spPr>
          <a:xfrm>
            <a:off x="0" y="6165850"/>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7FE3B4-1487-4A42-82C4-2050774CC01B}"/>
              </a:ext>
            </a:extLst>
          </p:cNvPr>
          <p:cNvCxnSpPr/>
          <p:nvPr userDrawn="1"/>
        </p:nvCxnSpPr>
        <p:spPr>
          <a:xfrm>
            <a:off x="-25400" y="6613525"/>
            <a:ext cx="12192000" cy="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F51B84-8B33-41FB-AE2A-8603C1B4B2AC}"/>
              </a:ext>
            </a:extLst>
          </p:cNvPr>
          <p:cNvSpPr/>
          <p:nvPr userDrawn="1"/>
        </p:nvSpPr>
        <p:spPr>
          <a:xfrm>
            <a:off x="462245" y="1809694"/>
            <a:ext cx="11299083" cy="6690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Width of main content area</a:t>
            </a:r>
          </a:p>
        </p:txBody>
      </p:sp>
      <p:grpSp>
        <p:nvGrpSpPr>
          <p:cNvPr id="11" name="Group 10">
            <a:extLst>
              <a:ext uri="{FF2B5EF4-FFF2-40B4-BE49-F238E27FC236}">
                <a16:creationId xmlns:a16="http://schemas.microsoft.com/office/drawing/2014/main" id="{0F087FCB-BD1E-4080-ADD9-D3CD929EAFD6}"/>
              </a:ext>
            </a:extLst>
          </p:cNvPr>
          <p:cNvGrpSpPr/>
          <p:nvPr userDrawn="1"/>
        </p:nvGrpSpPr>
        <p:grpSpPr>
          <a:xfrm>
            <a:off x="462245" y="2877521"/>
            <a:ext cx="11286383" cy="669007"/>
            <a:chOff x="462245" y="2558742"/>
            <a:chExt cx="11286383" cy="492518"/>
          </a:xfrm>
          <a:solidFill>
            <a:schemeClr val="accent5"/>
          </a:solidFill>
        </p:grpSpPr>
        <p:sp>
          <p:nvSpPr>
            <p:cNvPr id="12" name="Rectangle 11">
              <a:extLst>
                <a:ext uri="{FF2B5EF4-FFF2-40B4-BE49-F238E27FC236}">
                  <a16:creationId xmlns:a16="http://schemas.microsoft.com/office/drawing/2014/main" id="{5DEE7492-22D5-411A-BCEF-34D67D1E8FCB}"/>
                </a:ext>
              </a:extLst>
            </p:cNvPr>
            <p:cNvSpPr/>
            <p:nvPr/>
          </p:nvSpPr>
          <p:spPr>
            <a:xfrm>
              <a:off x="462245" y="2558742"/>
              <a:ext cx="5454638"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sp>
          <p:nvSpPr>
            <p:cNvPr id="13" name="Rectangle 12">
              <a:extLst>
                <a:ext uri="{FF2B5EF4-FFF2-40B4-BE49-F238E27FC236}">
                  <a16:creationId xmlns:a16="http://schemas.microsoft.com/office/drawing/2014/main" id="{2F251647-8C43-42CC-BDD0-535546692E1C}"/>
                </a:ext>
              </a:extLst>
            </p:cNvPr>
            <p:cNvSpPr/>
            <p:nvPr/>
          </p:nvSpPr>
          <p:spPr>
            <a:xfrm>
              <a:off x="6285575" y="2558742"/>
              <a:ext cx="5463053" cy="492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red guides are markers for 2 column areas</a:t>
              </a:r>
            </a:p>
          </p:txBody>
        </p:sp>
      </p:grpSp>
      <p:grpSp>
        <p:nvGrpSpPr>
          <p:cNvPr id="14" name="Group 13">
            <a:extLst>
              <a:ext uri="{FF2B5EF4-FFF2-40B4-BE49-F238E27FC236}">
                <a16:creationId xmlns:a16="http://schemas.microsoft.com/office/drawing/2014/main" id="{17A156E7-CCEA-46FF-A154-5288625325E0}"/>
              </a:ext>
            </a:extLst>
          </p:cNvPr>
          <p:cNvGrpSpPr/>
          <p:nvPr userDrawn="1"/>
        </p:nvGrpSpPr>
        <p:grpSpPr>
          <a:xfrm>
            <a:off x="462245" y="4092141"/>
            <a:ext cx="11286843" cy="669007"/>
            <a:chOff x="462245" y="3372047"/>
            <a:chExt cx="11286843" cy="492518"/>
          </a:xfrm>
          <a:solidFill>
            <a:schemeClr val="accent6"/>
          </a:solidFill>
        </p:grpSpPr>
        <p:sp>
          <p:nvSpPr>
            <p:cNvPr id="15" name="Rectangle 14">
              <a:extLst>
                <a:ext uri="{FF2B5EF4-FFF2-40B4-BE49-F238E27FC236}">
                  <a16:creationId xmlns:a16="http://schemas.microsoft.com/office/drawing/2014/main" id="{CB781140-531E-48A5-9DF7-C2CC49D271DF}"/>
                </a:ext>
              </a:extLst>
            </p:cNvPr>
            <p:cNvSpPr/>
            <p:nvPr/>
          </p:nvSpPr>
          <p:spPr>
            <a:xfrm>
              <a:off x="46224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6" name="Rectangle 15">
              <a:extLst>
                <a:ext uri="{FF2B5EF4-FFF2-40B4-BE49-F238E27FC236}">
                  <a16:creationId xmlns:a16="http://schemas.microsoft.com/office/drawing/2014/main" id="{AA28CD9C-6828-48B0-B2B9-1CFA8F49E8D0}"/>
                </a:ext>
              </a:extLst>
            </p:cNvPr>
            <p:cNvSpPr/>
            <p:nvPr/>
          </p:nvSpPr>
          <p:spPr>
            <a:xfrm>
              <a:off x="4339866"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sp>
          <p:nvSpPr>
            <p:cNvPr id="17" name="Rectangle 16">
              <a:extLst>
                <a:ext uri="{FF2B5EF4-FFF2-40B4-BE49-F238E27FC236}">
                  <a16:creationId xmlns:a16="http://schemas.microsoft.com/office/drawing/2014/main" id="{B29427AE-3B28-4D59-B88E-183CE9924925}"/>
                </a:ext>
              </a:extLst>
            </p:cNvPr>
            <p:cNvSpPr/>
            <p:nvPr/>
          </p:nvSpPr>
          <p:spPr>
            <a:xfrm>
              <a:off x="8215315" y="3372047"/>
              <a:ext cx="3533773" cy="4925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Internal green guides are markers for 3 columns</a:t>
              </a:r>
            </a:p>
          </p:txBody>
        </p:sp>
      </p:grpSp>
      <p:grpSp>
        <p:nvGrpSpPr>
          <p:cNvPr id="18" name="Group 17">
            <a:extLst>
              <a:ext uri="{FF2B5EF4-FFF2-40B4-BE49-F238E27FC236}">
                <a16:creationId xmlns:a16="http://schemas.microsoft.com/office/drawing/2014/main" id="{87500F29-C83F-4134-80C2-3A7F655B27D2}"/>
              </a:ext>
            </a:extLst>
          </p:cNvPr>
          <p:cNvGrpSpPr/>
          <p:nvPr userDrawn="1"/>
        </p:nvGrpSpPr>
        <p:grpSpPr>
          <a:xfrm>
            <a:off x="450000" y="0"/>
            <a:ext cx="11299088" cy="6858000"/>
            <a:chOff x="450000" y="-85430"/>
            <a:chExt cx="11299088" cy="6858000"/>
          </a:xfrm>
        </p:grpSpPr>
        <p:cxnSp>
          <p:nvCxnSpPr>
            <p:cNvPr id="19" name="Straight Connector 18">
              <a:extLst>
                <a:ext uri="{FF2B5EF4-FFF2-40B4-BE49-F238E27FC236}">
                  <a16:creationId xmlns:a16="http://schemas.microsoft.com/office/drawing/2014/main" id="{D6F9CADC-E6D4-4C67-AFCB-E27C1E0460DA}"/>
                </a:ext>
              </a:extLst>
            </p:cNvPr>
            <p:cNvCxnSpPr/>
            <p:nvPr/>
          </p:nvCxnSpPr>
          <p:spPr>
            <a:xfrm>
              <a:off x="45000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DCBEC7B-9244-4A52-92AF-BC65A0D79E0B}"/>
                </a:ext>
              </a:extLst>
            </p:cNvPr>
            <p:cNvCxnSpPr/>
            <p:nvPr/>
          </p:nvCxnSpPr>
          <p:spPr>
            <a:xfrm>
              <a:off x="11749088"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B9D0C-C1B9-4D81-83A3-35093DBC7565}"/>
                </a:ext>
              </a:extLst>
            </p:cNvPr>
            <p:cNvCxnSpPr/>
            <p:nvPr/>
          </p:nvCxnSpPr>
          <p:spPr>
            <a:xfrm>
              <a:off x="59118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1EB7ABE-14C3-44F5-87CB-4A1B64F48781}"/>
                </a:ext>
              </a:extLst>
            </p:cNvPr>
            <p:cNvCxnSpPr/>
            <p:nvPr/>
          </p:nvCxnSpPr>
          <p:spPr>
            <a:xfrm>
              <a:off x="6267450" y="-85430"/>
              <a:ext cx="0" cy="6858000"/>
            </a:xfrm>
            <a:prstGeom prst="line">
              <a:avLst/>
            </a:prstGeom>
            <a:ln>
              <a:solidFill>
                <a:srgbClr val="F26B43"/>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9A9B47A-E12F-4BD2-91E6-EB4456E64D36}"/>
                </a:ext>
              </a:extLst>
            </p:cNvPr>
            <p:cNvCxnSpPr>
              <a:cxnSpLocks/>
            </p:cNvCxnSpPr>
            <p:nvPr/>
          </p:nvCxnSpPr>
          <p:spPr>
            <a:xfrm>
              <a:off x="3976417"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04D3BF-869A-4812-BE95-40D030993717}"/>
                </a:ext>
              </a:extLst>
            </p:cNvPr>
            <p:cNvCxnSpPr>
              <a:cxnSpLocks/>
            </p:cNvCxnSpPr>
            <p:nvPr/>
          </p:nvCxnSpPr>
          <p:spPr>
            <a:xfrm>
              <a:off x="433228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A3D29FB-ABBF-4E0F-940D-7AFFE15F09A2}"/>
                </a:ext>
              </a:extLst>
            </p:cNvPr>
            <p:cNvCxnSpPr>
              <a:cxnSpLocks/>
            </p:cNvCxnSpPr>
            <p:nvPr/>
          </p:nvCxnSpPr>
          <p:spPr>
            <a:xfrm>
              <a:off x="7856538"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21895BE-B77A-47D7-9D8C-01D336B80FE9}"/>
                </a:ext>
              </a:extLst>
            </p:cNvPr>
            <p:cNvCxnSpPr>
              <a:cxnSpLocks/>
            </p:cNvCxnSpPr>
            <p:nvPr/>
          </p:nvCxnSpPr>
          <p:spPr>
            <a:xfrm>
              <a:off x="8202615" y="-85430"/>
              <a:ext cx="0" cy="685800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7D3AAD-2181-43A9-89D4-5EFA875444EF}"/>
                </a:ext>
              </a:extLst>
            </p:cNvPr>
            <p:cNvCxnSpPr>
              <a:cxnSpLocks/>
            </p:cNvCxnSpPr>
            <p:nvPr/>
          </p:nvCxnSpPr>
          <p:spPr>
            <a:xfrm>
              <a:off x="2036492"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3F8B856-4148-45CD-A31F-C5826A69A9CE}"/>
                </a:ext>
              </a:extLst>
            </p:cNvPr>
            <p:cNvCxnSpPr>
              <a:cxnSpLocks/>
            </p:cNvCxnSpPr>
            <p:nvPr/>
          </p:nvCxnSpPr>
          <p:spPr>
            <a:xfrm>
              <a:off x="2379663"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BC4BB79-F2AE-4EED-96A8-F8FCE4FC7DDC}"/>
                </a:ext>
              </a:extLst>
            </p:cNvPr>
            <p:cNvCxnSpPr>
              <a:cxnSpLocks/>
            </p:cNvCxnSpPr>
            <p:nvPr/>
          </p:nvCxnSpPr>
          <p:spPr>
            <a:xfrm>
              <a:off x="9791429"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5775B1C-90E1-4ACC-A83F-40747ACBA8AA}"/>
                </a:ext>
              </a:extLst>
            </p:cNvPr>
            <p:cNvCxnSpPr>
              <a:cxnSpLocks/>
            </p:cNvCxnSpPr>
            <p:nvPr/>
          </p:nvCxnSpPr>
          <p:spPr>
            <a:xfrm>
              <a:off x="10147300" y="-85430"/>
              <a:ext cx="0" cy="685800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grpSp>
      <p:cxnSp>
        <p:nvCxnSpPr>
          <p:cNvPr id="31" name="Straight Connector 30">
            <a:extLst>
              <a:ext uri="{FF2B5EF4-FFF2-40B4-BE49-F238E27FC236}">
                <a16:creationId xmlns:a16="http://schemas.microsoft.com/office/drawing/2014/main" id="{43029B49-A765-409D-A3CD-B4BFA508C072}"/>
              </a:ext>
            </a:extLst>
          </p:cNvPr>
          <p:cNvCxnSpPr>
            <a:cxnSpLocks/>
          </p:cNvCxnSpPr>
          <p:nvPr userDrawn="1"/>
        </p:nvCxnSpPr>
        <p:spPr>
          <a:xfrm>
            <a:off x="383376" y="1809694"/>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A2D1EB9-967D-44B6-A4DE-CE698A8BDB10}"/>
              </a:ext>
            </a:extLst>
          </p:cNvPr>
          <p:cNvCxnSpPr/>
          <p:nvPr userDrawn="1"/>
        </p:nvCxnSpPr>
        <p:spPr>
          <a:xfrm>
            <a:off x="0" y="1484312"/>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1A55004-8D7D-4E0C-94DC-E1354243193E}"/>
              </a:ext>
            </a:extLst>
          </p:cNvPr>
          <p:cNvCxnSpPr/>
          <p:nvPr userDrawn="1"/>
        </p:nvCxnSpPr>
        <p:spPr>
          <a:xfrm>
            <a:off x="0" y="1808106"/>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B18F1C-48B4-4262-B1C2-6D7758EB8637}"/>
              </a:ext>
            </a:extLst>
          </p:cNvPr>
          <p:cNvCxnSpPr/>
          <p:nvPr userDrawn="1"/>
        </p:nvCxnSpPr>
        <p:spPr>
          <a:xfrm>
            <a:off x="-25400" y="5661025"/>
            <a:ext cx="12192000" cy="0"/>
          </a:xfrm>
          <a:prstGeom prst="line">
            <a:avLst/>
          </a:prstGeom>
          <a:ln>
            <a:solidFill>
              <a:srgbClr val="3FCEEB"/>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6F973-997B-43B8-B47B-345DD183C636}"/>
              </a:ext>
            </a:extLst>
          </p:cNvPr>
          <p:cNvCxnSpPr/>
          <p:nvPr userDrawn="1"/>
        </p:nvCxnSpPr>
        <p:spPr>
          <a:xfrm>
            <a:off x="-25400" y="5948689"/>
            <a:ext cx="12192000" cy="0"/>
          </a:xfrm>
          <a:prstGeom prst="line">
            <a:avLst/>
          </a:prstGeom>
          <a:ln>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39E9A01-7E7F-41A9-B10A-9A36B72E6251}"/>
              </a:ext>
            </a:extLst>
          </p:cNvPr>
          <p:cNvCxnSpPr>
            <a:cxnSpLocks/>
          </p:cNvCxnSpPr>
          <p:nvPr userDrawn="1"/>
        </p:nvCxnSpPr>
        <p:spPr>
          <a:xfrm>
            <a:off x="11819160" y="1795406"/>
            <a:ext cx="0" cy="3851331"/>
          </a:xfrm>
          <a:prstGeom prst="line">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53BB17-2830-4FF6-A472-36FC34D1631F}"/>
              </a:ext>
            </a:extLst>
          </p:cNvPr>
          <p:cNvSpPr txBox="1"/>
          <p:nvPr userDrawn="1"/>
        </p:nvSpPr>
        <p:spPr>
          <a:xfrm rot="16200000">
            <a:off x="-306701"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38" name="TextBox 37">
            <a:extLst>
              <a:ext uri="{FF2B5EF4-FFF2-40B4-BE49-F238E27FC236}">
                <a16:creationId xmlns:a16="http://schemas.microsoft.com/office/drawing/2014/main" id="{D813596B-50C8-4E18-9F1F-B3F9772BD6C8}"/>
              </a:ext>
            </a:extLst>
          </p:cNvPr>
          <p:cNvSpPr txBox="1"/>
          <p:nvPr userDrawn="1"/>
        </p:nvSpPr>
        <p:spPr>
          <a:xfrm rot="5400000" flipH="1">
            <a:off x="11379720" y="3562652"/>
            <a:ext cx="1126912" cy="171778"/>
          </a:xfrm>
          <a:prstGeom prst="rect">
            <a:avLst/>
          </a:prstGeom>
          <a:noFill/>
        </p:spPr>
        <p:txBody>
          <a:bodyPr wrap="none" lIns="0" tIns="0" rIns="0" bIns="0" rtlCol="0">
            <a:spAutoFit/>
          </a:bodyPr>
          <a:lstStyle/>
          <a:p>
            <a:pPr algn="l">
              <a:lnSpc>
                <a:spcPct val="110000"/>
              </a:lnSpc>
              <a:spcBef>
                <a:spcPts val="400"/>
              </a:spcBef>
              <a:spcAft>
                <a:spcPts val="400"/>
              </a:spcAft>
            </a:pPr>
            <a:r>
              <a:rPr lang="en-GB" sz="1100"/>
              <a:t>Main content area</a:t>
            </a:r>
          </a:p>
        </p:txBody>
      </p:sp>
      <p:sp>
        <p:nvSpPr>
          <p:cNvPr id="40" name="TextBox 39">
            <a:extLst>
              <a:ext uri="{FF2B5EF4-FFF2-40B4-BE49-F238E27FC236}">
                <a16:creationId xmlns:a16="http://schemas.microsoft.com/office/drawing/2014/main" id="{F99562A1-40B6-498E-B2CC-FC202A9A295D}"/>
              </a:ext>
            </a:extLst>
          </p:cNvPr>
          <p:cNvSpPr txBox="1"/>
          <p:nvPr userDrawn="1"/>
        </p:nvSpPr>
        <p:spPr>
          <a:xfrm>
            <a:off x="2392093" y="5082622"/>
            <a:ext cx="7417552" cy="218586"/>
          </a:xfrm>
          <a:prstGeom prst="rect">
            <a:avLst/>
          </a:prstGeom>
          <a:noFill/>
        </p:spPr>
        <p:txBody>
          <a:bodyPr wrap="square" lIns="0" tIns="0" rIns="0" bIns="0" rtlCol="0">
            <a:spAutoFit/>
          </a:bodyPr>
          <a:lstStyle/>
          <a:p>
            <a:pPr algn="ctr">
              <a:lnSpc>
                <a:spcPct val="110000"/>
              </a:lnSpc>
              <a:spcBef>
                <a:spcPts val="400"/>
              </a:spcBef>
              <a:spcAft>
                <a:spcPts val="400"/>
              </a:spcAft>
            </a:pPr>
            <a:r>
              <a:rPr lang="en-GB" sz="1400"/>
              <a:t>The other vertical guides in between are simply to help you align things proportionately</a:t>
            </a:r>
          </a:p>
        </p:txBody>
      </p:sp>
      <p:sp>
        <p:nvSpPr>
          <p:cNvPr id="43" name="Title 42">
            <a:extLst>
              <a:ext uri="{FF2B5EF4-FFF2-40B4-BE49-F238E27FC236}">
                <a16:creationId xmlns:a16="http://schemas.microsoft.com/office/drawing/2014/main" id="{C54E255D-4ED5-4075-9EAF-A8B701187C36}"/>
              </a:ext>
            </a:extLst>
          </p:cNvPr>
          <p:cNvSpPr>
            <a:spLocks noGrp="1"/>
          </p:cNvSpPr>
          <p:nvPr>
            <p:ph type="title" hasCustomPrompt="1"/>
          </p:nvPr>
        </p:nvSpPr>
        <p:spPr/>
        <p:txBody>
          <a:bodyPr/>
          <a:lstStyle>
            <a:lvl1pPr>
              <a:defRPr/>
            </a:lvl1pPr>
          </a:lstStyle>
          <a:p>
            <a:r>
              <a:rPr lang="en-US"/>
              <a:t>understanding </a:t>
            </a:r>
            <a:br>
              <a:rPr lang="en-US"/>
            </a:br>
            <a:r>
              <a:rPr lang="en-US"/>
              <a:t>the guides</a:t>
            </a:r>
            <a:endParaRPr lang="en-GB"/>
          </a:p>
        </p:txBody>
      </p:sp>
      <p:sp>
        <p:nvSpPr>
          <p:cNvPr id="46" name="Text Placeholder 4">
            <a:extLst>
              <a:ext uri="{FF2B5EF4-FFF2-40B4-BE49-F238E27FC236}">
                <a16:creationId xmlns:a16="http://schemas.microsoft.com/office/drawing/2014/main" id="{37A16C69-9348-4F42-BFDB-C88E095FF271}"/>
              </a:ext>
            </a:extLst>
          </p:cNvPr>
          <p:cNvSpPr txBox="1">
            <a:spLocks/>
          </p:cNvSpPr>
          <p:nvPr userDrawn="1"/>
        </p:nvSpPr>
        <p:spPr>
          <a:xfrm>
            <a:off x="450000" y="5827549"/>
            <a:ext cx="11294652" cy="124906"/>
          </a:xfrm>
          <a:prstGeom prst="rect">
            <a:avLst/>
          </a:prstGeom>
          <a:solidFill>
            <a:schemeClr val="bg1">
              <a:lumMod val="85000"/>
            </a:schemeClr>
          </a:solidFill>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Area for source and base (if necessary).  Nothing must go beyond the green line below.</a:t>
            </a:r>
          </a:p>
        </p:txBody>
      </p:sp>
      <p:sp>
        <p:nvSpPr>
          <p:cNvPr id="47" name="Right Bracket 46">
            <a:extLst>
              <a:ext uri="{FF2B5EF4-FFF2-40B4-BE49-F238E27FC236}">
                <a16:creationId xmlns:a16="http://schemas.microsoft.com/office/drawing/2014/main" id="{96B279EE-C5DB-44AC-BD7D-B846172C43E1}"/>
              </a:ext>
            </a:extLst>
          </p:cNvPr>
          <p:cNvSpPr/>
          <p:nvPr userDrawn="1"/>
        </p:nvSpPr>
        <p:spPr>
          <a:xfrm>
            <a:off x="11769407" y="5827549"/>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Right Bracket 47">
            <a:extLst>
              <a:ext uri="{FF2B5EF4-FFF2-40B4-BE49-F238E27FC236}">
                <a16:creationId xmlns:a16="http://schemas.microsoft.com/office/drawing/2014/main" id="{965FAEF5-FC45-40C8-AC5C-29DCECC3D09E}"/>
              </a:ext>
            </a:extLst>
          </p:cNvPr>
          <p:cNvSpPr/>
          <p:nvPr userDrawn="1"/>
        </p:nvSpPr>
        <p:spPr>
          <a:xfrm flipH="1">
            <a:off x="386578" y="5825231"/>
            <a:ext cx="45719" cy="13027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2436597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996629311"/>
      </p:ext>
    </p:extLst>
  </p:cSld>
  <p:clrMapOvr>
    <a:masterClrMapping/>
  </p:clrMapOvr>
  <p:extLst>
    <p:ext uri="{DCECCB84-F9BA-43D5-87BE-67443E8EF086}">
      <p15:sldGuideLst xmlns:p15="http://schemas.microsoft.com/office/powerpoint/2012/main"/>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iagram (long) x 1 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Insert diagram here</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a:t>Subtitle here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23368354"/>
      </p:ext>
    </p:extLst>
  </p:cSld>
  <p:clrMapOvr>
    <a:masterClrMapping/>
  </p:clrMapOvr>
  <p:extLst>
    <p:ext uri="{DCECCB84-F9BA-43D5-87BE-67443E8EF086}">
      <p15:sldGuideLst xmlns:p15="http://schemas.microsoft.com/office/powerpoint/2012/main"/>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column content 1_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p:txBody>
          <a:bodyPr/>
          <a:lstStyle/>
          <a:p>
            <a:fld id="{D61AABEC-672F-4B68-B914-690DA978312C}" type="slidenum">
              <a:rPr lang="en-GB" smtClean="0"/>
              <a:pPr/>
              <a:t>‹#›</a:t>
            </a:fld>
            <a:r>
              <a:rPr lang="en-GB"/>
              <a:t>  </a:t>
            </a:r>
          </a:p>
        </p:txBody>
      </p:sp>
      <p:sp>
        <p:nvSpPr>
          <p:cNvPr id="11" name="Title 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a:t>Text in 3 columns – will auto-format</a:t>
            </a:r>
            <a:endParaRPr lang="en-GB"/>
          </a:p>
        </p:txBody>
      </p:sp>
    </p:spTree>
    <p:extLst>
      <p:ext uri="{BB962C8B-B14F-4D97-AF65-F5344CB8AC3E}">
        <p14:creationId xmlns:p14="http://schemas.microsoft.com/office/powerpoint/2010/main" val="2168727430"/>
      </p:ext>
    </p:extLst>
  </p:cSld>
  <p:clrMapOvr>
    <a:masterClrMapping/>
  </p:clrMapOvr>
  <p:extLst>
    <p:ext uri="{DCECCB84-F9BA-43D5-87BE-67443E8EF086}">
      <p15:sldGuideLst xmlns:p15="http://schemas.microsoft.com/office/powerpoint/2012/main"/>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ontent x 2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4018429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ntent x 3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341813"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45EDE6A-F920-48CB-981D-5ABE100DA90B}"/>
              </a:ext>
            </a:extLst>
          </p:cNvPr>
          <p:cNvSpPr>
            <a:spLocks noGrp="1"/>
          </p:cNvSpPr>
          <p:nvPr>
            <p:ph idx="20" hasCustomPrompt="1"/>
          </p:nvPr>
        </p:nvSpPr>
        <p:spPr>
          <a:xfrm>
            <a:off x="8230730" y="1793228"/>
            <a:ext cx="352440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FA70C77B-5CBD-4D8F-80F2-3FB63475E7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Text Placeholder 5">
            <a:extLst>
              <a:ext uri="{FF2B5EF4-FFF2-40B4-BE49-F238E27FC236}">
                <a16:creationId xmlns:a16="http://schemas.microsoft.com/office/drawing/2014/main" id="{64F67FAD-624A-4A04-93A6-997306046B43}"/>
              </a:ext>
            </a:extLst>
          </p:cNvPr>
          <p:cNvSpPr>
            <a:spLocks noGrp="1"/>
          </p:cNvSpPr>
          <p:nvPr>
            <p:ph type="body" sz="quarter" idx="21"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B2D8DED8-6BFD-4FF3-9C56-83AF7E6807B2}"/>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02E19BD3-B2A9-4EF5-99E8-74C6F558D3B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83039007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ontent x 4 box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5" name="Content 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Content Placeholder 2">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8" name="Content Placeholder 2">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793228"/>
            <a:ext cx="2562696" cy="3867797"/>
          </a:xfrm>
          <a:no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5">
            <a:extLst>
              <a:ext uri="{FF2B5EF4-FFF2-40B4-BE49-F238E27FC236}">
                <a16:creationId xmlns:a16="http://schemas.microsoft.com/office/drawing/2014/main" id="{ABED08D5-27C0-46F1-BD7A-A8339388FDF8}"/>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F3A4C9B8-DB3E-4ADC-9656-A9F05C3FDA13}"/>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29026147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xt_wide_left_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C514F2BF-EC91-4D5E-9280-A8883484200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13572511"/>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xt_wide_right_image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4986" y="1793753"/>
            <a:ext cx="7403642"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2DD9ACA7-2C9E-401C-B8CA-52E76D28E713}"/>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9" name="Slide Number Placeholder 8">
            <a:extLst>
              <a:ext uri="{FF2B5EF4-FFF2-40B4-BE49-F238E27FC236}">
                <a16:creationId xmlns:a16="http://schemas.microsoft.com/office/drawing/2014/main" id="{1BE3EB40-D0D5-4D03-814C-616C55380205}"/>
              </a:ext>
            </a:extLst>
          </p:cNvPr>
          <p:cNvSpPr>
            <a:spLocks noGrp="1"/>
          </p:cNvSpPr>
          <p:nvPr>
            <p:ph type="sldNum" sz="quarter" idx="22"/>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481CA7C8-05F5-497E-A943-3B0F248B794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5504844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ext(2-col) with image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8213478"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9" name="Title 8">
            <a:extLst>
              <a:ext uri="{FF2B5EF4-FFF2-40B4-BE49-F238E27FC236}">
                <a16:creationId xmlns:a16="http://schemas.microsoft.com/office/drawing/2014/main" id="{8F461509-202E-4898-9465-33F4FEA4E07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129375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xt(2-col) with image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342090" y="1793228"/>
            <a:ext cx="7406538" cy="3876675"/>
          </a:xfrm>
        </p:spPr>
        <p:txBody>
          <a:bodyPr numCol="2" spcCol="360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3228"/>
            <a:ext cx="3524250"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Text Placeholder 8">
            <a:extLst>
              <a:ext uri="{FF2B5EF4-FFF2-40B4-BE49-F238E27FC236}">
                <a16:creationId xmlns:a16="http://schemas.microsoft.com/office/drawing/2014/main" id="{D617C24F-CCF9-4218-A73F-B9C0B458EEA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4" name="Text Placeholder 5">
            <a:extLst>
              <a:ext uri="{FF2B5EF4-FFF2-40B4-BE49-F238E27FC236}">
                <a16:creationId xmlns:a16="http://schemas.microsoft.com/office/drawing/2014/main" id="{195C6DA3-059F-4EBD-85F5-F4BB34734E55}"/>
              </a:ext>
            </a:extLst>
          </p:cNvPr>
          <p:cNvSpPr>
            <a:spLocks noGrp="1"/>
          </p:cNvSpPr>
          <p:nvPr>
            <p:ph type="body" sz="quarter" idx="22"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1" name="Slide Number Placeholder 10">
            <a:extLst>
              <a:ext uri="{FF2B5EF4-FFF2-40B4-BE49-F238E27FC236}">
                <a16:creationId xmlns:a16="http://schemas.microsoft.com/office/drawing/2014/main" id="{ED983061-23EC-4D72-AADE-69B2DAA9E365}"/>
              </a:ext>
            </a:extLst>
          </p:cNvPr>
          <p:cNvSpPr>
            <a:spLocks noGrp="1"/>
          </p:cNvSpPr>
          <p:nvPr>
            <p:ph type="sldNum" sz="quarter" idx="23"/>
          </p:nvPr>
        </p:nvSpPr>
        <p:spPr/>
        <p:txBody>
          <a:bodyPr/>
          <a:lstStyle/>
          <a:p>
            <a:fld id="{D61AABEC-672F-4B68-B914-690DA978312C}" type="slidenum">
              <a:rPr lang="en-GB" smtClean="0"/>
              <a:pPr/>
              <a:t>‹#›</a:t>
            </a:fld>
            <a:r>
              <a:rPr lang="en-GB"/>
              <a:t>  </a:t>
            </a:r>
          </a:p>
        </p:txBody>
      </p:sp>
      <p:sp>
        <p:nvSpPr>
          <p:cNvPr id="6" name="Title 5">
            <a:extLst>
              <a:ext uri="{FF2B5EF4-FFF2-40B4-BE49-F238E27FC236}">
                <a16:creationId xmlns:a16="http://schemas.microsoft.com/office/drawing/2014/main" id="{B7A77705-A913-4F6B-8AFD-45E815E1C9BF}"/>
              </a:ext>
            </a:extLst>
          </p:cNvPr>
          <p:cNvSpPr>
            <a:spLocks noGrp="1"/>
          </p:cNvSpPr>
          <p:nvPr>
            <p:ph type="title" hasCustomPrompt="1"/>
          </p:nvPr>
        </p:nvSpPr>
        <p:spPr/>
        <p:txBody>
          <a:bodyPr/>
          <a:lstStyle>
            <a:lvl1pPr>
              <a:defRPr/>
            </a:lvl1pPr>
          </a:lstStyle>
          <a:p>
            <a:r>
              <a:rPr lang="en-US"/>
              <a:t>TWO COLUMN TEXTBOX WITH IMAGE LEFT</a:t>
            </a:r>
            <a:endParaRPr lang="en-GB"/>
          </a:p>
        </p:txBody>
      </p:sp>
    </p:spTree>
    <p:extLst>
      <p:ext uri="{BB962C8B-B14F-4D97-AF65-F5344CB8AC3E}">
        <p14:creationId xmlns:p14="http://schemas.microsoft.com/office/powerpoint/2010/main" val="325396764"/>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large_image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332288"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9267575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5" name="Picture Placeholder 4">
            <a:extLst>
              <a:ext uri="{FF2B5EF4-FFF2-40B4-BE49-F238E27FC236}">
                <a16:creationId xmlns:a16="http://schemas.microsoft.com/office/drawing/2014/main" id="{BFEF5CD1-855B-4CD4-B475-6EB7E3D4DFC0}"/>
              </a:ext>
            </a:extLst>
          </p:cNvPr>
          <p:cNvSpPr>
            <a:spLocks noGrp="1"/>
          </p:cNvSpPr>
          <p:nvPr>
            <p:ph type="pic" sz="quarter" idx="11" hasCustomPrompt="1"/>
          </p:nvPr>
        </p:nvSpPr>
        <p:spPr>
          <a:xfrm>
            <a:off x="442913" y="441325"/>
            <a:ext cx="7410450" cy="5507038"/>
          </a:xfrm>
          <a:pattFill prst="wdDnDiag">
            <a:fgClr>
              <a:schemeClr val="bg1">
                <a:lumMod val="85000"/>
              </a:schemeClr>
            </a:fgClr>
            <a:bgClr>
              <a:schemeClr val="bg1"/>
            </a:bgClr>
          </a:pattFill>
        </p:spPr>
        <p:txBody>
          <a:bodyPr/>
          <a:lstStyle>
            <a:lvl1pPr>
              <a:defRPr/>
            </a:lvl1pPr>
          </a:lstStyle>
          <a:p>
            <a:r>
              <a:rPr lang="en-GB"/>
              <a:t>Click to insert image</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9168643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large_image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8184232" y="450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8223183" y="1784350"/>
            <a:ext cx="3526689" cy="4164013"/>
          </a:xfrm>
        </p:spPr>
        <p:txBody>
          <a:bodyPr/>
          <a:lstStyle/>
          <a:p>
            <a:pPr lvl="0"/>
            <a:r>
              <a:rPr lang="en-US"/>
              <a:t>Click to edit Master text styles</a:t>
            </a:r>
          </a:p>
          <a:p>
            <a:pPr lvl="1"/>
            <a:r>
              <a:rPr lang="en-US"/>
              <a:t>Second level</a:t>
            </a:r>
          </a:p>
          <a:p>
            <a:pPr lvl="2"/>
            <a:r>
              <a:rPr lang="en-US"/>
              <a:t>Third level</a:t>
            </a:r>
          </a:p>
        </p:txBody>
      </p:sp>
      <p:sp>
        <p:nvSpPr>
          <p:cNvPr id="6" name="Content Placeholder 5">
            <a:extLst>
              <a:ext uri="{FF2B5EF4-FFF2-40B4-BE49-F238E27FC236}">
                <a16:creationId xmlns:a16="http://schemas.microsoft.com/office/drawing/2014/main" id="{07E4EE98-E51F-4D00-A006-D7299F1A7A7C}"/>
              </a:ext>
            </a:extLst>
          </p:cNvPr>
          <p:cNvSpPr>
            <a:spLocks noGrp="1"/>
          </p:cNvSpPr>
          <p:nvPr>
            <p:ph sz="quarter" idx="13" hasCustomPrompt="1"/>
          </p:nvPr>
        </p:nvSpPr>
        <p:spPr>
          <a:xfrm>
            <a:off x="436563" y="441325"/>
            <a:ext cx="7419975" cy="5507038"/>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171544448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large_diagram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43FA-3336-4415-A3A6-54EA3C9BB987}"/>
              </a:ext>
            </a:extLst>
          </p:cNvPr>
          <p:cNvSpPr>
            <a:spLocks noGrp="1"/>
          </p:cNvSpPr>
          <p:nvPr>
            <p:ph type="title"/>
          </p:nvPr>
        </p:nvSpPr>
        <p:spPr>
          <a:xfrm>
            <a:off x="450000" y="396000"/>
            <a:ext cx="3526688" cy="1116250"/>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D9DDD4-2B79-45E9-AC30-6B167FBF8C70}"/>
              </a:ext>
            </a:extLst>
          </p:cNvPr>
          <p:cNvSpPr>
            <a:spLocks noGrp="1"/>
          </p:cNvSpPr>
          <p:nvPr>
            <p:ph type="sldNum" sz="quarter" idx="10"/>
          </p:nvPr>
        </p:nvSpPr>
        <p:spPr/>
        <p:txBody>
          <a:bodyPr/>
          <a:lstStyle/>
          <a:p>
            <a:fld id="{D61AABEC-672F-4B68-B914-690DA978312C}" type="slidenum">
              <a:rPr lang="en-GB" smtClean="0"/>
              <a:pPr/>
              <a:t>‹#›</a:t>
            </a:fld>
            <a:r>
              <a:rPr lang="en-GB"/>
              <a:t>  </a:t>
            </a:r>
          </a:p>
        </p:txBody>
      </p:sp>
      <p:sp>
        <p:nvSpPr>
          <p:cNvPr id="7" name="Text Placeholder 6">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1784350"/>
            <a:ext cx="3527425" cy="4164013"/>
          </a:xfrm>
        </p:spPr>
        <p:txBody>
          <a:bodyPr/>
          <a:lstStyle/>
          <a:p>
            <a:pPr lvl="0"/>
            <a:r>
              <a:rPr lang="en-US"/>
              <a:t>Click to edit Master text styles</a:t>
            </a:r>
          </a:p>
          <a:p>
            <a:pPr lvl="1"/>
            <a:r>
              <a:rPr lang="en-US"/>
              <a:t>Second level</a:t>
            </a:r>
          </a:p>
          <a:p>
            <a:pPr lvl="2"/>
            <a:r>
              <a:rPr lang="en-US"/>
              <a:t>Third level</a:t>
            </a:r>
          </a:p>
        </p:txBody>
      </p:sp>
      <p:sp>
        <p:nvSpPr>
          <p:cNvPr id="8" name="Content Placeholder 5">
            <a:extLst>
              <a:ext uri="{FF2B5EF4-FFF2-40B4-BE49-F238E27FC236}">
                <a16:creationId xmlns:a16="http://schemas.microsoft.com/office/drawing/2014/main" id="{F20073CF-87BF-427F-936A-47B5E1B160CF}"/>
              </a:ext>
            </a:extLst>
          </p:cNvPr>
          <p:cNvSpPr>
            <a:spLocks noGrp="1"/>
          </p:cNvSpPr>
          <p:nvPr>
            <p:ph sz="quarter" idx="13" hasCustomPrompt="1"/>
          </p:nvPr>
        </p:nvSpPr>
        <p:spPr>
          <a:xfrm>
            <a:off x="4332288" y="396000"/>
            <a:ext cx="7416800" cy="5552363"/>
          </a:xfrm>
          <a:solidFill>
            <a:srgbClr val="E8E8E8"/>
          </a:solidFill>
        </p:spPr>
        <p:txBody>
          <a:bodyPr/>
          <a:lstStyle>
            <a:lvl1pPr>
              <a:defRPr/>
            </a:lvl1pPr>
          </a:lstStyle>
          <a:p>
            <a:pPr lvl="0"/>
            <a:r>
              <a:rPr lang="en-US"/>
              <a:t>Area for diagram/chart</a:t>
            </a:r>
            <a:endParaRPr lang="en-GB"/>
          </a:p>
        </p:txBody>
      </p:sp>
    </p:spTree>
    <p:extLst>
      <p:ext uri="{BB962C8B-B14F-4D97-AF65-F5344CB8AC3E}">
        <p14:creationId xmlns:p14="http://schemas.microsoft.com/office/powerpoint/2010/main" val="172891270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half_fullbleedimage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3" name="Text Placeholder 8">
            <a:extLst>
              <a:ext uri="{FF2B5EF4-FFF2-40B4-BE49-F238E27FC236}">
                <a16:creationId xmlns:a16="http://schemas.microsoft.com/office/drawing/2014/main" id="{D58A9A18-62FA-4343-AEF9-277C2D87FB54}"/>
              </a:ext>
            </a:extLst>
          </p:cNvPr>
          <p:cNvSpPr>
            <a:spLocks noGrp="1"/>
          </p:cNvSpPr>
          <p:nvPr>
            <p:ph type="body" sz="quarter" idx="18" hasCustomPrompt="1"/>
          </p:nvPr>
        </p:nvSpPr>
        <p:spPr>
          <a:xfrm>
            <a:off x="442913" y="5823783"/>
            <a:ext cx="5468184"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450000" y="1241781"/>
            <a:ext cx="545688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450000" y="397170"/>
            <a:ext cx="5456880" cy="775597"/>
          </a:xfr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6267450" y="0"/>
            <a:ext cx="5924550" cy="6858000"/>
          </a:xfrm>
          <a:pattFill prst="wdUpDiag">
            <a:fgClr>
              <a:srgbClr val="E8E8E8"/>
            </a:fgClr>
            <a:bgClr>
              <a:schemeClr val="bg1"/>
            </a:bgClr>
          </a:pattFill>
        </p:spPr>
        <p:txBody>
          <a:bodyPr/>
          <a:lstStyle/>
          <a:p>
            <a:r>
              <a:rPr lang="en-US"/>
              <a:t>Click icon to add picture</a:t>
            </a:r>
            <a:endParaRPr lang="en-GB"/>
          </a:p>
        </p:txBody>
      </p:sp>
      <p:pic>
        <p:nvPicPr>
          <p:cNvPr id="12" name="Picture 11">
            <a:extLst>
              <a:ext uri="{FF2B5EF4-FFF2-40B4-BE49-F238E27FC236}">
                <a16:creationId xmlns:a16="http://schemas.microsoft.com/office/drawing/2014/main" id="{D9B2BD03-F51B-4BDE-B9A8-F7BF97C707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101178399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half_fullbleedimage_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A0D6813-5DEE-4281-B97D-2F3EDA18734E}"/>
              </a:ext>
            </a:extLst>
          </p:cNvPr>
          <p:cNvSpPr>
            <a:spLocks noGrp="1"/>
          </p:cNvSpPr>
          <p:nvPr>
            <p:ph type="pic" sz="quarter" idx="21"/>
          </p:nvPr>
        </p:nvSpPr>
        <p:spPr>
          <a:xfrm>
            <a:off x="0" y="0"/>
            <a:ext cx="5924550" cy="6858000"/>
          </a:xfrm>
          <a:pattFill prst="wdUpDiag">
            <a:fgClr>
              <a:srgbClr val="E8E8E8"/>
            </a:fgClr>
            <a:bgClr>
              <a:schemeClr val="bg1"/>
            </a:bgClr>
          </a:pattFill>
        </p:spPr>
        <p:txBody>
          <a:bodyPr/>
          <a:lstStyle/>
          <a:p>
            <a:r>
              <a:rPr lang="en-US"/>
              <a:t>Click icon to add picture</a:t>
            </a:r>
            <a:endParaRPr lang="en-GB"/>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6279300" y="1792800"/>
            <a:ext cx="5456880"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1" name="Text Placeholder 5">
            <a:extLst>
              <a:ext uri="{FF2B5EF4-FFF2-40B4-BE49-F238E27FC236}">
                <a16:creationId xmlns:a16="http://schemas.microsoft.com/office/drawing/2014/main" id="{4C7002A5-7F55-427A-9382-A6BAE40CADF3}"/>
              </a:ext>
            </a:extLst>
          </p:cNvPr>
          <p:cNvSpPr>
            <a:spLocks noGrp="1"/>
          </p:cNvSpPr>
          <p:nvPr>
            <p:ph type="body" sz="quarter" idx="19" hasCustomPrompt="1"/>
          </p:nvPr>
        </p:nvSpPr>
        <p:spPr>
          <a:xfrm>
            <a:off x="62793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8" name="Slide Number Placeholder 7">
            <a:extLst>
              <a:ext uri="{FF2B5EF4-FFF2-40B4-BE49-F238E27FC236}">
                <a16:creationId xmlns:a16="http://schemas.microsoft.com/office/drawing/2014/main" id="{8AED4CF6-F266-4747-9A04-A15AF83A9424}"/>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7" name="Title 6">
            <a:extLst>
              <a:ext uri="{FF2B5EF4-FFF2-40B4-BE49-F238E27FC236}">
                <a16:creationId xmlns:a16="http://schemas.microsoft.com/office/drawing/2014/main" id="{B80FCDC1-4ADD-40AF-8A4F-44573B1258DA}"/>
              </a:ext>
            </a:extLst>
          </p:cNvPr>
          <p:cNvSpPr>
            <a:spLocks noGrp="1"/>
          </p:cNvSpPr>
          <p:nvPr>
            <p:ph type="title"/>
          </p:nvPr>
        </p:nvSpPr>
        <p:spPr>
          <a:xfrm>
            <a:off x="6279300" y="397170"/>
            <a:ext cx="5456880" cy="775597"/>
          </a:xfrm>
        </p:spPr>
        <p:txBody>
          <a:bodyPr/>
          <a:lstStyle/>
          <a:p>
            <a:r>
              <a:rPr lang="en-US"/>
              <a:t>Click to edit Master title style</a:t>
            </a:r>
            <a:endParaRPr lang="en-GB"/>
          </a:p>
        </p:txBody>
      </p:sp>
    </p:spTree>
    <p:extLst>
      <p:ext uri="{BB962C8B-B14F-4D97-AF65-F5344CB8AC3E}">
        <p14:creationId xmlns:p14="http://schemas.microsoft.com/office/powerpoint/2010/main" val="79653041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diagram_area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02612" y="1793228"/>
            <a:ext cx="353511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2" name="Text Placeholder 8">
            <a:extLst>
              <a:ext uri="{FF2B5EF4-FFF2-40B4-BE49-F238E27FC236}">
                <a16:creationId xmlns:a16="http://schemas.microsoft.com/office/drawing/2014/main" id="{AC805011-47E8-4CDB-9BE1-44E4E27D58C9}"/>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Content Placeholder 5">
            <a:extLst>
              <a:ext uri="{FF2B5EF4-FFF2-40B4-BE49-F238E27FC236}">
                <a16:creationId xmlns:a16="http://schemas.microsoft.com/office/drawing/2014/main" id="{675ABD26-27A1-49BA-B8BB-4F8938E75476}"/>
              </a:ext>
            </a:extLst>
          </p:cNvPr>
          <p:cNvSpPr>
            <a:spLocks noGrp="1"/>
          </p:cNvSpPr>
          <p:nvPr>
            <p:ph sz="quarter" idx="19" hasCustomPrompt="1"/>
          </p:nvPr>
        </p:nvSpPr>
        <p:spPr>
          <a:xfrm>
            <a:off x="450000" y="1793875"/>
            <a:ext cx="7419975" cy="3876675"/>
          </a:xfrm>
          <a:solidFill>
            <a:srgbClr val="E8E8E8"/>
          </a:solidFill>
        </p:spPr>
        <p:txBody>
          <a:bodyPr/>
          <a:lstStyle>
            <a:lvl1pPr>
              <a:defRPr/>
            </a:lvl1pPr>
          </a:lstStyle>
          <a:p>
            <a:pPr lvl="0"/>
            <a:r>
              <a:rPr lang="en-US"/>
              <a:t>Insert diagram or visual content here</a:t>
            </a:r>
          </a:p>
        </p:txBody>
      </p:sp>
      <p:sp>
        <p:nvSpPr>
          <p:cNvPr id="11" name="Text Placeholder 5">
            <a:extLst>
              <a:ext uri="{FF2B5EF4-FFF2-40B4-BE49-F238E27FC236}">
                <a16:creationId xmlns:a16="http://schemas.microsoft.com/office/drawing/2014/main" id="{B63BB4B1-C751-4EA9-9308-214F2080D300}"/>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3C789C5D-08E7-4665-B3A8-8305CB4DF9FB}"/>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BF2DD637-BBA1-47D0-B4B8-B7E7A6A2DF1F}"/>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371299630"/>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ext left_diagram_area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3519489"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Content Placeholder 7">
            <a:extLst>
              <a:ext uri="{FF2B5EF4-FFF2-40B4-BE49-F238E27FC236}">
                <a16:creationId xmlns:a16="http://schemas.microsoft.com/office/drawing/2014/main" id="{08D894DB-FF91-4B8E-8C44-72A8DC9940DE}"/>
              </a:ext>
            </a:extLst>
          </p:cNvPr>
          <p:cNvSpPr>
            <a:spLocks noGrp="1"/>
          </p:cNvSpPr>
          <p:nvPr>
            <p:ph sz="quarter" idx="19" hasCustomPrompt="1"/>
          </p:nvPr>
        </p:nvSpPr>
        <p:spPr>
          <a:xfrm>
            <a:off x="4349246" y="1792800"/>
            <a:ext cx="7416800" cy="3877200"/>
          </a:xfrm>
          <a:solidFill>
            <a:srgbClr val="E8E8E8"/>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Text Placeholder 8">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2" name="Text Placeholder 5">
            <a:extLst>
              <a:ext uri="{FF2B5EF4-FFF2-40B4-BE49-F238E27FC236}">
                <a16:creationId xmlns:a16="http://schemas.microsoft.com/office/drawing/2014/main" id="{98FD30A3-E45C-4B79-8B00-57EBF238C59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13" name="Slide Number Placeholder 12">
            <a:extLst>
              <a:ext uri="{FF2B5EF4-FFF2-40B4-BE49-F238E27FC236}">
                <a16:creationId xmlns:a16="http://schemas.microsoft.com/office/drawing/2014/main" id="{1B292489-1F70-4A53-A48A-28BCC1263BF1}"/>
              </a:ext>
            </a:extLst>
          </p:cNvPr>
          <p:cNvSpPr>
            <a:spLocks noGrp="1"/>
          </p:cNvSpPr>
          <p:nvPr>
            <p:ph type="sldNum" sz="quarter" idx="20"/>
          </p:nvPr>
        </p:nvSpPr>
        <p:spPr/>
        <p:txBody>
          <a:bodyPr/>
          <a:lstStyle/>
          <a:p>
            <a:fld id="{D61AABEC-672F-4B68-B914-690DA978312C}" type="slidenum">
              <a:rPr lang="en-GB" smtClean="0"/>
              <a:pPr/>
              <a:t>‹#›</a:t>
            </a:fld>
            <a:r>
              <a:rPr lang="en-GB"/>
              <a:t> </a:t>
            </a:r>
          </a:p>
        </p:txBody>
      </p:sp>
      <p:sp>
        <p:nvSpPr>
          <p:cNvPr id="5" name="Title 4">
            <a:extLst>
              <a:ext uri="{FF2B5EF4-FFF2-40B4-BE49-F238E27FC236}">
                <a16:creationId xmlns:a16="http://schemas.microsoft.com/office/drawing/2014/main" id="{4E7DB10B-B766-4A3C-BABF-17B2D91DB2C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42231598"/>
      </p:ext>
    </p:extLst>
  </p:cSld>
  <p:clrMapOvr>
    <a:masterClrMapping/>
  </p:clrMapOvr>
  <p:extLst>
    <p:ext uri="{DCECCB84-F9BA-43D5-87BE-67443E8EF086}">
      <p15:sldGuideLst xmlns:p15="http://schemas.microsoft.com/office/powerpoint/2012/main"/>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Image wide_right_text_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332288"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29C7B134-C936-4991-A641-BFD3770AA01E}"/>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F95DC6B-FECE-4203-ADCD-9D9B4B0B7CCE}"/>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02952878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Image wide_left_text_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8214853" y="1793228"/>
            <a:ext cx="3533775" cy="3876675"/>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3"/>
            <a:ext cx="7416799" cy="3877200"/>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2" name="Text Placeholder 8">
            <a:extLst>
              <a:ext uri="{FF2B5EF4-FFF2-40B4-BE49-F238E27FC236}">
                <a16:creationId xmlns:a16="http://schemas.microsoft.com/office/drawing/2014/main" id="{3733074A-4C22-4CBE-9965-786D122A4C53}"/>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11" name="Text Placeholder 5">
            <a:extLst>
              <a:ext uri="{FF2B5EF4-FFF2-40B4-BE49-F238E27FC236}">
                <a16:creationId xmlns:a16="http://schemas.microsoft.com/office/drawing/2014/main" id="{38FA1497-2C1D-493E-AEE5-D9676662E53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EDB5E312-8509-47D6-BD23-9B6F43E11C3D}"/>
              </a:ext>
            </a:extLst>
          </p:cNvPr>
          <p:cNvSpPr>
            <a:spLocks noGrp="1"/>
          </p:cNvSpPr>
          <p:nvPr>
            <p:ph type="title"/>
          </p:nvPr>
        </p:nvSpPr>
        <p:spPr/>
        <p:txBody>
          <a:bodyPr/>
          <a:lstStyle/>
          <a:p>
            <a:r>
              <a:rPr lang="en-US"/>
              <a:t>Click to edit Master title style</a:t>
            </a:r>
            <a:endParaRPr lang="en-GB"/>
          </a:p>
        </p:txBody>
      </p:sp>
      <p:sp>
        <p:nvSpPr>
          <p:cNvPr id="14" name="Slide Number Placeholder 15">
            <a:extLst>
              <a:ext uri="{FF2B5EF4-FFF2-40B4-BE49-F238E27FC236}">
                <a16:creationId xmlns:a16="http://schemas.microsoft.com/office/drawing/2014/main" id="{E2A189AF-6D3A-4832-9F8D-FC5D1FEA9E4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265841035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_images_3_summari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8" name="Picture Placeholder 7">
            <a:extLst>
              <a:ext uri="{FF2B5EF4-FFF2-40B4-BE49-F238E27FC236}">
                <a16:creationId xmlns:a16="http://schemas.microsoft.com/office/drawing/2014/main" id="{2C876A0F-342B-4DA5-8F94-BF6769465718}"/>
              </a:ext>
            </a:extLst>
          </p:cNvPr>
          <p:cNvSpPr>
            <a:spLocks noGrp="1"/>
          </p:cNvSpPr>
          <p:nvPr>
            <p:ph type="pic" sz="quarter" idx="21" hasCustomPrompt="1"/>
          </p:nvPr>
        </p:nvSpPr>
        <p:spPr>
          <a:xfrm>
            <a:off x="450000"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3" name="Picture Placeholder 7">
            <a:extLst>
              <a:ext uri="{FF2B5EF4-FFF2-40B4-BE49-F238E27FC236}">
                <a16:creationId xmlns:a16="http://schemas.microsoft.com/office/drawing/2014/main" id="{7070F8B1-6374-4DE4-83A4-24EB778E4BFB}"/>
              </a:ext>
            </a:extLst>
          </p:cNvPr>
          <p:cNvSpPr>
            <a:spLocks noGrp="1"/>
          </p:cNvSpPr>
          <p:nvPr>
            <p:ph type="pic" sz="quarter" idx="22" hasCustomPrompt="1"/>
          </p:nvPr>
        </p:nvSpPr>
        <p:spPr>
          <a:xfrm>
            <a:off x="4336915"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4" name="Picture Placeholder 7">
            <a:extLst>
              <a:ext uri="{FF2B5EF4-FFF2-40B4-BE49-F238E27FC236}">
                <a16:creationId xmlns:a16="http://schemas.microsoft.com/office/drawing/2014/main" id="{CD7B20FE-529A-4CC3-951B-D284276AB0E8}"/>
              </a:ext>
            </a:extLst>
          </p:cNvPr>
          <p:cNvSpPr>
            <a:spLocks noGrp="1"/>
          </p:cNvSpPr>
          <p:nvPr>
            <p:ph type="pic" sz="quarter" idx="23" hasCustomPrompt="1"/>
          </p:nvPr>
        </p:nvSpPr>
        <p:spPr>
          <a:xfrm>
            <a:off x="8224838" y="1792702"/>
            <a:ext cx="3524250" cy="2140354"/>
          </a:xfrm>
          <a:pattFill prst="wdUpDiag">
            <a:fgClr>
              <a:schemeClr val="bg1">
                <a:lumMod val="95000"/>
              </a:schemeClr>
            </a:fgClr>
            <a:bgClr>
              <a:schemeClr val="bg1"/>
            </a:bgClr>
          </a:pattFill>
        </p:spPr>
        <p:txBody>
          <a:bodyPr/>
          <a:lstStyle>
            <a:lvl1pPr>
              <a:defRPr/>
            </a:lvl1pPr>
          </a:lstStyle>
          <a:p>
            <a:r>
              <a:rPr lang="en-GB"/>
              <a:t>Insert image here</a:t>
            </a:r>
          </a:p>
        </p:txBody>
      </p:sp>
      <p:sp>
        <p:nvSpPr>
          <p:cNvPr id="15" name="Content Placeholder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7" name="Text Placeholder 5">
            <a:extLst>
              <a:ext uri="{FF2B5EF4-FFF2-40B4-BE49-F238E27FC236}">
                <a16:creationId xmlns:a16="http://schemas.microsoft.com/office/drawing/2014/main" id="{0665A03E-1A5A-4860-A19A-E8030E5810F5}"/>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5" name="Title 4">
            <a:extLst>
              <a:ext uri="{FF2B5EF4-FFF2-40B4-BE49-F238E27FC236}">
                <a16:creationId xmlns:a16="http://schemas.microsoft.com/office/drawing/2014/main" id="{DB5751CC-11B5-48AF-83ED-77DBABCFF9A3}"/>
              </a:ext>
            </a:extLst>
          </p:cNvPr>
          <p:cNvSpPr>
            <a:spLocks noGrp="1"/>
          </p:cNvSpPr>
          <p:nvPr>
            <p:ph type="title"/>
          </p:nvPr>
        </p:nvSpPr>
        <p:spPr/>
        <p:txBody>
          <a:bodyPr/>
          <a:lstStyle/>
          <a:p>
            <a:r>
              <a:rPr lang="en-US"/>
              <a:t>Click to edit Master title style</a:t>
            </a:r>
            <a:endParaRPr lang="en-GB"/>
          </a:p>
        </p:txBody>
      </p:sp>
      <p:sp>
        <p:nvSpPr>
          <p:cNvPr id="19" name="Slide Number Placeholder 15">
            <a:extLst>
              <a:ext uri="{FF2B5EF4-FFF2-40B4-BE49-F238E27FC236}">
                <a16:creationId xmlns:a16="http://schemas.microsoft.com/office/drawing/2014/main" id="{910CBFE0-EF29-4283-82C0-7BE87FF8BF3C}"/>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302156812"/>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colour_4_images_4_summaries">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800869"/>
            <a:ext cx="2563200" cy="2060179"/>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3352152" y="1800869"/>
            <a:ext cx="2563200" cy="2060179"/>
          </a:xfrm>
          <a:pattFill prst="wdUpDiag">
            <a:fgClr>
              <a:schemeClr val="bg1">
                <a:lumMod val="95000"/>
              </a:schemeClr>
            </a:fgClr>
            <a:bgClr>
              <a:schemeClr val="bg1"/>
            </a:bgClr>
          </a:pattFill>
        </p:spPr>
        <p:txBody>
          <a:bodyPr/>
          <a:lstStyle/>
          <a:p>
            <a:r>
              <a:rPr lang="en-GB"/>
              <a:t> </a:t>
            </a:r>
          </a:p>
        </p:txBody>
      </p:sp>
      <p:sp>
        <p:nvSpPr>
          <p:cNvPr id="6" name="Espace réservé pour une image  3">
            <a:extLst>
              <a:ext uri="{FF2B5EF4-FFF2-40B4-BE49-F238E27FC236}">
                <a16:creationId xmlns:a16="http://schemas.microsoft.com/office/drawing/2014/main" id="{ED83535D-FA30-4D1D-8248-F6840DA1BBDA}"/>
              </a:ext>
            </a:extLst>
          </p:cNvPr>
          <p:cNvSpPr>
            <a:spLocks noGrp="1"/>
          </p:cNvSpPr>
          <p:nvPr>
            <p:ph type="pic" sz="quarter" idx="24" hasCustomPrompt="1"/>
          </p:nvPr>
        </p:nvSpPr>
        <p:spPr>
          <a:xfrm>
            <a:off x="6261392" y="1800869"/>
            <a:ext cx="2563200" cy="2060179"/>
          </a:xfrm>
          <a:pattFill prst="wdUpDiag">
            <a:fgClr>
              <a:schemeClr val="bg1">
                <a:lumMod val="95000"/>
              </a:schemeClr>
            </a:fgClr>
            <a:bgClr>
              <a:schemeClr val="bg1"/>
            </a:bgClr>
          </a:pattFill>
        </p:spPr>
        <p:txBody>
          <a:bodyPr/>
          <a:lstStyle/>
          <a:p>
            <a:r>
              <a:rPr lang="en-GB"/>
              <a:t> </a:t>
            </a:r>
          </a:p>
        </p:txBody>
      </p:sp>
      <p:sp>
        <p:nvSpPr>
          <p:cNvPr id="7" name="Espace réservé pour une image  3">
            <a:extLst>
              <a:ext uri="{FF2B5EF4-FFF2-40B4-BE49-F238E27FC236}">
                <a16:creationId xmlns:a16="http://schemas.microsoft.com/office/drawing/2014/main" id="{A0687580-F1BA-4A89-BCCE-FFCF1FA2B8FB}"/>
              </a:ext>
            </a:extLst>
          </p:cNvPr>
          <p:cNvSpPr>
            <a:spLocks noGrp="1"/>
          </p:cNvSpPr>
          <p:nvPr>
            <p:ph type="pic" sz="quarter" idx="25" hasCustomPrompt="1"/>
          </p:nvPr>
        </p:nvSpPr>
        <p:spPr>
          <a:xfrm>
            <a:off x="9170632" y="1800869"/>
            <a:ext cx="2563200" cy="2060179"/>
          </a:xfrm>
          <a:pattFill prst="wdUpDiag">
            <a:fgClr>
              <a:schemeClr val="bg1">
                <a:lumMod val="95000"/>
              </a:schemeClr>
            </a:fgClr>
            <a:bgClr>
              <a:schemeClr val="bg1"/>
            </a:bgClr>
          </a:pattFill>
        </p:spPr>
        <p:txBody>
          <a:bodyPr/>
          <a:lstStyle/>
          <a:p>
            <a:r>
              <a:rPr lang="en-GB"/>
              <a:t> </a:t>
            </a:r>
          </a:p>
        </p:txBody>
      </p:sp>
      <p:sp>
        <p:nvSpPr>
          <p:cNvPr id="8" name="Content Placeholder 2">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9" name="Content 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0" name="Content Placeholder 2">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1" name="Content Placeholder 2">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p:spPr>
        <p:txBody>
          <a:bodyPr>
            <a:noAutofit/>
          </a:bodyPr>
          <a:lstStyle>
            <a:lvl1pPr>
              <a:spcBef>
                <a:spcPts val="400"/>
              </a:spcBef>
              <a:defRPr sz="14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14" name="Text Placeholder 5">
            <a:extLst>
              <a:ext uri="{FF2B5EF4-FFF2-40B4-BE49-F238E27FC236}">
                <a16:creationId xmlns:a16="http://schemas.microsoft.com/office/drawing/2014/main" id="{F7D968EA-305C-4683-946E-07A3C4DF490B}"/>
              </a:ext>
            </a:extLst>
          </p:cNvPr>
          <p:cNvSpPr>
            <a:spLocks noGrp="1"/>
          </p:cNvSpPr>
          <p:nvPr>
            <p:ph type="body" sz="quarter" idx="15" hasCustomPrompt="1"/>
          </p:nvPr>
        </p:nvSpPr>
        <p:spPr>
          <a:xfrm>
            <a:off x="450000" y="1241781"/>
            <a:ext cx="9341700"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16" name="Slide Number Placeholder 15">
            <a:extLst>
              <a:ext uri="{FF2B5EF4-FFF2-40B4-BE49-F238E27FC236}">
                <a16:creationId xmlns:a16="http://schemas.microsoft.com/office/drawing/2014/main" id="{C7FCA8BC-E18E-4916-9049-F9A3E9A34C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479503"/>
      </p:ext>
    </p:extLst>
  </p:cSld>
  <p:clrMapOvr>
    <a:masterClrMapping/>
  </p:clrMapOvr>
  <p:extLst>
    <p:ext uri="{DCECCB84-F9BA-43D5-87BE-67443E8EF086}">
      <p15:sldGuideLst xmlns:p15="http://schemas.microsoft.com/office/powerpoint/2012/main"/>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Verbatim_layout">
    <p:bg>
      <p:bgPr>
        <a:solidFill>
          <a:schemeClr val="bg1"/>
        </a:solidFill>
        <a:effectLst/>
      </p:bgPr>
    </p:bg>
    <p:spTree>
      <p:nvGrpSpPr>
        <p:cNvPr id="1" name=""/>
        <p:cNvGrpSpPr/>
        <p:nvPr/>
      </p:nvGrpSpPr>
      <p:grpSpPr>
        <a:xfrm>
          <a:off x="0" y="0"/>
          <a:ext cx="0" cy="0"/>
          <a:chOff x="0" y="0"/>
          <a:chExt cx="0" cy="0"/>
        </a:xfrm>
      </p:grpSpPr>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67886" y="1788206"/>
            <a:ext cx="9381202" cy="2636591"/>
          </a:xfrm>
        </p:spPr>
        <p:txBody>
          <a:bodyPr anchor="t">
            <a:normAutofit/>
          </a:bodyPr>
          <a:lstStyle>
            <a:lvl1pPr marL="0" indent="0">
              <a:buNone/>
              <a:defRPr sz="2800">
                <a:solidFill>
                  <a:schemeClr val="tx1"/>
                </a:solidFill>
              </a:defRPr>
            </a:lvl1pPr>
          </a:lstStyle>
          <a:p>
            <a:pPr lvl="0"/>
            <a:r>
              <a:rPr lang="en-GB"/>
              <a:t>Insert your quote here</a:t>
            </a:r>
          </a:p>
        </p:txBody>
      </p:sp>
      <p:sp>
        <p:nvSpPr>
          <p:cNvPr id="6" name="Title 5">
            <a:extLst>
              <a:ext uri="{FF2B5EF4-FFF2-40B4-BE49-F238E27FC236}">
                <a16:creationId xmlns:a16="http://schemas.microsoft.com/office/drawing/2014/main" id="{410AED9F-7F2B-47A3-BE62-A5CB841D36DA}"/>
              </a:ext>
            </a:extLst>
          </p:cNvPr>
          <p:cNvSpPr>
            <a:spLocks noGrp="1"/>
          </p:cNvSpPr>
          <p:nvPr>
            <p:ph type="title"/>
          </p:nvPr>
        </p:nvSpPr>
        <p:spPr/>
        <p:txBody>
          <a:bodyPr/>
          <a:lstStyle/>
          <a:p>
            <a:r>
              <a:rPr lang="en-US"/>
              <a:t>Click to edit Master title style</a:t>
            </a:r>
            <a:endParaRPr lang="en-GB"/>
          </a:p>
        </p:txBody>
      </p:sp>
      <p:sp>
        <p:nvSpPr>
          <p:cNvPr id="9" name="Slide Number Placeholder 15">
            <a:extLst>
              <a:ext uri="{FF2B5EF4-FFF2-40B4-BE49-F238E27FC236}">
                <a16:creationId xmlns:a16="http://schemas.microsoft.com/office/drawing/2014/main" id="{C555F450-2DB2-4B44-AC62-1CA75B2685C5}"/>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141027506"/>
      </p:ext>
    </p:extLst>
  </p:cSld>
  <p:clrMapOvr>
    <a:masterClrMapping/>
  </p:clrMapOvr>
  <p:extLst>
    <p:ext uri="{DCECCB84-F9BA-43D5-87BE-67443E8EF086}">
      <p15:sldGuideLst xmlns:p15="http://schemas.microsoft.com/office/powerpoint/2012/main"/>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AE576D4F-2D55-4CDA-9033-543BCC39CA53}"/>
              </a:ext>
            </a:extLst>
          </p:cNvPr>
          <p:cNvSpPr>
            <a:spLocks noGrp="1"/>
          </p:cNvSpPr>
          <p:nvPr>
            <p:ph type="media" sz="quarter" idx="11"/>
          </p:nvPr>
        </p:nvSpPr>
        <p:spPr>
          <a:xfrm>
            <a:off x="0" y="0"/>
            <a:ext cx="12192000" cy="6858000"/>
          </a:xfrm>
          <a:pattFill prst="wdUpDiag">
            <a:fgClr>
              <a:schemeClr val="bg1">
                <a:lumMod val="85000"/>
              </a:schemeClr>
            </a:fgClr>
            <a:bgClr>
              <a:schemeClr val="bg1"/>
            </a:bgClr>
          </a:pattFill>
        </p:spPr>
        <p:txBody>
          <a:bodyPr/>
          <a:lstStyle>
            <a:lvl1pPr algn="ctr">
              <a:defRPr sz="1800" b="1"/>
            </a:lvl1pPr>
          </a:lstStyle>
          <a:p>
            <a:r>
              <a:rPr lang="en-US"/>
              <a:t>Click icon to add media</a:t>
            </a:r>
            <a:endParaRPr lang="en-GB"/>
          </a:p>
        </p:txBody>
      </p:sp>
    </p:spTree>
    <p:extLst>
      <p:ext uri="{BB962C8B-B14F-4D97-AF65-F5344CB8AC3E}">
        <p14:creationId xmlns:p14="http://schemas.microsoft.com/office/powerpoint/2010/main" val="33756736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coloured_content_no box">
    <p:bg>
      <p:bgPr>
        <a:solidFill>
          <a:schemeClr val="accent1"/>
        </a:solid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1C5B7D9D-98FE-46F9-8538-605AD31EFD2B}"/>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
        <p:nvSpPr>
          <p:cNvPr id="6" name="Title 5">
            <a:extLst>
              <a:ext uri="{FF2B5EF4-FFF2-40B4-BE49-F238E27FC236}">
                <a16:creationId xmlns:a16="http://schemas.microsoft.com/office/drawing/2014/main" id="{820744D4-4F37-4496-8C6E-073984E812B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8" name="Espace réservé du pied de page 4">
            <a:extLst>
              <a:ext uri="{FF2B5EF4-FFF2-40B4-BE49-F238E27FC236}">
                <a16:creationId xmlns:a16="http://schemas.microsoft.com/office/drawing/2014/main" id="{FCCAFDDF-4201-41A2-B0B3-5EC7B7AAE819}"/>
              </a:ext>
            </a:extLst>
          </p:cNvPr>
          <p:cNvSpPr txBox="1">
            <a:spLocks/>
          </p:cNvSpPr>
          <p:nvPr userDrawn="1"/>
        </p:nvSpPr>
        <p:spPr>
          <a:xfrm>
            <a:off x="817200" y="6515735"/>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January 2022 | Version 2 | Internal/Client Use Only </a:t>
            </a:r>
            <a:endParaRPr lang="en-US" sz="800">
              <a:solidFill>
                <a:schemeClr val="bg1"/>
              </a:solidFill>
            </a:endParaRPr>
          </a:p>
        </p:txBody>
      </p:sp>
      <p:sp>
        <p:nvSpPr>
          <p:cNvPr id="9" name="Slide Number Placeholder 15">
            <a:extLst>
              <a:ext uri="{FF2B5EF4-FFF2-40B4-BE49-F238E27FC236}">
                <a16:creationId xmlns:a16="http://schemas.microsoft.com/office/drawing/2014/main" id="{08840428-B260-4958-A149-63C86CC793AD}"/>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2" name="Picture 11">
            <a:extLst>
              <a:ext uri="{FF2B5EF4-FFF2-40B4-BE49-F238E27FC236}">
                <a16:creationId xmlns:a16="http://schemas.microsoft.com/office/drawing/2014/main" id="{87BB07CD-2CDE-4607-8552-35BEFAEB84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2217437185"/>
      </p:ext>
    </p:extLst>
  </p:cSld>
  <p:clrMapOvr>
    <a:masterClrMapping/>
  </p:clrMapOvr>
  <p:extLst>
    <p:ext uri="{DCECCB84-F9BA-43D5-87BE-67443E8EF086}">
      <p15:sldGuideLst xmlns:p15="http://schemas.microsoft.com/office/powerpoint/2012/main"/>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colour_3_images">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6FF85C-83F4-47BF-A4A2-762CD4C5C84B}"/>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50000" y="1799270"/>
            <a:ext cx="3533776" cy="3249910"/>
          </a:xfrm>
          <a:pattFill prst="wdUpDiag">
            <a:fgClr>
              <a:schemeClr val="bg1">
                <a:lumMod val="95000"/>
              </a:schemeClr>
            </a:fgClr>
            <a:bgClr>
              <a:schemeClr val="bg1"/>
            </a:bgClr>
          </a:pattFill>
        </p:spPr>
        <p:txBody>
          <a:bodyPr/>
          <a:lstStyle/>
          <a:p>
            <a:r>
              <a:rPr lang="en-GB"/>
              <a:t> </a:t>
            </a:r>
          </a:p>
        </p:txBody>
      </p:sp>
      <p:sp>
        <p:nvSpPr>
          <p:cNvPr id="12" name="Espace réservé pour une image  3">
            <a:extLst>
              <a:ext uri="{FF2B5EF4-FFF2-40B4-BE49-F238E27FC236}">
                <a16:creationId xmlns:a16="http://schemas.microsoft.com/office/drawing/2014/main" id="{E1043954-97B2-4040-A670-AE271AC08FC7}"/>
              </a:ext>
            </a:extLst>
          </p:cNvPr>
          <p:cNvSpPr>
            <a:spLocks noGrp="1"/>
          </p:cNvSpPr>
          <p:nvPr>
            <p:ph type="pic" sz="quarter" idx="22" hasCustomPrompt="1"/>
          </p:nvPr>
        </p:nvSpPr>
        <p:spPr>
          <a:xfrm>
            <a:off x="4332524" y="1799270"/>
            <a:ext cx="3533776" cy="3249910"/>
          </a:xfrm>
          <a:pattFill prst="wdUpDiag">
            <a:fgClr>
              <a:schemeClr val="bg1">
                <a:lumMod val="95000"/>
              </a:schemeClr>
            </a:fgClr>
            <a:bgClr>
              <a:schemeClr val="bg1"/>
            </a:bgClr>
          </a:pattFill>
        </p:spPr>
        <p:txBody>
          <a:bodyPr/>
          <a:lstStyle/>
          <a:p>
            <a:r>
              <a:rPr lang="en-GB"/>
              <a:t> </a:t>
            </a:r>
          </a:p>
        </p:txBody>
      </p:sp>
      <p:sp>
        <p:nvSpPr>
          <p:cNvPr id="13" name="Espace réservé pour une image  3">
            <a:extLst>
              <a:ext uri="{FF2B5EF4-FFF2-40B4-BE49-F238E27FC236}">
                <a16:creationId xmlns:a16="http://schemas.microsoft.com/office/drawing/2014/main" id="{DC242FF5-44F5-4493-B265-B40F2BCB4A20}"/>
              </a:ext>
            </a:extLst>
          </p:cNvPr>
          <p:cNvSpPr>
            <a:spLocks noGrp="1"/>
          </p:cNvSpPr>
          <p:nvPr>
            <p:ph type="pic" sz="quarter" idx="23" hasCustomPrompt="1"/>
          </p:nvPr>
        </p:nvSpPr>
        <p:spPr>
          <a:xfrm>
            <a:off x="8222136" y="1799270"/>
            <a:ext cx="3533776" cy="3249910"/>
          </a:xfrm>
          <a:pattFill prst="wdUpDiag">
            <a:fgClr>
              <a:schemeClr val="bg1">
                <a:lumMod val="95000"/>
              </a:schemeClr>
            </a:fgClr>
            <a:bgClr>
              <a:schemeClr val="bg1"/>
            </a:bgClr>
          </a:pattFill>
        </p:spPr>
        <p:txBody>
          <a:bodyPr/>
          <a:lstStyle/>
          <a:p>
            <a:r>
              <a:rPr lang="en-GB"/>
              <a:t> </a:t>
            </a:r>
          </a:p>
        </p:txBody>
      </p:sp>
      <p:sp>
        <p:nvSpPr>
          <p:cNvPr id="10" name="Text Placeholder 5">
            <a:extLst>
              <a:ext uri="{FF2B5EF4-FFF2-40B4-BE49-F238E27FC236}">
                <a16:creationId xmlns:a16="http://schemas.microsoft.com/office/drawing/2014/main" id="{FF3CEF6F-A2CD-465C-985F-0611581EE7AE}"/>
              </a:ext>
            </a:extLst>
          </p:cNvPr>
          <p:cNvSpPr>
            <a:spLocks noGrp="1"/>
          </p:cNvSpPr>
          <p:nvPr>
            <p:ph type="body" sz="quarter" idx="15" hasCustomPrompt="1"/>
          </p:nvPr>
        </p:nvSpPr>
        <p:spPr>
          <a:xfrm>
            <a:off x="450000" y="1241781"/>
            <a:ext cx="2019784" cy="312330"/>
          </a:xfrm>
          <a:noFill/>
        </p:spPr>
        <p:txBody>
          <a:bodyPr vert="horz" wrap="none" lIns="0" tIns="0" rIns="0" bIns="0" rtlCol="0">
            <a:spAutoFit/>
          </a:bodyPr>
          <a:lstStyle>
            <a:lvl1pPr>
              <a:lnSpc>
                <a:spcPct val="100000"/>
              </a:lnSpc>
              <a:defRPr lang="en-GB" sz="2000" b="1" dirty="0">
                <a:solidFill>
                  <a:schemeClr val="tx2"/>
                </a:solidFill>
              </a:defRPr>
            </a:lvl1pPr>
          </a:lstStyle>
          <a:p>
            <a:pPr lvl="0"/>
            <a:r>
              <a:rPr lang="en-GB"/>
              <a:t>Optional subtitle</a:t>
            </a:r>
          </a:p>
        </p:txBody>
      </p:sp>
      <p:sp>
        <p:nvSpPr>
          <p:cNvPr id="2" name="Title 1">
            <a:extLst>
              <a:ext uri="{FF2B5EF4-FFF2-40B4-BE49-F238E27FC236}">
                <a16:creationId xmlns:a16="http://schemas.microsoft.com/office/drawing/2014/main" id="{BB74796B-52E3-413E-A3C3-9C372F3B6C7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11" name="Espace réservé du pied de page 4">
            <a:extLst>
              <a:ext uri="{FF2B5EF4-FFF2-40B4-BE49-F238E27FC236}">
                <a16:creationId xmlns:a16="http://schemas.microsoft.com/office/drawing/2014/main" id="{45063E99-A35F-44B6-9054-465C2C8C64DA}"/>
              </a:ext>
            </a:extLst>
          </p:cNvPr>
          <p:cNvSpPr txBox="1">
            <a:spLocks/>
          </p:cNvSpPr>
          <p:nvPr userDrawn="1"/>
        </p:nvSpPr>
        <p:spPr>
          <a:xfrm>
            <a:off x="817200" y="6515735"/>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January 2022 | Version 2 | Internal/Client Use Only </a:t>
            </a:r>
            <a:endParaRPr lang="en-US" sz="800">
              <a:solidFill>
                <a:schemeClr val="bg1"/>
              </a:solidFill>
            </a:endParaRPr>
          </a:p>
        </p:txBody>
      </p:sp>
      <p:sp>
        <p:nvSpPr>
          <p:cNvPr id="16" name="Slide Number Placeholder 15">
            <a:extLst>
              <a:ext uri="{FF2B5EF4-FFF2-40B4-BE49-F238E27FC236}">
                <a16:creationId xmlns:a16="http://schemas.microsoft.com/office/drawing/2014/main" id="{A4133BC2-693B-4A35-8701-508C00137D0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15" name="Picture 14">
            <a:extLst>
              <a:ext uri="{FF2B5EF4-FFF2-40B4-BE49-F238E27FC236}">
                <a16:creationId xmlns:a16="http://schemas.microsoft.com/office/drawing/2014/main" id="{9C79F12F-A3D5-462E-BFBE-4ECD822E4B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3754670792"/>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olour_Verbatim_layout">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D43839-8D9A-40CA-A439-63E1FCB21719}"/>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450000" y="2594753"/>
            <a:ext cx="7524198" cy="2636591"/>
          </a:xfrm>
        </p:spPr>
        <p:txBody>
          <a:bodyPr anchor="t">
            <a:normAutofit/>
          </a:bodyPr>
          <a:lstStyle>
            <a:lvl1pPr marL="0" indent="0">
              <a:buNone/>
              <a:defRPr sz="2800">
                <a:solidFill>
                  <a:schemeClr val="bg1"/>
                </a:solidFill>
              </a:defRPr>
            </a:lvl1pPr>
          </a:lstStyle>
          <a:p>
            <a:pPr lvl="0"/>
            <a:r>
              <a:rPr lang="en-GB"/>
              <a:t>Insert your quote here</a:t>
            </a:r>
          </a:p>
        </p:txBody>
      </p:sp>
      <p:sp>
        <p:nvSpPr>
          <p:cNvPr id="4" name="Title 3">
            <a:extLst>
              <a:ext uri="{FF2B5EF4-FFF2-40B4-BE49-F238E27FC236}">
                <a16:creationId xmlns:a16="http://schemas.microsoft.com/office/drawing/2014/main" id="{6953A8D2-20EB-4DFB-893E-8DCA6475DEE1}"/>
              </a:ext>
            </a:extLst>
          </p:cNvPr>
          <p:cNvSpPr>
            <a:spLocks noGrp="1"/>
          </p:cNvSpPr>
          <p:nvPr>
            <p:ph type="title"/>
          </p:nvPr>
        </p:nvSpPr>
        <p:spPr>
          <a:xfrm>
            <a:off x="450000" y="397170"/>
            <a:ext cx="9341700" cy="775597"/>
          </a:xfrm>
        </p:spPr>
        <p:txBody>
          <a:bodyPr/>
          <a:lstStyle>
            <a:lvl1pPr>
              <a:defRPr>
                <a:solidFill>
                  <a:schemeClr val="bg1"/>
                </a:solidFill>
              </a:defRPr>
            </a:lvl1pPr>
          </a:lstStyle>
          <a:p>
            <a:r>
              <a:rPr lang="en-US"/>
              <a:t>Click to edit Master title style</a:t>
            </a:r>
            <a:endParaRPr lang="en-GB"/>
          </a:p>
        </p:txBody>
      </p:sp>
      <p:sp>
        <p:nvSpPr>
          <p:cNvPr id="10" name="Espace réservé du pied de page 4">
            <a:extLst>
              <a:ext uri="{FF2B5EF4-FFF2-40B4-BE49-F238E27FC236}">
                <a16:creationId xmlns:a16="http://schemas.microsoft.com/office/drawing/2014/main" id="{3E26572D-12C7-403B-B402-F5696EC178EB}"/>
              </a:ext>
            </a:extLst>
          </p:cNvPr>
          <p:cNvSpPr txBox="1">
            <a:spLocks/>
          </p:cNvSpPr>
          <p:nvPr userDrawn="1"/>
        </p:nvSpPr>
        <p:spPr>
          <a:xfrm>
            <a:off x="817200" y="6515735"/>
            <a:ext cx="548547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rPr>
              <a:t>© Ipsos | Health Foundation – Policy Polling Programme Report | January 2022 | Version 2 | Internal/Client Use Only </a:t>
            </a:r>
            <a:endParaRPr lang="en-US" sz="800">
              <a:solidFill>
                <a:schemeClr val="bg1"/>
              </a:solidFill>
            </a:endParaRPr>
          </a:p>
        </p:txBody>
      </p:sp>
      <p:sp>
        <p:nvSpPr>
          <p:cNvPr id="11" name="Slide Number Placeholder 15">
            <a:extLst>
              <a:ext uri="{FF2B5EF4-FFF2-40B4-BE49-F238E27FC236}">
                <a16:creationId xmlns:a16="http://schemas.microsoft.com/office/drawing/2014/main" id="{6663AFFB-0329-45CD-AF49-17FFCA2411DA}"/>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bg1"/>
                </a:solidFill>
                <a:latin typeface="+mj-lt"/>
              </a:defRPr>
            </a:lvl1pPr>
          </a:lstStyle>
          <a:p>
            <a:fld id="{D61AABEC-672F-4B68-B914-690DA978312C}" type="slidenum">
              <a:rPr lang="en-GB" smtClean="0"/>
              <a:pPr/>
              <a:t>‹#›</a:t>
            </a:fld>
            <a:r>
              <a:rPr lang="en-GB"/>
              <a:t>  </a:t>
            </a:r>
          </a:p>
        </p:txBody>
      </p:sp>
      <p:pic>
        <p:nvPicPr>
          <p:cNvPr id="7" name="Picture 6">
            <a:extLst>
              <a:ext uri="{FF2B5EF4-FFF2-40B4-BE49-F238E27FC236}">
                <a16:creationId xmlns:a16="http://schemas.microsoft.com/office/drawing/2014/main" id="{101C6AA4-6E0F-47AE-A33A-9DDF81794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Tree>
    <p:extLst>
      <p:ext uri="{BB962C8B-B14F-4D97-AF65-F5344CB8AC3E}">
        <p14:creationId xmlns:p14="http://schemas.microsoft.com/office/powerpoint/2010/main" val="3210728342"/>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eam - white backgroun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442913"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15" name="Text Placeholder 15">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19" name="Picture Placeholder 2">
            <a:extLst>
              <a:ext uri="{FF2B5EF4-FFF2-40B4-BE49-F238E27FC236}">
                <a16:creationId xmlns:a16="http://schemas.microsoft.com/office/drawing/2014/main" id="{AB50A41D-7303-4EC5-A88F-0DEBCCAAC491}"/>
              </a:ext>
            </a:extLst>
          </p:cNvPr>
          <p:cNvSpPr>
            <a:spLocks noGrp="1"/>
          </p:cNvSpPr>
          <p:nvPr>
            <p:ph type="pic" sz="quarter" idx="24"/>
          </p:nvPr>
        </p:nvSpPr>
        <p:spPr>
          <a:xfrm>
            <a:off x="2389282"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0" name="Text Placeholder 15">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9282"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1" name="Text Placeholder 15">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9282"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3" name="Picture Placeholder 2">
            <a:extLst>
              <a:ext uri="{FF2B5EF4-FFF2-40B4-BE49-F238E27FC236}">
                <a16:creationId xmlns:a16="http://schemas.microsoft.com/office/drawing/2014/main" id="{9E21ED7F-5AD8-40F3-BB14-A9A4F3348D3F}"/>
              </a:ext>
            </a:extLst>
          </p:cNvPr>
          <p:cNvSpPr>
            <a:spLocks noGrp="1"/>
          </p:cNvSpPr>
          <p:nvPr>
            <p:ph type="pic" sz="quarter" idx="27"/>
          </p:nvPr>
        </p:nvSpPr>
        <p:spPr>
          <a:xfrm>
            <a:off x="4335651" y="2323852"/>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4" name="Text Placeholder 15">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35651" y="1784350"/>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5" name="Text Placeholder 15">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35651" y="4045998"/>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6" name="Picture Placeholder 2">
            <a:extLst>
              <a:ext uri="{FF2B5EF4-FFF2-40B4-BE49-F238E27FC236}">
                <a16:creationId xmlns:a16="http://schemas.microsoft.com/office/drawing/2014/main" id="{83AB40FE-E4CF-4BDA-ABA9-D8845CD02FCC}"/>
              </a:ext>
            </a:extLst>
          </p:cNvPr>
          <p:cNvSpPr>
            <a:spLocks noGrp="1"/>
          </p:cNvSpPr>
          <p:nvPr>
            <p:ph type="pic" sz="quarter" idx="30"/>
          </p:nvPr>
        </p:nvSpPr>
        <p:spPr>
          <a:xfrm>
            <a:off x="6282020"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27" name="Text Placeholder 15">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82020"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28" name="Text Placeholder 15">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82020"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29" name="Picture Placeholder 2">
            <a:extLst>
              <a:ext uri="{FF2B5EF4-FFF2-40B4-BE49-F238E27FC236}">
                <a16:creationId xmlns:a16="http://schemas.microsoft.com/office/drawing/2014/main" id="{EAF94D1A-98C5-4874-9015-B7AF58D2BA46}"/>
              </a:ext>
            </a:extLst>
          </p:cNvPr>
          <p:cNvSpPr>
            <a:spLocks noGrp="1"/>
          </p:cNvSpPr>
          <p:nvPr>
            <p:ph type="pic" sz="quarter" idx="33"/>
          </p:nvPr>
        </p:nvSpPr>
        <p:spPr>
          <a:xfrm>
            <a:off x="8228389" y="2335854"/>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0" name="Text Placeholder 1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228389" y="1796352"/>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1" name="Text Placeholder 1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228389" y="4058000"/>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32" name="Picture Placeholder 2">
            <a:extLst>
              <a:ext uri="{FF2B5EF4-FFF2-40B4-BE49-F238E27FC236}">
                <a16:creationId xmlns:a16="http://schemas.microsoft.com/office/drawing/2014/main" id="{4464911A-104B-4D7E-A613-A2D8C8B9252E}"/>
              </a:ext>
            </a:extLst>
          </p:cNvPr>
          <p:cNvSpPr>
            <a:spLocks noGrp="1"/>
          </p:cNvSpPr>
          <p:nvPr>
            <p:ph type="pic" sz="quarter" idx="36"/>
          </p:nvPr>
        </p:nvSpPr>
        <p:spPr>
          <a:xfrm>
            <a:off x="10174757" y="2322339"/>
            <a:ext cx="1573660" cy="1573200"/>
          </a:xfrm>
          <a:pattFill prst="wdUpDiag">
            <a:fgClr>
              <a:schemeClr val="bg1">
                <a:lumMod val="85000"/>
              </a:schemeClr>
            </a:fgClr>
            <a:bgClr>
              <a:schemeClr val="bg1"/>
            </a:bgClr>
          </a:pattFill>
        </p:spPr>
        <p:txBody>
          <a:bodyPr/>
          <a:lstStyle>
            <a:lvl1pPr>
              <a:defRPr>
                <a:solidFill>
                  <a:schemeClr val="tx1"/>
                </a:solidFill>
              </a:defRPr>
            </a:lvl1pPr>
          </a:lstStyle>
          <a:p>
            <a:r>
              <a:rPr lang="en-US"/>
              <a:t>Click icon to add picture</a:t>
            </a:r>
            <a:endParaRPr lang="en-GB"/>
          </a:p>
        </p:txBody>
      </p:sp>
      <p:sp>
        <p:nvSpPr>
          <p:cNvPr id="33" name="Text Placeholder 15">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74757" y="1782837"/>
            <a:ext cx="1573660" cy="390556"/>
          </a:xfrm>
        </p:spPr>
        <p:txBody>
          <a:bodyPr wrap="square" anchor="t">
            <a:spAutoFit/>
          </a:bodyPr>
          <a:lstStyle>
            <a:lvl1pPr>
              <a:spcBef>
                <a:spcPts val="0"/>
              </a:spcBef>
              <a:spcAft>
                <a:spcPts val="0"/>
              </a:spcAft>
              <a:defRPr cap="all" baseline="0">
                <a:solidFill>
                  <a:schemeClr val="tx1"/>
                </a:solidFill>
              </a:defRPr>
            </a:lvl1pPr>
            <a:lvl2pPr marL="0" indent="0">
              <a:spcBef>
                <a:spcPts val="0"/>
              </a:spcBef>
              <a:spcAft>
                <a:spcPts val="0"/>
              </a:spcAft>
              <a:buFont typeface="Arial" panose="020B0604020202020204" pitchFamily="34" charset="0"/>
              <a:buNone/>
              <a:defRPr cap="all" baseline="0">
                <a:solidFill>
                  <a:schemeClr val="tx1"/>
                </a:solidFill>
              </a:defRPr>
            </a:lvl2pPr>
          </a:lstStyle>
          <a:p>
            <a:pPr lvl="0"/>
            <a:r>
              <a:rPr lang="en-GB"/>
              <a:t>First Name</a:t>
            </a:r>
          </a:p>
          <a:p>
            <a:pPr lvl="1"/>
            <a:r>
              <a:rPr lang="en-GB"/>
              <a:t>Last Name</a:t>
            </a:r>
          </a:p>
        </p:txBody>
      </p:sp>
      <p:sp>
        <p:nvSpPr>
          <p:cNvPr id="34" name="Text Placeholder 15">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74757" y="4044485"/>
            <a:ext cx="1573660" cy="1903877"/>
          </a:xfr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Arial" panose="020B0604020202020204" pitchFamily="34" charset="0"/>
              <a:buNone/>
              <a:defRPr>
                <a:solidFill>
                  <a:schemeClr val="bg1"/>
                </a:solidFill>
              </a:defRPr>
            </a:lvl2pPr>
          </a:lstStyle>
          <a:p>
            <a:pPr lvl="0"/>
            <a:r>
              <a:rPr lang="en-GB"/>
              <a:t>Title and brief role description here</a:t>
            </a:r>
          </a:p>
        </p:txBody>
      </p:sp>
      <p:sp>
        <p:nvSpPr>
          <p:cNvPr id="5" name="Title 4">
            <a:extLst>
              <a:ext uri="{FF2B5EF4-FFF2-40B4-BE49-F238E27FC236}">
                <a16:creationId xmlns:a16="http://schemas.microsoft.com/office/drawing/2014/main" id="{EFDD40B2-D082-42DF-92D6-EC693ACDE859}"/>
              </a:ext>
            </a:extLst>
          </p:cNvPr>
          <p:cNvSpPr>
            <a:spLocks noGrp="1"/>
          </p:cNvSpPr>
          <p:nvPr>
            <p:ph type="title"/>
          </p:nvPr>
        </p:nvSpPr>
        <p:spPr/>
        <p:txBody>
          <a:bodyPr/>
          <a:lstStyle/>
          <a:p>
            <a:r>
              <a:rPr lang="en-US"/>
              <a:t>Click to edit Master title style</a:t>
            </a:r>
            <a:endParaRPr lang="en-GB"/>
          </a:p>
        </p:txBody>
      </p:sp>
      <p:sp>
        <p:nvSpPr>
          <p:cNvPr id="36" name="Slide Number Placeholder 15">
            <a:extLst>
              <a:ext uri="{FF2B5EF4-FFF2-40B4-BE49-F238E27FC236}">
                <a16:creationId xmlns:a16="http://schemas.microsoft.com/office/drawing/2014/main" id="{DFFBBC18-CDF1-406F-A4A7-B89B333F2BF6}"/>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3795946700"/>
      </p:ext>
    </p:extLst>
  </p:cSld>
  <p:clrMapOvr>
    <a:masterClrMapping/>
  </p:clrMapOvr>
  <p:extLst>
    <p:ext uri="{DCECCB84-F9BA-43D5-87BE-67443E8EF086}">
      <p15:sldGuideLst xmlns:p15="http://schemas.microsoft.com/office/powerpoint/2012/main"/>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1_Empty">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6096000" y="0"/>
            <a:ext cx="61063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EF19123C-FC8B-4C07-A0FB-50916C915FB9}"/>
              </a:ext>
            </a:extLst>
          </p:cNvPr>
          <p:cNvSpPr>
            <a:spLocks noGrp="1"/>
          </p:cNvSpPr>
          <p:nvPr>
            <p:ph type="sldNum" sz="quarter" idx="10"/>
          </p:nvPr>
        </p:nvSpPr>
        <p:spPr/>
        <p:txBody>
          <a:bodyPr/>
          <a:lstStyle>
            <a:lvl1pPr>
              <a:defRPr>
                <a:solidFill>
                  <a:schemeClr val="bg1"/>
                </a:solidFill>
              </a:defRPr>
            </a:lvl1pPr>
          </a:lstStyle>
          <a:p>
            <a:fld id="{D61AABEC-672F-4B68-B914-690DA978312C}" type="slidenum">
              <a:rPr lang="en-GB" smtClean="0"/>
              <a:pPr/>
              <a:t>‹#›</a:t>
            </a:fld>
            <a:r>
              <a:rPr lang="en-GB"/>
              <a:t>  </a:t>
            </a:r>
          </a:p>
        </p:txBody>
      </p:sp>
      <p:pic>
        <p:nvPicPr>
          <p:cNvPr id="5" name="Picture 4">
            <a:extLst>
              <a:ext uri="{FF2B5EF4-FFF2-40B4-BE49-F238E27FC236}">
                <a16:creationId xmlns:a16="http://schemas.microsoft.com/office/drawing/2014/main" id="{8A8A858F-DF5E-4A29-AA7D-956375E2B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5505" y="6172489"/>
            <a:ext cx="1815488" cy="450000"/>
          </a:xfrm>
          <a:prstGeom prst="rect">
            <a:avLst/>
          </a:prstGeom>
        </p:spPr>
      </p:pic>
    </p:spTree>
    <p:extLst>
      <p:ext uri="{BB962C8B-B14F-4D97-AF65-F5344CB8AC3E}">
        <p14:creationId xmlns:p14="http://schemas.microsoft.com/office/powerpoint/2010/main" val="994646275"/>
      </p:ext>
    </p:extLst>
  </p:cSld>
  <p:clrMapOvr>
    <a:masterClrMapping/>
  </p:clrMapOvr>
  <p:extLst>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1"/>
        </a:solidFill>
        <a:effectLst/>
      </p:bgPr>
    </p:bg>
    <p:spTree>
      <p:nvGrpSpPr>
        <p:cNvPr id="1" name=""/>
        <p:cNvGrpSpPr/>
        <p:nvPr/>
      </p:nvGrpSpPr>
      <p:grpSpPr>
        <a:xfrm>
          <a:off x="0" y="0"/>
          <a:ext cx="0" cy="0"/>
          <a:chOff x="0" y="0"/>
          <a:chExt cx="0" cy="0"/>
        </a:xfrm>
      </p:grpSpPr>
      <p:sp>
        <p:nvSpPr>
          <p:cNvPr id="29" name="Forme libre : forme 28">
            <a:extLst>
              <a:ext uri="{FF2B5EF4-FFF2-40B4-BE49-F238E27FC236}">
                <a16:creationId xmlns:a16="http://schemas.microsoft.com/office/drawing/2014/main" id="{7F299C1D-1251-47CF-8DC0-0B896E12FCE0}"/>
              </a:ext>
            </a:extLst>
          </p:cNvPr>
          <p:cNvSpPr/>
          <p:nvPr userDrawn="1"/>
        </p:nvSpPr>
        <p:spPr bwMode="ltGray">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orme libre : forme 30">
            <a:extLst>
              <a:ext uri="{FF2B5EF4-FFF2-40B4-BE49-F238E27FC236}">
                <a16:creationId xmlns:a16="http://schemas.microsoft.com/office/drawing/2014/main" id="{C687F725-9BAA-4FDE-BF5B-B39EF6EA033C}"/>
              </a:ext>
            </a:extLst>
          </p:cNvPr>
          <p:cNvSpPr/>
          <p:nvPr userDrawn="1"/>
        </p:nvSpPr>
        <p:spPr bwMode="ltGray">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74E5328E-3F59-46C3-A9D9-969660D8A2F2}"/>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0" name="Text Placeholder 3">
            <a:extLst>
              <a:ext uri="{FF2B5EF4-FFF2-40B4-BE49-F238E27FC236}">
                <a16:creationId xmlns:a16="http://schemas.microsoft.com/office/drawing/2014/main" id="{B707187B-EFC0-4BB3-900B-74EA1AA558B5}"/>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pic>
        <p:nvPicPr>
          <p:cNvPr id="8" name="Picture 7">
            <a:extLst>
              <a:ext uri="{FF2B5EF4-FFF2-40B4-BE49-F238E27FC236}">
                <a16:creationId xmlns:a16="http://schemas.microsoft.com/office/drawing/2014/main" id="{671621F4-FE9A-4C91-A28D-2090A86E25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1200" y="6087717"/>
            <a:ext cx="2157488" cy="534771"/>
          </a:xfrm>
          <a:prstGeom prst="rect">
            <a:avLst/>
          </a:prstGeom>
        </p:spPr>
      </p:pic>
    </p:spTree>
    <p:extLst>
      <p:ext uri="{BB962C8B-B14F-4D97-AF65-F5344CB8AC3E}">
        <p14:creationId xmlns:p14="http://schemas.microsoft.com/office/powerpoint/2010/main" val="237202157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divider_image_stripes">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D8FB18-8AAF-464C-B80E-A3DA75BEC8DD}"/>
              </a:ext>
            </a:extLst>
          </p:cNvPr>
          <p:cNvSpPr/>
          <p:nvPr userDrawn="1"/>
        </p:nvSpPr>
        <p:spPr>
          <a:xfrm>
            <a:off x="8215085" y="0"/>
            <a:ext cx="3976915" cy="6858000"/>
          </a:xfrm>
          <a:prstGeom prst="rect">
            <a:avLst/>
          </a:prstGeom>
          <a:gradFill flip="none" rotWithShape="1">
            <a:gsLst>
              <a:gs pos="63000">
                <a:schemeClr val="tx1">
                  <a:alpha val="0"/>
                </a:schemeClr>
              </a:gs>
              <a:gs pos="100000">
                <a:schemeClr val="tx1">
                  <a:alpha val="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2400" err="1">
              <a:solidFill>
                <a:schemeClr val="tx1"/>
              </a:solidFill>
            </a:endParaRPr>
          </a:p>
        </p:txBody>
      </p:sp>
      <p:pic>
        <p:nvPicPr>
          <p:cNvPr id="9" name="Picture 8">
            <a:extLst>
              <a:ext uri="{FF2B5EF4-FFF2-40B4-BE49-F238E27FC236}">
                <a16:creationId xmlns:a16="http://schemas.microsoft.com/office/drawing/2014/main" id="{EC45DFCB-C751-4F49-841B-E0CB1E5BB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3200" y="6172489"/>
            <a:ext cx="1815488" cy="450000"/>
          </a:xfrm>
          <a:prstGeom prst="rect">
            <a:avLst/>
          </a:prstGeom>
        </p:spPr>
      </p:pic>
      <p:sp>
        <p:nvSpPr>
          <p:cNvPr id="11" name="Picture Placeholder 2">
            <a:extLst>
              <a:ext uri="{FF2B5EF4-FFF2-40B4-BE49-F238E27FC236}">
                <a16:creationId xmlns:a16="http://schemas.microsoft.com/office/drawing/2014/main" id="{AC35BDBF-F08F-408B-84CF-02FE05B4240F}"/>
              </a:ext>
            </a:extLst>
          </p:cNvPr>
          <p:cNvSpPr>
            <a:spLocks noGrp="1"/>
          </p:cNvSpPr>
          <p:nvPr>
            <p:ph type="pic" sz="quarter" idx="19" hasCustomPrompt="1"/>
          </p:nvPr>
        </p:nvSpPr>
        <p:spPr>
          <a:xfrm>
            <a:off x="3244785" y="-6404"/>
            <a:ext cx="8955551" cy="6890291"/>
          </a:xfrm>
          <a:custGeom>
            <a:avLst/>
            <a:gdLst>
              <a:gd name="connsiteX0" fmla="*/ 0 w 5353050"/>
              <a:gd name="connsiteY0" fmla="*/ 7459663 h 7459663"/>
              <a:gd name="connsiteX1" fmla="*/ 3338537 w 5353050"/>
              <a:gd name="connsiteY1" fmla="*/ 0 h 7459663"/>
              <a:gd name="connsiteX2" fmla="*/ 5353050 w 5353050"/>
              <a:gd name="connsiteY2" fmla="*/ 0 h 7459663"/>
              <a:gd name="connsiteX3" fmla="*/ 2014513 w 5353050"/>
              <a:gd name="connsiteY3" fmla="*/ 7459663 h 7459663"/>
              <a:gd name="connsiteX4" fmla="*/ 0 w 5353050"/>
              <a:gd name="connsiteY4" fmla="*/ 7459663 h 7459663"/>
              <a:gd name="connsiteX0" fmla="*/ 0 w 9277350"/>
              <a:gd name="connsiteY0" fmla="*/ 7459663 h 7459663"/>
              <a:gd name="connsiteX1" fmla="*/ 3338537 w 9277350"/>
              <a:gd name="connsiteY1" fmla="*/ 0 h 7459663"/>
              <a:gd name="connsiteX2" fmla="*/ 9277350 w 9277350"/>
              <a:gd name="connsiteY2" fmla="*/ 533400 h 7459663"/>
              <a:gd name="connsiteX3" fmla="*/ 2014513 w 9277350"/>
              <a:gd name="connsiteY3" fmla="*/ 7459663 h 7459663"/>
              <a:gd name="connsiteX4" fmla="*/ 0 w 9277350"/>
              <a:gd name="connsiteY4" fmla="*/ 7459663 h 7459663"/>
              <a:gd name="connsiteX0" fmla="*/ 0 w 9277350"/>
              <a:gd name="connsiteY0" fmla="*/ 6926263 h 6926263"/>
              <a:gd name="connsiteX1" fmla="*/ 6977087 w 9277350"/>
              <a:gd name="connsiteY1" fmla="*/ 57150 h 6926263"/>
              <a:gd name="connsiteX2" fmla="*/ 9277350 w 9277350"/>
              <a:gd name="connsiteY2" fmla="*/ 0 h 6926263"/>
              <a:gd name="connsiteX3" fmla="*/ 2014513 w 9277350"/>
              <a:gd name="connsiteY3" fmla="*/ 6926263 h 6926263"/>
              <a:gd name="connsiteX4" fmla="*/ 0 w 9277350"/>
              <a:gd name="connsiteY4" fmla="*/ 6926263 h 6926263"/>
              <a:gd name="connsiteX0" fmla="*/ 0 w 9296400"/>
              <a:gd name="connsiteY0" fmla="*/ 6888163 h 6888163"/>
              <a:gd name="connsiteX1" fmla="*/ 6977087 w 9296400"/>
              <a:gd name="connsiteY1" fmla="*/ 19050 h 6888163"/>
              <a:gd name="connsiteX2" fmla="*/ 9296400 w 9296400"/>
              <a:gd name="connsiteY2" fmla="*/ 0 h 6888163"/>
              <a:gd name="connsiteX3" fmla="*/ 2014513 w 9296400"/>
              <a:gd name="connsiteY3" fmla="*/ 6888163 h 6888163"/>
              <a:gd name="connsiteX4" fmla="*/ 0 w 9296400"/>
              <a:gd name="connsiteY4" fmla="*/ 6888163 h 68881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0 w 9296400"/>
              <a:gd name="connsiteY4" fmla="*/ 6888163 h 6926263"/>
              <a:gd name="connsiteX0" fmla="*/ 0 w 9296400"/>
              <a:gd name="connsiteY0" fmla="*/ 6888163 h 6953250"/>
              <a:gd name="connsiteX1" fmla="*/ 6977087 w 9296400"/>
              <a:gd name="connsiteY1" fmla="*/ 19050 h 6953250"/>
              <a:gd name="connsiteX2" fmla="*/ 9296400 w 9296400"/>
              <a:gd name="connsiteY2" fmla="*/ 0 h 6953250"/>
              <a:gd name="connsiteX3" fmla="*/ 2147863 w 9296400"/>
              <a:gd name="connsiteY3" fmla="*/ 6926263 h 6953250"/>
              <a:gd name="connsiteX4" fmla="*/ 2149540 w 9296400"/>
              <a:gd name="connsiteY4" fmla="*/ 6953250 h 6953250"/>
              <a:gd name="connsiteX5" fmla="*/ 0 w 9296400"/>
              <a:gd name="connsiteY5" fmla="*/ 6888163 h 6953250"/>
              <a:gd name="connsiteX0" fmla="*/ 0 w 9296400"/>
              <a:gd name="connsiteY0" fmla="*/ 6888163 h 7639050"/>
              <a:gd name="connsiteX1" fmla="*/ 6977087 w 9296400"/>
              <a:gd name="connsiteY1" fmla="*/ 19050 h 7639050"/>
              <a:gd name="connsiteX2" fmla="*/ 9296400 w 9296400"/>
              <a:gd name="connsiteY2" fmla="*/ 0 h 7639050"/>
              <a:gd name="connsiteX3" fmla="*/ 2147863 w 9296400"/>
              <a:gd name="connsiteY3" fmla="*/ 6926263 h 7639050"/>
              <a:gd name="connsiteX4" fmla="*/ 3368740 w 9296400"/>
              <a:gd name="connsiteY4" fmla="*/ 7639050 h 7639050"/>
              <a:gd name="connsiteX5" fmla="*/ 0 w 9296400"/>
              <a:gd name="connsiteY5" fmla="*/ 6888163 h 7639050"/>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0 w 9296400"/>
              <a:gd name="connsiteY5" fmla="*/ 6888163 h 6926263"/>
              <a:gd name="connsiteX0" fmla="*/ 0 w 9296400"/>
              <a:gd name="connsiteY0" fmla="*/ 6888163 h 6926263"/>
              <a:gd name="connsiteX1" fmla="*/ 6977087 w 9296400"/>
              <a:gd name="connsiteY1" fmla="*/ 19050 h 6926263"/>
              <a:gd name="connsiteX2" fmla="*/ 9296400 w 9296400"/>
              <a:gd name="connsiteY2" fmla="*/ 0 h 6926263"/>
              <a:gd name="connsiteX3" fmla="*/ 2147863 w 9296400"/>
              <a:gd name="connsiteY3" fmla="*/ 6926263 h 6926263"/>
              <a:gd name="connsiteX4" fmla="*/ 5273740 w 9296400"/>
              <a:gd name="connsiteY4" fmla="*/ 6877050 h 6926263"/>
              <a:gd name="connsiteX5" fmla="*/ 5235640 w 9296400"/>
              <a:gd name="connsiteY5" fmla="*/ 6896100 h 6926263"/>
              <a:gd name="connsiteX6" fmla="*/ 0 w 9296400"/>
              <a:gd name="connsiteY6" fmla="*/ 6888163 h 6926263"/>
              <a:gd name="connsiteX0" fmla="*/ 0 w 9296400"/>
              <a:gd name="connsiteY0" fmla="*/ 6888163 h 6896100"/>
              <a:gd name="connsiteX1" fmla="*/ 6977087 w 9296400"/>
              <a:gd name="connsiteY1" fmla="*/ 19050 h 6896100"/>
              <a:gd name="connsiteX2" fmla="*/ 9296400 w 9296400"/>
              <a:gd name="connsiteY2" fmla="*/ 0 h 6896100"/>
              <a:gd name="connsiteX3" fmla="*/ 2166913 w 9296400"/>
              <a:gd name="connsiteY3" fmla="*/ 6888163 h 6896100"/>
              <a:gd name="connsiteX4" fmla="*/ 5273740 w 9296400"/>
              <a:gd name="connsiteY4" fmla="*/ 6877050 h 6896100"/>
              <a:gd name="connsiteX5" fmla="*/ 5235640 w 9296400"/>
              <a:gd name="connsiteY5" fmla="*/ 6896100 h 6896100"/>
              <a:gd name="connsiteX6" fmla="*/ 0 w 9296400"/>
              <a:gd name="connsiteY6" fmla="*/ 6888163 h 6896100"/>
              <a:gd name="connsiteX0" fmla="*/ 5273740 w 9296400"/>
              <a:gd name="connsiteY0" fmla="*/ 6877050 h 6968490"/>
              <a:gd name="connsiteX1" fmla="*/ 5235640 w 9296400"/>
              <a:gd name="connsiteY1" fmla="*/ 6896100 h 6968490"/>
              <a:gd name="connsiteX2" fmla="*/ 0 w 9296400"/>
              <a:gd name="connsiteY2" fmla="*/ 6888163 h 6968490"/>
              <a:gd name="connsiteX3" fmla="*/ 6977087 w 9296400"/>
              <a:gd name="connsiteY3" fmla="*/ 19050 h 6968490"/>
              <a:gd name="connsiteX4" fmla="*/ 9296400 w 9296400"/>
              <a:gd name="connsiteY4" fmla="*/ 0 h 6968490"/>
              <a:gd name="connsiteX5" fmla="*/ 2166913 w 9296400"/>
              <a:gd name="connsiteY5" fmla="*/ 6888163 h 6968490"/>
              <a:gd name="connsiteX6" fmla="*/ 5365180 w 9296400"/>
              <a:gd name="connsiteY6" fmla="*/ 6968490 h 6968490"/>
              <a:gd name="connsiteX0" fmla="*/ 5273740 w 9296400"/>
              <a:gd name="connsiteY0" fmla="*/ 6877050 h 7825740"/>
              <a:gd name="connsiteX1" fmla="*/ 5235640 w 9296400"/>
              <a:gd name="connsiteY1" fmla="*/ 6896100 h 7825740"/>
              <a:gd name="connsiteX2" fmla="*/ 0 w 9296400"/>
              <a:gd name="connsiteY2" fmla="*/ 6888163 h 7825740"/>
              <a:gd name="connsiteX3" fmla="*/ 6977087 w 9296400"/>
              <a:gd name="connsiteY3" fmla="*/ 19050 h 7825740"/>
              <a:gd name="connsiteX4" fmla="*/ 9296400 w 9296400"/>
              <a:gd name="connsiteY4" fmla="*/ 0 h 7825740"/>
              <a:gd name="connsiteX5" fmla="*/ 2166913 w 9296400"/>
              <a:gd name="connsiteY5" fmla="*/ 6888163 h 7825740"/>
              <a:gd name="connsiteX6" fmla="*/ 5365180 w 9296400"/>
              <a:gd name="connsiteY6" fmla="*/ 7825740 h 7825740"/>
              <a:gd name="connsiteX0" fmla="*/ 5273740 w 9296400"/>
              <a:gd name="connsiteY0" fmla="*/ 6877050 h 6896100"/>
              <a:gd name="connsiteX1" fmla="*/ 5235640 w 9296400"/>
              <a:gd name="connsiteY1" fmla="*/ 6896100 h 6896100"/>
              <a:gd name="connsiteX2" fmla="*/ 0 w 9296400"/>
              <a:gd name="connsiteY2" fmla="*/ 6888163 h 6896100"/>
              <a:gd name="connsiteX3" fmla="*/ 6977087 w 9296400"/>
              <a:gd name="connsiteY3" fmla="*/ 19050 h 6896100"/>
              <a:gd name="connsiteX4" fmla="*/ 9296400 w 9296400"/>
              <a:gd name="connsiteY4" fmla="*/ 0 h 6896100"/>
              <a:gd name="connsiteX5" fmla="*/ 2166913 w 9296400"/>
              <a:gd name="connsiteY5" fmla="*/ 6888163 h 6896100"/>
              <a:gd name="connsiteX0" fmla="*/ 5273740 w 9296400"/>
              <a:gd name="connsiteY0" fmla="*/ 6877050 h 6888163"/>
              <a:gd name="connsiteX1" fmla="*/ 0 w 9296400"/>
              <a:gd name="connsiteY1" fmla="*/ 6888163 h 6888163"/>
              <a:gd name="connsiteX2" fmla="*/ 6977087 w 9296400"/>
              <a:gd name="connsiteY2" fmla="*/ 19050 h 6888163"/>
              <a:gd name="connsiteX3" fmla="*/ 9296400 w 9296400"/>
              <a:gd name="connsiteY3" fmla="*/ 0 h 6888163"/>
              <a:gd name="connsiteX4" fmla="*/ 2166913 w 9296400"/>
              <a:gd name="connsiteY4" fmla="*/ 6888163 h 6888163"/>
              <a:gd name="connsiteX0" fmla="*/ 5273740 w 9296400"/>
              <a:gd name="connsiteY0" fmla="*/ 6877050 h 6888163"/>
              <a:gd name="connsiteX1" fmla="*/ 5292790 w 9296400"/>
              <a:gd name="connsiteY1" fmla="*/ 6838951 h 6888163"/>
              <a:gd name="connsiteX2" fmla="*/ 0 w 9296400"/>
              <a:gd name="connsiteY2" fmla="*/ 6888163 h 6888163"/>
              <a:gd name="connsiteX3" fmla="*/ 6977087 w 9296400"/>
              <a:gd name="connsiteY3" fmla="*/ 19050 h 6888163"/>
              <a:gd name="connsiteX4" fmla="*/ 9296400 w 9296400"/>
              <a:gd name="connsiteY4" fmla="*/ 0 h 6888163"/>
              <a:gd name="connsiteX5" fmla="*/ 2166913 w 9296400"/>
              <a:gd name="connsiteY5"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0 w 9296400"/>
              <a:gd name="connsiteY3" fmla="*/ 6888163 h 6888163"/>
              <a:gd name="connsiteX4" fmla="*/ 6977087 w 9296400"/>
              <a:gd name="connsiteY4" fmla="*/ 19050 h 6888163"/>
              <a:gd name="connsiteX5" fmla="*/ 9296400 w 9296400"/>
              <a:gd name="connsiteY5" fmla="*/ 0 h 6888163"/>
              <a:gd name="connsiteX6" fmla="*/ 2166913 w 9296400"/>
              <a:gd name="connsiteY6"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5292790 w 9296400"/>
              <a:gd name="connsiteY3" fmla="*/ 678180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88163"/>
              <a:gd name="connsiteX1" fmla="*/ 5292790 w 9296400"/>
              <a:gd name="connsiteY1" fmla="*/ 6838951 h 6888163"/>
              <a:gd name="connsiteX2" fmla="*/ 5311840 w 9296400"/>
              <a:gd name="connsiteY2" fmla="*/ 6858001 h 6888163"/>
              <a:gd name="connsiteX3" fmla="*/ 6340540 w 9296400"/>
              <a:gd name="connsiteY3" fmla="*/ 6038851 h 6888163"/>
              <a:gd name="connsiteX4" fmla="*/ 0 w 9296400"/>
              <a:gd name="connsiteY4" fmla="*/ 6888163 h 6888163"/>
              <a:gd name="connsiteX5" fmla="*/ 6977087 w 9296400"/>
              <a:gd name="connsiteY5" fmla="*/ 19050 h 6888163"/>
              <a:gd name="connsiteX6" fmla="*/ 9296400 w 9296400"/>
              <a:gd name="connsiteY6" fmla="*/ 0 h 6888163"/>
              <a:gd name="connsiteX7" fmla="*/ 2166913 w 9296400"/>
              <a:gd name="connsiteY7" fmla="*/ 6888163 h 6888163"/>
              <a:gd name="connsiteX0" fmla="*/ 5273740 w 9296400"/>
              <a:gd name="connsiteY0" fmla="*/ 6877050 h 6896101"/>
              <a:gd name="connsiteX1" fmla="*/ 5292790 w 9296400"/>
              <a:gd name="connsiteY1" fmla="*/ 6838951 h 6896101"/>
              <a:gd name="connsiteX2" fmla="*/ 5311840 w 9296400"/>
              <a:gd name="connsiteY2" fmla="*/ 6858001 h 6896101"/>
              <a:gd name="connsiteX3" fmla="*/ 542614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0 w 9296400"/>
              <a:gd name="connsiteY4" fmla="*/ 6888163 h 6896101"/>
              <a:gd name="connsiteX5" fmla="*/ 6977087 w 9296400"/>
              <a:gd name="connsiteY5" fmla="*/ 19050 h 6896101"/>
              <a:gd name="connsiteX6" fmla="*/ 9296400 w 9296400"/>
              <a:gd name="connsiteY6" fmla="*/ 0 h 6896101"/>
              <a:gd name="connsiteX7" fmla="*/ 2166913 w 9296400"/>
              <a:gd name="connsiteY7"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0 w 9296400"/>
              <a:gd name="connsiteY5" fmla="*/ 6888163 h 6896101"/>
              <a:gd name="connsiteX6" fmla="*/ 6977087 w 9296400"/>
              <a:gd name="connsiteY6" fmla="*/ 19050 h 6896101"/>
              <a:gd name="connsiteX7" fmla="*/ 9296400 w 9296400"/>
              <a:gd name="connsiteY7" fmla="*/ 0 h 6896101"/>
              <a:gd name="connsiteX8" fmla="*/ 2166913 w 9296400"/>
              <a:gd name="connsiteY8"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5273740 w 9296400"/>
              <a:gd name="connsiteY10" fmla="*/ 6877050 h 6896101"/>
              <a:gd name="connsiteX0" fmla="*/ 5273740 w 9296400"/>
              <a:gd name="connsiteY0" fmla="*/ 6877050 h 6968490"/>
              <a:gd name="connsiteX1" fmla="*/ 5292790 w 9296400"/>
              <a:gd name="connsiteY1" fmla="*/ 6838951 h 6968490"/>
              <a:gd name="connsiteX2" fmla="*/ 5311840 w 9296400"/>
              <a:gd name="connsiteY2" fmla="*/ 6858001 h 6968490"/>
              <a:gd name="connsiteX3" fmla="*/ 5292790 w 9296400"/>
              <a:gd name="connsiteY3" fmla="*/ 6896101 h 6968490"/>
              <a:gd name="connsiteX4" fmla="*/ 3082990 w 9296400"/>
              <a:gd name="connsiteY4" fmla="*/ 6896101 h 6968490"/>
              <a:gd name="connsiteX5" fmla="*/ 3082990 w 9296400"/>
              <a:gd name="connsiteY5" fmla="*/ 6838951 h 6968490"/>
              <a:gd name="connsiteX6" fmla="*/ 0 w 9296400"/>
              <a:gd name="connsiteY6" fmla="*/ 6888163 h 6968490"/>
              <a:gd name="connsiteX7" fmla="*/ 6977087 w 9296400"/>
              <a:gd name="connsiteY7" fmla="*/ 19050 h 6968490"/>
              <a:gd name="connsiteX8" fmla="*/ 9296400 w 9296400"/>
              <a:gd name="connsiteY8" fmla="*/ 0 h 6968490"/>
              <a:gd name="connsiteX9" fmla="*/ 2166913 w 9296400"/>
              <a:gd name="connsiteY9" fmla="*/ 6888163 h 6968490"/>
              <a:gd name="connsiteX10" fmla="*/ 5365180 w 9296400"/>
              <a:gd name="connsiteY10" fmla="*/ 6968490 h 6968490"/>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9022780 w 9296400"/>
              <a:gd name="connsiteY10" fmla="*/ 18249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3082990 w 9296400"/>
              <a:gd name="connsiteY12" fmla="*/ 683895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4206940 w 9296400"/>
              <a:gd name="connsiteY12" fmla="*/ 6057901 h 6896101"/>
              <a:gd name="connsiteX0" fmla="*/ 5273740 w 9296400"/>
              <a:gd name="connsiteY0" fmla="*/ 6877050 h 6896101"/>
              <a:gd name="connsiteX1" fmla="*/ 5292790 w 9296400"/>
              <a:gd name="connsiteY1" fmla="*/ 6838951 h 6896101"/>
              <a:gd name="connsiteX2" fmla="*/ 5311840 w 9296400"/>
              <a:gd name="connsiteY2" fmla="*/ 6858001 h 6896101"/>
              <a:gd name="connsiteX3" fmla="*/ 5292790 w 9296400"/>
              <a:gd name="connsiteY3" fmla="*/ 6896101 h 6896101"/>
              <a:gd name="connsiteX4" fmla="*/ 3082990 w 9296400"/>
              <a:gd name="connsiteY4" fmla="*/ 6896101 h 6896101"/>
              <a:gd name="connsiteX5" fmla="*/ 3082990 w 9296400"/>
              <a:gd name="connsiteY5" fmla="*/ 6838951 h 6896101"/>
              <a:gd name="connsiteX6" fmla="*/ 0 w 9296400"/>
              <a:gd name="connsiteY6" fmla="*/ 6888163 h 6896101"/>
              <a:gd name="connsiteX7" fmla="*/ 6977087 w 9296400"/>
              <a:gd name="connsiteY7" fmla="*/ 19050 h 6896101"/>
              <a:gd name="connsiteX8" fmla="*/ 9296400 w 9296400"/>
              <a:gd name="connsiteY8" fmla="*/ 0 h 6896101"/>
              <a:gd name="connsiteX9" fmla="*/ 2166913 w 9296400"/>
              <a:gd name="connsiteY9" fmla="*/ 6888163 h 6896101"/>
              <a:gd name="connsiteX10" fmla="*/ 3098230 w 9296400"/>
              <a:gd name="connsiteY10" fmla="*/ 6892290 h 6896101"/>
              <a:gd name="connsiteX11" fmla="*/ 3082990 w 9296400"/>
              <a:gd name="connsiteY11" fmla="*/ 6877051 h 6896101"/>
              <a:gd name="connsiteX12" fmla="*/ 7978840 w 9296400"/>
              <a:gd name="connsiteY12" fmla="*/ 19621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3082990 w 9540940"/>
              <a:gd name="connsiteY4" fmla="*/ 6896101 h 6896101"/>
              <a:gd name="connsiteX5" fmla="*/ 3082990 w 9540940"/>
              <a:gd name="connsiteY5" fmla="*/ 6838951 h 6896101"/>
              <a:gd name="connsiteX6" fmla="*/ 0 w 9540940"/>
              <a:gd name="connsiteY6" fmla="*/ 6888163 h 6896101"/>
              <a:gd name="connsiteX7" fmla="*/ 6977087 w 9540940"/>
              <a:gd name="connsiteY7" fmla="*/ 19050 h 6896101"/>
              <a:gd name="connsiteX8" fmla="*/ 9296400 w 9540940"/>
              <a:gd name="connsiteY8" fmla="*/ 0 h 6896101"/>
              <a:gd name="connsiteX9" fmla="*/ 2166913 w 9540940"/>
              <a:gd name="connsiteY9" fmla="*/ 6888163 h 6896101"/>
              <a:gd name="connsiteX10" fmla="*/ 3098230 w 9540940"/>
              <a:gd name="connsiteY10" fmla="*/ 6892290 h 6896101"/>
              <a:gd name="connsiteX11" fmla="*/ 3082990 w 9540940"/>
              <a:gd name="connsiteY11" fmla="*/ 6877051 h 6896101"/>
              <a:gd name="connsiteX12" fmla="*/ 9540940 w 9540940"/>
              <a:gd name="connsiteY12"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0" fmla="*/ 5273740 w 9540940"/>
              <a:gd name="connsiteY0" fmla="*/ 687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5273740 w 9540940"/>
              <a:gd name="connsiteY14" fmla="*/ 6877050 h 6896101"/>
              <a:gd name="connsiteX0" fmla="*/ 6473890 w 9540940"/>
              <a:gd name="connsiteY0" fmla="*/ 56578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6473890 w 9540940"/>
              <a:gd name="connsiteY14" fmla="*/ 5657850 h 6896101"/>
              <a:gd name="connsiteX0" fmla="*/ 9217090 w 9540940"/>
              <a:gd name="connsiteY0" fmla="*/ 30670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217090 w 9540940"/>
              <a:gd name="connsiteY14" fmla="*/ 3067050 h 6896101"/>
              <a:gd name="connsiteX0" fmla="*/ 9540940 w 9540940"/>
              <a:gd name="connsiteY0" fmla="*/ 2724150 h 6896101"/>
              <a:gd name="connsiteX1" fmla="*/ 5292790 w 9540940"/>
              <a:gd name="connsiteY1" fmla="*/ 6838951 h 6896101"/>
              <a:gd name="connsiteX2" fmla="*/ 5311840 w 9540940"/>
              <a:gd name="connsiteY2" fmla="*/ 6858001 h 6896101"/>
              <a:gd name="connsiteX3" fmla="*/ 5292790 w 9540940"/>
              <a:gd name="connsiteY3" fmla="*/ 6896101 h 6896101"/>
              <a:gd name="connsiteX4" fmla="*/ 5330890 w 9540940"/>
              <a:gd name="connsiteY4" fmla="*/ 6858001 h 6896101"/>
              <a:gd name="connsiteX5" fmla="*/ 3082990 w 9540940"/>
              <a:gd name="connsiteY5" fmla="*/ 6896101 h 6896101"/>
              <a:gd name="connsiteX6" fmla="*/ 3082990 w 9540940"/>
              <a:gd name="connsiteY6" fmla="*/ 6838951 h 6896101"/>
              <a:gd name="connsiteX7" fmla="*/ 0 w 9540940"/>
              <a:gd name="connsiteY7" fmla="*/ 6888163 h 6896101"/>
              <a:gd name="connsiteX8" fmla="*/ 6977087 w 9540940"/>
              <a:gd name="connsiteY8" fmla="*/ 19050 h 6896101"/>
              <a:gd name="connsiteX9" fmla="*/ 9296400 w 9540940"/>
              <a:gd name="connsiteY9" fmla="*/ 0 h 6896101"/>
              <a:gd name="connsiteX10" fmla="*/ 2166913 w 9540940"/>
              <a:gd name="connsiteY10" fmla="*/ 6888163 h 6896101"/>
              <a:gd name="connsiteX11" fmla="*/ 3098230 w 9540940"/>
              <a:gd name="connsiteY11" fmla="*/ 6892290 h 6896101"/>
              <a:gd name="connsiteX12" fmla="*/ 3082990 w 9540940"/>
              <a:gd name="connsiteY12" fmla="*/ 6877051 h 6896101"/>
              <a:gd name="connsiteX13" fmla="*/ 9540940 w 9540940"/>
              <a:gd name="connsiteY13" fmla="*/ 514351 h 6896101"/>
              <a:gd name="connsiteX14" fmla="*/ 9540940 w 9540940"/>
              <a:gd name="connsiteY14" fmla="*/ 2724150 h 6896101"/>
              <a:gd name="connsiteX0" fmla="*/ 3098230 w 9540940"/>
              <a:gd name="connsiteY0" fmla="*/ 6892290 h 6979603"/>
              <a:gd name="connsiteX1" fmla="*/ 3082990 w 9540940"/>
              <a:gd name="connsiteY1" fmla="*/ 6877051 h 6979603"/>
              <a:gd name="connsiteX2" fmla="*/ 9540940 w 9540940"/>
              <a:gd name="connsiteY2" fmla="*/ 514351 h 6979603"/>
              <a:gd name="connsiteX3" fmla="*/ 9540940 w 9540940"/>
              <a:gd name="connsiteY3" fmla="*/ 2724150 h 6979603"/>
              <a:gd name="connsiteX4" fmla="*/ 5292790 w 9540940"/>
              <a:gd name="connsiteY4" fmla="*/ 6838951 h 6979603"/>
              <a:gd name="connsiteX5" fmla="*/ 5311840 w 9540940"/>
              <a:gd name="connsiteY5" fmla="*/ 6858001 h 6979603"/>
              <a:gd name="connsiteX6" fmla="*/ 5292790 w 9540940"/>
              <a:gd name="connsiteY6" fmla="*/ 6896101 h 6979603"/>
              <a:gd name="connsiteX7" fmla="*/ 5330890 w 9540940"/>
              <a:gd name="connsiteY7" fmla="*/ 6858001 h 6979603"/>
              <a:gd name="connsiteX8" fmla="*/ 3082990 w 9540940"/>
              <a:gd name="connsiteY8" fmla="*/ 6896101 h 6979603"/>
              <a:gd name="connsiteX9" fmla="*/ 3082990 w 9540940"/>
              <a:gd name="connsiteY9" fmla="*/ 6838951 h 6979603"/>
              <a:gd name="connsiteX10" fmla="*/ 0 w 9540940"/>
              <a:gd name="connsiteY10" fmla="*/ 6888163 h 6979603"/>
              <a:gd name="connsiteX11" fmla="*/ 6977087 w 9540940"/>
              <a:gd name="connsiteY11" fmla="*/ 19050 h 6979603"/>
              <a:gd name="connsiteX12" fmla="*/ 9296400 w 9540940"/>
              <a:gd name="connsiteY12" fmla="*/ 0 h 6979603"/>
              <a:gd name="connsiteX13" fmla="*/ 2258353 w 9540940"/>
              <a:gd name="connsiteY13" fmla="*/ 6979603 h 697960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58353 w 9540940"/>
              <a:gd name="connsiteY13" fmla="*/ 6884353 h 6896101"/>
              <a:gd name="connsiteX0" fmla="*/ 3098230 w 9540940"/>
              <a:gd name="connsiteY0" fmla="*/ 6892290 h 6922453"/>
              <a:gd name="connsiteX1" fmla="*/ 3082990 w 9540940"/>
              <a:gd name="connsiteY1" fmla="*/ 6877051 h 6922453"/>
              <a:gd name="connsiteX2" fmla="*/ 9540940 w 9540940"/>
              <a:gd name="connsiteY2" fmla="*/ 514351 h 6922453"/>
              <a:gd name="connsiteX3" fmla="*/ 9540940 w 9540940"/>
              <a:gd name="connsiteY3" fmla="*/ 2724150 h 6922453"/>
              <a:gd name="connsiteX4" fmla="*/ 5292790 w 9540940"/>
              <a:gd name="connsiteY4" fmla="*/ 6838951 h 6922453"/>
              <a:gd name="connsiteX5" fmla="*/ 5311840 w 9540940"/>
              <a:gd name="connsiteY5" fmla="*/ 6858001 h 6922453"/>
              <a:gd name="connsiteX6" fmla="*/ 5292790 w 9540940"/>
              <a:gd name="connsiteY6" fmla="*/ 6896101 h 6922453"/>
              <a:gd name="connsiteX7" fmla="*/ 5330890 w 9540940"/>
              <a:gd name="connsiteY7" fmla="*/ 6858001 h 6922453"/>
              <a:gd name="connsiteX8" fmla="*/ 3082990 w 9540940"/>
              <a:gd name="connsiteY8" fmla="*/ 6896101 h 6922453"/>
              <a:gd name="connsiteX9" fmla="*/ 3082990 w 9540940"/>
              <a:gd name="connsiteY9" fmla="*/ 6838951 h 6922453"/>
              <a:gd name="connsiteX10" fmla="*/ 0 w 9540940"/>
              <a:gd name="connsiteY10" fmla="*/ 6888163 h 6922453"/>
              <a:gd name="connsiteX11" fmla="*/ 6977087 w 9540940"/>
              <a:gd name="connsiteY11" fmla="*/ 19050 h 6922453"/>
              <a:gd name="connsiteX12" fmla="*/ 9296400 w 9540940"/>
              <a:gd name="connsiteY12" fmla="*/ 0 h 6922453"/>
              <a:gd name="connsiteX13" fmla="*/ 2258353 w 9540940"/>
              <a:gd name="connsiteY13" fmla="*/ 6922453 h 6922453"/>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82990 w 9540940"/>
              <a:gd name="connsiteY9" fmla="*/ 68389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98230 w 9540940"/>
              <a:gd name="connsiteY0" fmla="*/ 6892290 h 6896101"/>
              <a:gd name="connsiteX1" fmla="*/ 3082990 w 9540940"/>
              <a:gd name="connsiteY1" fmla="*/ 6877051 h 6896101"/>
              <a:gd name="connsiteX2" fmla="*/ 9540940 w 9540940"/>
              <a:gd name="connsiteY2" fmla="*/ 514351 h 6896101"/>
              <a:gd name="connsiteX3" fmla="*/ 9540940 w 9540940"/>
              <a:gd name="connsiteY3" fmla="*/ 2724150 h 6896101"/>
              <a:gd name="connsiteX4" fmla="*/ 5292790 w 9540940"/>
              <a:gd name="connsiteY4" fmla="*/ 6838951 h 6896101"/>
              <a:gd name="connsiteX5" fmla="*/ 5311840 w 9540940"/>
              <a:gd name="connsiteY5" fmla="*/ 6858001 h 6896101"/>
              <a:gd name="connsiteX6" fmla="*/ 5292790 w 9540940"/>
              <a:gd name="connsiteY6" fmla="*/ 6896101 h 6896101"/>
              <a:gd name="connsiteX7" fmla="*/ 5330890 w 9540940"/>
              <a:gd name="connsiteY7" fmla="*/ 6858001 h 6896101"/>
              <a:gd name="connsiteX8" fmla="*/ 3082990 w 9540940"/>
              <a:gd name="connsiteY8" fmla="*/ 6896101 h 6896101"/>
              <a:gd name="connsiteX9" fmla="*/ 3073465 w 9540940"/>
              <a:gd name="connsiteY9" fmla="*/ 6877051 h 6896101"/>
              <a:gd name="connsiteX10" fmla="*/ 0 w 9540940"/>
              <a:gd name="connsiteY10" fmla="*/ 6888163 h 6896101"/>
              <a:gd name="connsiteX11" fmla="*/ 6977087 w 9540940"/>
              <a:gd name="connsiteY11" fmla="*/ 19050 h 6896101"/>
              <a:gd name="connsiteX12" fmla="*/ 9296400 w 9540940"/>
              <a:gd name="connsiteY12" fmla="*/ 0 h 6896101"/>
              <a:gd name="connsiteX13" fmla="*/ 2286928 w 9540940"/>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21365 w 9531415"/>
              <a:gd name="connsiteY7" fmla="*/ 6858001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63940 w 9531415"/>
              <a:gd name="connsiteY9" fmla="*/ 6877051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3088705 w 9531415"/>
              <a:gd name="connsiteY0" fmla="*/ 6892290 h 6896101"/>
              <a:gd name="connsiteX1" fmla="*/ 3073465 w 9531415"/>
              <a:gd name="connsiteY1" fmla="*/ 6877051 h 6896101"/>
              <a:gd name="connsiteX2" fmla="*/ 9531415 w 9531415"/>
              <a:gd name="connsiteY2" fmla="*/ 514351 h 6896101"/>
              <a:gd name="connsiteX3" fmla="*/ 9531415 w 9531415"/>
              <a:gd name="connsiteY3" fmla="*/ 2724150 h 6896101"/>
              <a:gd name="connsiteX4" fmla="*/ 5283265 w 9531415"/>
              <a:gd name="connsiteY4" fmla="*/ 6838951 h 6896101"/>
              <a:gd name="connsiteX5" fmla="*/ 5302315 w 9531415"/>
              <a:gd name="connsiteY5" fmla="*/ 6858001 h 6896101"/>
              <a:gd name="connsiteX6" fmla="*/ 5283265 w 9531415"/>
              <a:gd name="connsiteY6" fmla="*/ 6896101 h 6896101"/>
              <a:gd name="connsiteX7" fmla="*/ 5359465 w 9531415"/>
              <a:gd name="connsiteY7" fmla="*/ 6867526 h 6896101"/>
              <a:gd name="connsiteX8" fmla="*/ 3073465 w 9531415"/>
              <a:gd name="connsiteY8" fmla="*/ 6896101 h 6896101"/>
              <a:gd name="connsiteX9" fmla="*/ 3082990 w 9531415"/>
              <a:gd name="connsiteY9" fmla="*/ 6886576 h 6896101"/>
              <a:gd name="connsiteX10" fmla="*/ 0 w 9531415"/>
              <a:gd name="connsiteY10" fmla="*/ 6878638 h 6896101"/>
              <a:gd name="connsiteX11" fmla="*/ 6967562 w 9531415"/>
              <a:gd name="connsiteY11" fmla="*/ 19050 h 6896101"/>
              <a:gd name="connsiteX12" fmla="*/ 9286875 w 9531415"/>
              <a:gd name="connsiteY12" fmla="*/ 0 h 6896101"/>
              <a:gd name="connsiteX13" fmla="*/ 2277403 w 9531415"/>
              <a:gd name="connsiteY13" fmla="*/ 6884353 h 6896101"/>
              <a:gd name="connsiteX0" fmla="*/ 2540413 w 8983123"/>
              <a:gd name="connsiteY0" fmla="*/ 6892290 h 6896101"/>
              <a:gd name="connsiteX1" fmla="*/ 2525173 w 8983123"/>
              <a:gd name="connsiteY1" fmla="*/ 6877051 h 6896101"/>
              <a:gd name="connsiteX2" fmla="*/ 8983123 w 8983123"/>
              <a:gd name="connsiteY2" fmla="*/ 514351 h 6896101"/>
              <a:gd name="connsiteX3" fmla="*/ 8983123 w 8983123"/>
              <a:gd name="connsiteY3" fmla="*/ 2724150 h 6896101"/>
              <a:gd name="connsiteX4" fmla="*/ 4734973 w 8983123"/>
              <a:gd name="connsiteY4" fmla="*/ 6838951 h 6896101"/>
              <a:gd name="connsiteX5" fmla="*/ 4754023 w 8983123"/>
              <a:gd name="connsiteY5" fmla="*/ 6858001 h 6896101"/>
              <a:gd name="connsiteX6" fmla="*/ 4734973 w 8983123"/>
              <a:gd name="connsiteY6" fmla="*/ 6896101 h 6896101"/>
              <a:gd name="connsiteX7" fmla="*/ 4811173 w 8983123"/>
              <a:gd name="connsiteY7" fmla="*/ 6867526 h 6896101"/>
              <a:gd name="connsiteX8" fmla="*/ 2525173 w 8983123"/>
              <a:gd name="connsiteY8" fmla="*/ 6896101 h 6896101"/>
              <a:gd name="connsiteX9" fmla="*/ 2534698 w 8983123"/>
              <a:gd name="connsiteY9" fmla="*/ 6886576 h 6896101"/>
              <a:gd name="connsiteX10" fmla="*/ 0 w 8983123"/>
              <a:gd name="connsiteY10" fmla="*/ 6878638 h 6896101"/>
              <a:gd name="connsiteX11" fmla="*/ 6419270 w 8983123"/>
              <a:gd name="connsiteY11" fmla="*/ 19050 h 6896101"/>
              <a:gd name="connsiteX12" fmla="*/ 8738583 w 8983123"/>
              <a:gd name="connsiteY12" fmla="*/ 0 h 6896101"/>
              <a:gd name="connsiteX13" fmla="*/ 1729111 w 8983123"/>
              <a:gd name="connsiteY13" fmla="*/ 6884353 h 6896101"/>
              <a:gd name="connsiteX0" fmla="*/ 2540413 w 8983123"/>
              <a:gd name="connsiteY0" fmla="*/ 6898711 h 6902522"/>
              <a:gd name="connsiteX1" fmla="*/ 2525173 w 8983123"/>
              <a:gd name="connsiteY1" fmla="*/ 6883472 h 6902522"/>
              <a:gd name="connsiteX2" fmla="*/ 8983123 w 8983123"/>
              <a:gd name="connsiteY2" fmla="*/ 520772 h 6902522"/>
              <a:gd name="connsiteX3" fmla="*/ 8983123 w 8983123"/>
              <a:gd name="connsiteY3" fmla="*/ 2730571 h 6902522"/>
              <a:gd name="connsiteX4" fmla="*/ 4734973 w 8983123"/>
              <a:gd name="connsiteY4" fmla="*/ 6845372 h 6902522"/>
              <a:gd name="connsiteX5" fmla="*/ 4754023 w 8983123"/>
              <a:gd name="connsiteY5" fmla="*/ 6864422 h 6902522"/>
              <a:gd name="connsiteX6" fmla="*/ 4734973 w 8983123"/>
              <a:gd name="connsiteY6" fmla="*/ 6902522 h 6902522"/>
              <a:gd name="connsiteX7" fmla="*/ 4811173 w 8983123"/>
              <a:gd name="connsiteY7" fmla="*/ 6873947 h 6902522"/>
              <a:gd name="connsiteX8" fmla="*/ 2525173 w 8983123"/>
              <a:gd name="connsiteY8" fmla="*/ 6902522 h 6902522"/>
              <a:gd name="connsiteX9" fmla="*/ 2534698 w 8983123"/>
              <a:gd name="connsiteY9" fmla="*/ 6892997 h 6902522"/>
              <a:gd name="connsiteX10" fmla="*/ 0 w 8983123"/>
              <a:gd name="connsiteY10" fmla="*/ 6885059 h 6902522"/>
              <a:gd name="connsiteX11" fmla="*/ 7031317 w 8983123"/>
              <a:gd name="connsiteY11" fmla="*/ 0 h 6902522"/>
              <a:gd name="connsiteX12" fmla="*/ 8738583 w 8983123"/>
              <a:gd name="connsiteY12" fmla="*/ 6421 h 6902522"/>
              <a:gd name="connsiteX13" fmla="*/ 1729111 w 8983123"/>
              <a:gd name="connsiteY13" fmla="*/ 6890774 h 6902522"/>
              <a:gd name="connsiteX0" fmla="*/ 2540413 w 8995874"/>
              <a:gd name="connsiteY0" fmla="*/ 6898711 h 6902522"/>
              <a:gd name="connsiteX1" fmla="*/ 2525173 w 8995874"/>
              <a:gd name="connsiteY1" fmla="*/ 6883472 h 6902522"/>
              <a:gd name="connsiteX2" fmla="*/ 8995874 w 8995874"/>
              <a:gd name="connsiteY2" fmla="*/ 457096 h 6902522"/>
              <a:gd name="connsiteX3" fmla="*/ 8983123 w 8995874"/>
              <a:gd name="connsiteY3" fmla="*/ 2730571 h 6902522"/>
              <a:gd name="connsiteX4" fmla="*/ 4734973 w 8995874"/>
              <a:gd name="connsiteY4" fmla="*/ 6845372 h 6902522"/>
              <a:gd name="connsiteX5" fmla="*/ 4754023 w 8995874"/>
              <a:gd name="connsiteY5" fmla="*/ 6864422 h 6902522"/>
              <a:gd name="connsiteX6" fmla="*/ 4734973 w 8995874"/>
              <a:gd name="connsiteY6" fmla="*/ 6902522 h 6902522"/>
              <a:gd name="connsiteX7" fmla="*/ 4811173 w 8995874"/>
              <a:gd name="connsiteY7" fmla="*/ 6873947 h 6902522"/>
              <a:gd name="connsiteX8" fmla="*/ 2525173 w 8995874"/>
              <a:gd name="connsiteY8" fmla="*/ 6902522 h 6902522"/>
              <a:gd name="connsiteX9" fmla="*/ 2534698 w 8995874"/>
              <a:gd name="connsiteY9" fmla="*/ 6892997 h 6902522"/>
              <a:gd name="connsiteX10" fmla="*/ 0 w 8995874"/>
              <a:gd name="connsiteY10" fmla="*/ 6885059 h 6902522"/>
              <a:gd name="connsiteX11" fmla="*/ 7031317 w 8995874"/>
              <a:gd name="connsiteY11" fmla="*/ 0 h 6902522"/>
              <a:gd name="connsiteX12" fmla="*/ 8738583 w 8995874"/>
              <a:gd name="connsiteY12" fmla="*/ 6421 h 6902522"/>
              <a:gd name="connsiteX13" fmla="*/ 1729111 w 8995874"/>
              <a:gd name="connsiteY13"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2534698 w 8984349"/>
              <a:gd name="connsiteY9" fmla="*/ 6892997 h 6902522"/>
              <a:gd name="connsiteX10" fmla="*/ 0 w 8984349"/>
              <a:gd name="connsiteY10" fmla="*/ 6885059 h 6902522"/>
              <a:gd name="connsiteX11" fmla="*/ 7031317 w 8984349"/>
              <a:gd name="connsiteY11" fmla="*/ 0 h 6902522"/>
              <a:gd name="connsiteX12" fmla="*/ 8738583 w 8984349"/>
              <a:gd name="connsiteY12" fmla="*/ 6421 h 6902522"/>
              <a:gd name="connsiteX13" fmla="*/ 1729111 w 8984349"/>
              <a:gd name="connsiteY13" fmla="*/ 6890774 h 6902522"/>
              <a:gd name="connsiteX0" fmla="*/ 2540413 w 8984349"/>
              <a:gd name="connsiteY0" fmla="*/ 6898711 h 6918468"/>
              <a:gd name="connsiteX1" fmla="*/ 2525173 w 8984349"/>
              <a:gd name="connsiteY1" fmla="*/ 6883472 h 6918468"/>
              <a:gd name="connsiteX2" fmla="*/ 8983123 w 8984349"/>
              <a:gd name="connsiteY2" fmla="*/ 444361 h 6918468"/>
              <a:gd name="connsiteX3" fmla="*/ 8983123 w 8984349"/>
              <a:gd name="connsiteY3" fmla="*/ 2730571 h 6918468"/>
              <a:gd name="connsiteX4" fmla="*/ 4734973 w 8984349"/>
              <a:gd name="connsiteY4" fmla="*/ 6845372 h 6918468"/>
              <a:gd name="connsiteX5" fmla="*/ 4754023 w 8984349"/>
              <a:gd name="connsiteY5" fmla="*/ 6864422 h 6918468"/>
              <a:gd name="connsiteX6" fmla="*/ 4734973 w 8984349"/>
              <a:gd name="connsiteY6" fmla="*/ 6902522 h 6918468"/>
              <a:gd name="connsiteX7" fmla="*/ 4811173 w 8984349"/>
              <a:gd name="connsiteY7" fmla="*/ 6873947 h 6918468"/>
              <a:gd name="connsiteX8" fmla="*/ 2525173 w 8984349"/>
              <a:gd name="connsiteY8" fmla="*/ 6902522 h 6918468"/>
              <a:gd name="connsiteX9" fmla="*/ 2445441 w 8984349"/>
              <a:gd name="connsiteY9" fmla="*/ 6918468 h 6918468"/>
              <a:gd name="connsiteX10" fmla="*/ 0 w 8984349"/>
              <a:gd name="connsiteY10" fmla="*/ 6885059 h 6918468"/>
              <a:gd name="connsiteX11" fmla="*/ 7031317 w 8984349"/>
              <a:gd name="connsiteY11" fmla="*/ 0 h 6918468"/>
              <a:gd name="connsiteX12" fmla="*/ 8738583 w 8984349"/>
              <a:gd name="connsiteY12" fmla="*/ 6421 h 6918468"/>
              <a:gd name="connsiteX13" fmla="*/ 1729111 w 8984349"/>
              <a:gd name="connsiteY13" fmla="*/ 6890774 h 6918468"/>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2525173 w 8984349"/>
              <a:gd name="connsiteY8" fmla="*/ 6902522 h 6902522"/>
              <a:gd name="connsiteX9" fmla="*/ 0 w 8984349"/>
              <a:gd name="connsiteY9" fmla="*/ 6885059 h 6902522"/>
              <a:gd name="connsiteX10" fmla="*/ 7031317 w 8984349"/>
              <a:gd name="connsiteY10" fmla="*/ 0 h 6902522"/>
              <a:gd name="connsiteX11" fmla="*/ 8738583 w 8984349"/>
              <a:gd name="connsiteY11" fmla="*/ 6421 h 6902522"/>
              <a:gd name="connsiteX12" fmla="*/ 1729111 w 8984349"/>
              <a:gd name="connsiteY12" fmla="*/ 6890774 h 6902522"/>
              <a:gd name="connsiteX0" fmla="*/ 2540413 w 8984349"/>
              <a:gd name="connsiteY0" fmla="*/ 6898711 h 6902522"/>
              <a:gd name="connsiteX1" fmla="*/ 2525173 w 8984349"/>
              <a:gd name="connsiteY1" fmla="*/ 6883472 h 6902522"/>
              <a:gd name="connsiteX2" fmla="*/ 8983123 w 8984349"/>
              <a:gd name="connsiteY2" fmla="*/ 444361 h 6902522"/>
              <a:gd name="connsiteX3" fmla="*/ 8983123 w 8984349"/>
              <a:gd name="connsiteY3" fmla="*/ 2730571 h 6902522"/>
              <a:gd name="connsiteX4" fmla="*/ 4734973 w 8984349"/>
              <a:gd name="connsiteY4" fmla="*/ 6845372 h 6902522"/>
              <a:gd name="connsiteX5" fmla="*/ 4754023 w 8984349"/>
              <a:gd name="connsiteY5" fmla="*/ 6864422 h 6902522"/>
              <a:gd name="connsiteX6" fmla="*/ 4734973 w 8984349"/>
              <a:gd name="connsiteY6" fmla="*/ 6902522 h 6902522"/>
              <a:gd name="connsiteX7" fmla="*/ 4811173 w 8984349"/>
              <a:gd name="connsiteY7" fmla="*/ 6873947 h 6902522"/>
              <a:gd name="connsiteX8" fmla="*/ 0 w 8984349"/>
              <a:gd name="connsiteY8" fmla="*/ 6885059 h 6902522"/>
              <a:gd name="connsiteX9" fmla="*/ 7031317 w 8984349"/>
              <a:gd name="connsiteY9" fmla="*/ 0 h 6902522"/>
              <a:gd name="connsiteX10" fmla="*/ 8738583 w 8984349"/>
              <a:gd name="connsiteY10" fmla="*/ 6421 h 6902522"/>
              <a:gd name="connsiteX11" fmla="*/ 1729111 w 8984349"/>
              <a:gd name="connsiteY11" fmla="*/ 6890774 h 6902522"/>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54023 w 8984349"/>
              <a:gd name="connsiteY5" fmla="*/ 6864422 h 6909379"/>
              <a:gd name="connsiteX6" fmla="*/ 4734973 w 8984349"/>
              <a:gd name="connsiteY6" fmla="*/ 6902522 h 6909379"/>
              <a:gd name="connsiteX7" fmla="*/ 4811173 w 8984349"/>
              <a:gd name="connsiteY7" fmla="*/ 6873947 h 6909379"/>
              <a:gd name="connsiteX8" fmla="*/ 0 w 8984349"/>
              <a:gd name="connsiteY8" fmla="*/ 6885059 h 6909379"/>
              <a:gd name="connsiteX9" fmla="*/ 7031317 w 8984349"/>
              <a:gd name="connsiteY9" fmla="*/ 0 h 6909379"/>
              <a:gd name="connsiteX10" fmla="*/ 8738583 w 8984349"/>
              <a:gd name="connsiteY10" fmla="*/ 6421 h 6909379"/>
              <a:gd name="connsiteX11" fmla="*/ 1729111 w 8984349"/>
              <a:gd name="connsiteY11"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734973 w 8984349"/>
              <a:gd name="connsiteY5" fmla="*/ 6902522 h 6909379"/>
              <a:gd name="connsiteX6" fmla="*/ 4811173 w 8984349"/>
              <a:gd name="connsiteY6" fmla="*/ 6873947 h 6909379"/>
              <a:gd name="connsiteX7" fmla="*/ 0 w 8984349"/>
              <a:gd name="connsiteY7" fmla="*/ 6885059 h 6909379"/>
              <a:gd name="connsiteX8" fmla="*/ 7031317 w 8984349"/>
              <a:gd name="connsiteY8" fmla="*/ 0 h 6909379"/>
              <a:gd name="connsiteX9" fmla="*/ 8738583 w 8984349"/>
              <a:gd name="connsiteY9" fmla="*/ 6421 h 6909379"/>
              <a:gd name="connsiteX10" fmla="*/ 1729111 w 8984349"/>
              <a:gd name="connsiteY10"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811173 w 8984349"/>
              <a:gd name="connsiteY5" fmla="*/ 6873947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83826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734973 w 8984349"/>
              <a:gd name="connsiteY4" fmla="*/ 6845372 h 6909379"/>
              <a:gd name="connsiteX5" fmla="*/ 4130272 w 8984349"/>
              <a:gd name="connsiteY5" fmla="*/ 6881588 h 6909379"/>
              <a:gd name="connsiteX6" fmla="*/ 0 w 8984349"/>
              <a:gd name="connsiteY6" fmla="*/ 6885059 h 6909379"/>
              <a:gd name="connsiteX7" fmla="*/ 7031317 w 8984349"/>
              <a:gd name="connsiteY7" fmla="*/ 0 h 6909379"/>
              <a:gd name="connsiteX8" fmla="*/ 8738583 w 8984349"/>
              <a:gd name="connsiteY8" fmla="*/ 6421 h 6909379"/>
              <a:gd name="connsiteX9" fmla="*/ 1729111 w 8984349"/>
              <a:gd name="connsiteY9" fmla="*/ 6890774 h 6909379"/>
              <a:gd name="connsiteX0" fmla="*/ 2540413 w 8984349"/>
              <a:gd name="connsiteY0" fmla="*/ 6898711 h 6909379"/>
              <a:gd name="connsiteX1" fmla="*/ 2372161 w 8984349"/>
              <a:gd name="connsiteY1" fmla="*/ 6908943 h 6909379"/>
              <a:gd name="connsiteX2" fmla="*/ 8983123 w 8984349"/>
              <a:gd name="connsiteY2" fmla="*/ 444361 h 6909379"/>
              <a:gd name="connsiteX3" fmla="*/ 8983123 w 8984349"/>
              <a:gd name="connsiteY3" fmla="*/ 2730571 h 6909379"/>
              <a:gd name="connsiteX4" fmla="*/ 4130272 w 8984349"/>
              <a:gd name="connsiteY4" fmla="*/ 6881588 h 6909379"/>
              <a:gd name="connsiteX5" fmla="*/ 0 w 8984349"/>
              <a:gd name="connsiteY5" fmla="*/ 6885059 h 6909379"/>
              <a:gd name="connsiteX6" fmla="*/ 7031317 w 8984349"/>
              <a:gd name="connsiteY6" fmla="*/ 0 h 6909379"/>
              <a:gd name="connsiteX7" fmla="*/ 8738583 w 8984349"/>
              <a:gd name="connsiteY7" fmla="*/ 6421 h 6909379"/>
              <a:gd name="connsiteX8" fmla="*/ 1729111 w 8984349"/>
              <a:gd name="connsiteY8" fmla="*/ 6890774 h 6909379"/>
              <a:gd name="connsiteX0" fmla="*/ 2540413 w 8991493"/>
              <a:gd name="connsiteY0" fmla="*/ 6898711 h 6909379"/>
              <a:gd name="connsiteX1" fmla="*/ 2372161 w 8991493"/>
              <a:gd name="connsiteY1" fmla="*/ 6908943 h 6909379"/>
              <a:gd name="connsiteX2" fmla="*/ 8983123 w 8991493"/>
              <a:gd name="connsiteY2" fmla="*/ 444361 h 6909379"/>
              <a:gd name="connsiteX3" fmla="*/ 8990774 w 8991493"/>
              <a:gd name="connsiteY3" fmla="*/ 2088718 h 6909379"/>
              <a:gd name="connsiteX4" fmla="*/ 4130272 w 8991493"/>
              <a:gd name="connsiteY4" fmla="*/ 6881588 h 6909379"/>
              <a:gd name="connsiteX5" fmla="*/ 0 w 8991493"/>
              <a:gd name="connsiteY5" fmla="*/ 6885059 h 6909379"/>
              <a:gd name="connsiteX6" fmla="*/ 7031317 w 8991493"/>
              <a:gd name="connsiteY6" fmla="*/ 0 h 6909379"/>
              <a:gd name="connsiteX7" fmla="*/ 8738583 w 8991493"/>
              <a:gd name="connsiteY7" fmla="*/ 6421 h 6909379"/>
              <a:gd name="connsiteX8" fmla="*/ 1729111 w 8991493"/>
              <a:gd name="connsiteY8" fmla="*/ 6890774 h 690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493" h="6909379">
                <a:moveTo>
                  <a:pt x="2540413" y="6898711"/>
                </a:moveTo>
                <a:cubicBezTo>
                  <a:pt x="2693092" y="6896859"/>
                  <a:pt x="2375336" y="6912118"/>
                  <a:pt x="2372161" y="6908943"/>
                </a:cubicBezTo>
                <a:cubicBezTo>
                  <a:pt x="2369621" y="6900053"/>
                  <a:pt x="8983123" y="452298"/>
                  <a:pt x="8983123" y="444361"/>
                </a:cubicBezTo>
                <a:cubicBezTo>
                  <a:pt x="8978873" y="1202186"/>
                  <a:pt x="8995024" y="1330893"/>
                  <a:pt x="8990774" y="2088718"/>
                </a:cubicBezTo>
                <a:lnTo>
                  <a:pt x="4130272" y="6881588"/>
                </a:lnTo>
                <a:lnTo>
                  <a:pt x="0" y="6885059"/>
                </a:lnTo>
                <a:lnTo>
                  <a:pt x="7031317" y="0"/>
                </a:lnTo>
                <a:lnTo>
                  <a:pt x="8738583" y="6421"/>
                </a:lnTo>
                <a:cubicBezTo>
                  <a:pt x="6362087" y="2302475"/>
                  <a:pt x="1729111" y="6890774"/>
                  <a:pt x="1729111" y="6890774"/>
                </a:cubicBezTo>
              </a:path>
            </a:pathLst>
          </a:custGeom>
          <a:solidFill>
            <a:schemeClr val="bg1">
              <a:lumMod val="85000"/>
              <a:alpha val="72000"/>
            </a:schemeClr>
          </a:solidFill>
        </p:spPr>
        <p:txBody>
          <a:bodyPr anchor="ctr"/>
          <a:lstStyle>
            <a:lvl1pPr algn="ctr">
              <a:defRPr/>
            </a:lvl1pPr>
          </a:lstStyle>
          <a:p>
            <a:r>
              <a:rPr lang="en-US"/>
              <a:t>Click icon to </a:t>
            </a:r>
            <a:br>
              <a:rPr lang="en-US"/>
            </a:br>
            <a:r>
              <a:rPr lang="en-US"/>
              <a:t>add picture</a:t>
            </a:r>
            <a:endParaRPr lang="en-GB"/>
          </a:p>
        </p:txBody>
      </p:sp>
      <p:sp>
        <p:nvSpPr>
          <p:cNvPr id="12" name="Text Placeholder 3">
            <a:extLst>
              <a:ext uri="{FF2B5EF4-FFF2-40B4-BE49-F238E27FC236}">
                <a16:creationId xmlns:a16="http://schemas.microsoft.com/office/drawing/2014/main" id="{33BB2AE6-EB91-412C-9B9F-AAD520F93B09}"/>
              </a:ext>
            </a:extLst>
          </p:cNvPr>
          <p:cNvSpPr>
            <a:spLocks noGrp="1"/>
          </p:cNvSpPr>
          <p:nvPr>
            <p:ph type="body" sz="quarter" idx="10" hasCustomPrompt="1"/>
          </p:nvPr>
        </p:nvSpPr>
        <p:spPr>
          <a:xfrm>
            <a:off x="60256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
        <p:nvSpPr>
          <p:cNvPr id="16" name="Text Placeholder 3">
            <a:extLst>
              <a:ext uri="{FF2B5EF4-FFF2-40B4-BE49-F238E27FC236}">
                <a16:creationId xmlns:a16="http://schemas.microsoft.com/office/drawing/2014/main" id="{3BDA4758-BE57-42C3-AC16-54A3EF8CBC51}"/>
              </a:ext>
            </a:extLst>
          </p:cNvPr>
          <p:cNvSpPr>
            <a:spLocks noGrp="1"/>
          </p:cNvSpPr>
          <p:nvPr>
            <p:ph type="body" sz="quarter" idx="11" hasCustomPrompt="1"/>
          </p:nvPr>
        </p:nvSpPr>
        <p:spPr>
          <a:xfrm>
            <a:off x="3368627" y="3079898"/>
            <a:ext cx="2358707" cy="1511300"/>
          </a:xfrm>
        </p:spPr>
        <p:txBody>
          <a:bodyPr/>
          <a:lstStyle>
            <a:lvl1pPr>
              <a:spcBef>
                <a:spcPts val="0"/>
              </a:spcBef>
              <a:spcAft>
                <a:spcPts val="0"/>
              </a:spcAft>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Name:</a:t>
            </a:r>
          </a:p>
          <a:p>
            <a:pPr lvl="0"/>
            <a:r>
              <a:rPr lang="en-US"/>
              <a:t>Details:</a:t>
            </a:r>
          </a:p>
        </p:txBody>
      </p:sp>
    </p:spTree>
    <p:extLst>
      <p:ext uri="{BB962C8B-B14F-4D97-AF65-F5344CB8AC3E}">
        <p14:creationId xmlns:p14="http://schemas.microsoft.com/office/powerpoint/2010/main" val="1506456930"/>
      </p:ext>
    </p:extLst>
  </p:cSld>
  <p:clrMapOvr>
    <a:masterClrMapping/>
  </p:clrMapOvr>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white_Clea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a:xfrm>
            <a:off x="449999" y="397170"/>
            <a:ext cx="9341701" cy="775597"/>
          </a:xfrm>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spTree>
    <p:extLst>
      <p:ext uri="{BB962C8B-B14F-4D97-AF65-F5344CB8AC3E}">
        <p14:creationId xmlns:p14="http://schemas.microsoft.com/office/powerpoint/2010/main" val="185198737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9" Type="http://schemas.openxmlformats.org/officeDocument/2006/relationships/slideLayout" Target="../slideLayouts/slideLayout79.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42" Type="http://schemas.openxmlformats.org/officeDocument/2006/relationships/theme" Target="../theme/theme2.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41" Type="http://schemas.openxmlformats.org/officeDocument/2006/relationships/slideLayout" Target="../slideLayouts/slideLayout81.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40" Type="http://schemas.openxmlformats.org/officeDocument/2006/relationships/slideLayout" Target="../slideLayouts/slideLayout80.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43" Type="http://schemas.openxmlformats.org/officeDocument/2006/relationships/image" Target="../media/image1.jpeg"/><Relationship Id="rId8" Type="http://schemas.openxmlformats.org/officeDocument/2006/relationships/slideLayout" Target="../slideLayouts/slideLayout48.xml"/><Relationship Id="rId3" Type="http://schemas.openxmlformats.org/officeDocument/2006/relationships/slideLayout" Target="../slideLayouts/slideLayout43.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theme" Target="../theme/theme3.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29" Type="http://schemas.openxmlformats.org/officeDocument/2006/relationships/slideLayout" Target="../slideLayouts/slideLayout110.xml"/><Relationship Id="rId41" Type="http://schemas.openxmlformats.org/officeDocument/2006/relationships/slideLayout" Target="../slideLayouts/slideLayout122.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image" Target="../media/image1.jpeg"/><Relationship Id="rId8" Type="http://schemas.openxmlformats.org/officeDocument/2006/relationships/slideLayout" Target="../slideLayouts/slideLayout89.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slideLayout" Target="../slideLayouts/slideLayout148.xml"/><Relationship Id="rId39" Type="http://schemas.openxmlformats.org/officeDocument/2006/relationships/slideLayout" Target="../slideLayouts/slideLayout161.xml"/><Relationship Id="rId21" Type="http://schemas.openxmlformats.org/officeDocument/2006/relationships/slideLayout" Target="../slideLayouts/slideLayout143.xml"/><Relationship Id="rId34" Type="http://schemas.openxmlformats.org/officeDocument/2006/relationships/slideLayout" Target="../slideLayouts/slideLayout156.xml"/><Relationship Id="rId42" Type="http://schemas.openxmlformats.org/officeDocument/2006/relationships/theme" Target="../theme/theme4.xml"/><Relationship Id="rId7" Type="http://schemas.openxmlformats.org/officeDocument/2006/relationships/slideLayout" Target="../slideLayouts/slideLayout129.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29" Type="http://schemas.openxmlformats.org/officeDocument/2006/relationships/slideLayout" Target="../slideLayouts/slideLayout151.xml"/><Relationship Id="rId41" Type="http://schemas.openxmlformats.org/officeDocument/2006/relationships/slideLayout" Target="../slideLayouts/slideLayout163.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32" Type="http://schemas.openxmlformats.org/officeDocument/2006/relationships/slideLayout" Target="../slideLayouts/slideLayout154.xml"/><Relationship Id="rId37" Type="http://schemas.openxmlformats.org/officeDocument/2006/relationships/slideLayout" Target="../slideLayouts/slideLayout159.xml"/><Relationship Id="rId40" Type="http://schemas.openxmlformats.org/officeDocument/2006/relationships/slideLayout" Target="../slideLayouts/slideLayout162.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28" Type="http://schemas.openxmlformats.org/officeDocument/2006/relationships/slideLayout" Target="../slideLayouts/slideLayout150.xml"/><Relationship Id="rId36" Type="http://schemas.openxmlformats.org/officeDocument/2006/relationships/slideLayout" Target="../slideLayouts/slideLayout158.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31" Type="http://schemas.openxmlformats.org/officeDocument/2006/relationships/slideLayout" Target="../slideLayouts/slideLayout153.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slideLayout" Target="../slideLayouts/slideLayout149.xml"/><Relationship Id="rId30" Type="http://schemas.openxmlformats.org/officeDocument/2006/relationships/slideLayout" Target="../slideLayouts/slideLayout152.xml"/><Relationship Id="rId35" Type="http://schemas.openxmlformats.org/officeDocument/2006/relationships/slideLayout" Target="../slideLayouts/slideLayout157.xml"/><Relationship Id="rId43" Type="http://schemas.openxmlformats.org/officeDocument/2006/relationships/image" Target="../media/image1.jpeg"/><Relationship Id="rId8" Type="http://schemas.openxmlformats.org/officeDocument/2006/relationships/slideLayout" Target="../slideLayouts/slideLayout130.xml"/><Relationship Id="rId3" Type="http://schemas.openxmlformats.org/officeDocument/2006/relationships/slideLayout" Target="../slideLayouts/slideLayout125.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33" Type="http://schemas.openxmlformats.org/officeDocument/2006/relationships/slideLayout" Target="../slideLayouts/slideLayout155.xml"/><Relationship Id="rId38" Type="http://schemas.openxmlformats.org/officeDocument/2006/relationships/slideLayout" Target="../slideLayouts/slideLayout16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26" Type="http://schemas.openxmlformats.org/officeDocument/2006/relationships/slideLayout" Target="../slideLayouts/slideLayout189.xml"/><Relationship Id="rId39" Type="http://schemas.openxmlformats.org/officeDocument/2006/relationships/slideLayout" Target="../slideLayouts/slideLayout202.xml"/><Relationship Id="rId21" Type="http://schemas.openxmlformats.org/officeDocument/2006/relationships/slideLayout" Target="../slideLayouts/slideLayout184.xml"/><Relationship Id="rId34" Type="http://schemas.openxmlformats.org/officeDocument/2006/relationships/slideLayout" Target="../slideLayouts/slideLayout197.xml"/><Relationship Id="rId42" Type="http://schemas.openxmlformats.org/officeDocument/2006/relationships/image" Target="../media/image1.jpeg"/><Relationship Id="rId7" Type="http://schemas.openxmlformats.org/officeDocument/2006/relationships/slideLayout" Target="../slideLayouts/slideLayout170.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0" Type="http://schemas.openxmlformats.org/officeDocument/2006/relationships/slideLayout" Target="../slideLayouts/slideLayout183.xml"/><Relationship Id="rId29" Type="http://schemas.openxmlformats.org/officeDocument/2006/relationships/slideLayout" Target="../slideLayouts/slideLayout192.xml"/><Relationship Id="rId41" Type="http://schemas.openxmlformats.org/officeDocument/2006/relationships/theme" Target="../theme/theme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24" Type="http://schemas.openxmlformats.org/officeDocument/2006/relationships/slideLayout" Target="../slideLayouts/slideLayout187.xml"/><Relationship Id="rId32" Type="http://schemas.openxmlformats.org/officeDocument/2006/relationships/slideLayout" Target="../slideLayouts/slideLayout195.xml"/><Relationship Id="rId37" Type="http://schemas.openxmlformats.org/officeDocument/2006/relationships/slideLayout" Target="../slideLayouts/slideLayout200.xml"/><Relationship Id="rId40" Type="http://schemas.openxmlformats.org/officeDocument/2006/relationships/slideLayout" Target="../slideLayouts/slideLayout203.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23" Type="http://schemas.openxmlformats.org/officeDocument/2006/relationships/slideLayout" Target="../slideLayouts/slideLayout186.xml"/><Relationship Id="rId28" Type="http://schemas.openxmlformats.org/officeDocument/2006/relationships/slideLayout" Target="../slideLayouts/slideLayout191.xml"/><Relationship Id="rId36" Type="http://schemas.openxmlformats.org/officeDocument/2006/relationships/slideLayout" Target="../slideLayouts/slideLayout199.xml"/><Relationship Id="rId10" Type="http://schemas.openxmlformats.org/officeDocument/2006/relationships/slideLayout" Target="../slideLayouts/slideLayout173.xml"/><Relationship Id="rId19" Type="http://schemas.openxmlformats.org/officeDocument/2006/relationships/slideLayout" Target="../slideLayouts/slideLayout182.xml"/><Relationship Id="rId31" Type="http://schemas.openxmlformats.org/officeDocument/2006/relationships/slideLayout" Target="../slideLayouts/slideLayout194.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 Id="rId22" Type="http://schemas.openxmlformats.org/officeDocument/2006/relationships/slideLayout" Target="../slideLayouts/slideLayout185.xml"/><Relationship Id="rId27" Type="http://schemas.openxmlformats.org/officeDocument/2006/relationships/slideLayout" Target="../slideLayouts/slideLayout190.xml"/><Relationship Id="rId30" Type="http://schemas.openxmlformats.org/officeDocument/2006/relationships/slideLayout" Target="../slideLayouts/slideLayout193.xml"/><Relationship Id="rId35" Type="http://schemas.openxmlformats.org/officeDocument/2006/relationships/slideLayout" Target="../slideLayouts/slideLayout198.xml"/><Relationship Id="rId8" Type="http://schemas.openxmlformats.org/officeDocument/2006/relationships/slideLayout" Target="../slideLayouts/slideLayout171.xml"/><Relationship Id="rId3" Type="http://schemas.openxmlformats.org/officeDocument/2006/relationships/slideLayout" Target="../slideLayouts/slideLayout166.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slideLayout" Target="../slideLayouts/slideLayout188.xml"/><Relationship Id="rId33" Type="http://schemas.openxmlformats.org/officeDocument/2006/relationships/slideLayout" Target="../slideLayouts/slideLayout196.xml"/><Relationship Id="rId38" Type="http://schemas.openxmlformats.org/officeDocument/2006/relationships/slideLayout" Target="../slideLayouts/slideLayout2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50000" y="397170"/>
            <a:ext cx="9341700" cy="775597"/>
          </a:xfrm>
          <a:prstGeom prst="rect">
            <a:avLst/>
          </a:prstGeom>
        </p:spPr>
        <p:txBody>
          <a:bodyPr vert="horz" wrap="square" lIns="0" tIns="0" rIns="0" bIns="0" rtlCol="0" anchor="t">
            <a:noAutofit/>
          </a:bodyPr>
          <a:lstStyle/>
          <a:p>
            <a:r>
              <a:rPr lang="en-GB"/>
              <a:t>Slide title</a:t>
            </a:r>
            <a:br>
              <a:rPr lang="en-GB"/>
            </a:br>
            <a:r>
              <a:rPr lang="en-GB"/>
              <a:t>room for two lines</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50000" y="1808820"/>
            <a:ext cx="11299088" cy="3852205"/>
          </a:xfrm>
          <a:prstGeom prst="rect">
            <a:avLst/>
          </a:prstGeom>
        </p:spPr>
        <p:txBody>
          <a:bodyPr vert="horz" lIns="0" tIns="0" rIns="0" bIns="0" rtlCol="0">
            <a:noAutofit/>
          </a:bodyPr>
          <a:lstStyle/>
          <a:p>
            <a:pPr lvl="0"/>
            <a:r>
              <a:rPr lang="en-GB"/>
              <a:t>Click to change the text styles on the slide master</a:t>
            </a:r>
          </a:p>
          <a:p>
            <a:pPr lvl="1"/>
            <a:r>
              <a:rPr lang="en-GB"/>
              <a:t>Text level 1</a:t>
            </a:r>
          </a:p>
          <a:p>
            <a:pPr lvl="2"/>
            <a:r>
              <a:rPr lang="en-GB"/>
              <a:t>Text level 2</a:t>
            </a:r>
          </a:p>
        </p:txBody>
      </p:sp>
      <p:sp>
        <p:nvSpPr>
          <p:cNvPr id="11" name="Espace réservé du pied de page 4">
            <a:extLst>
              <a:ext uri="{FF2B5EF4-FFF2-40B4-BE49-F238E27FC236}">
                <a16:creationId xmlns:a16="http://schemas.microsoft.com/office/drawing/2014/main" id="{14F23E25-9FFE-4257-90E6-350B5249631F}"/>
              </a:ext>
            </a:extLst>
          </p:cNvPr>
          <p:cNvSpPr txBox="1">
            <a:spLocks/>
          </p:cNvSpPr>
          <p:nvPr userDrawn="1"/>
        </p:nvSpPr>
        <p:spPr>
          <a:xfrm>
            <a:off x="817200" y="6515735"/>
            <a:ext cx="4344138"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lumMod val="65000"/>
                    <a:lumOff val="35000"/>
                  </a:schemeClr>
                </a:solidFill>
              </a:rPr>
              <a:t>© Ipsos | Health Foundation – Policy Polling Programme Wave 3 Report | November 2022 | IUO</a:t>
            </a:r>
            <a:endParaRPr lang="en-US" sz="800">
              <a:solidFill>
                <a:schemeClr val="tx1">
                  <a:lumMod val="65000"/>
                  <a:lumOff val="35000"/>
                </a:schemeClr>
              </a:solidFill>
            </a:endParaRPr>
          </a:p>
        </p:txBody>
      </p:sp>
      <p:sp>
        <p:nvSpPr>
          <p:cNvPr id="16" name="Slide Number Placeholder 15">
            <a:extLst>
              <a:ext uri="{FF2B5EF4-FFF2-40B4-BE49-F238E27FC236}">
                <a16:creationId xmlns:a16="http://schemas.microsoft.com/office/drawing/2014/main" id="{A5DB182D-BA00-4563-BFAD-C15D259EAD9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pic>
        <p:nvPicPr>
          <p:cNvPr id="6" name="Picture 5" descr="Logo, company name&#10;&#10;Description automatically generated">
            <a:extLst>
              <a:ext uri="{FF2B5EF4-FFF2-40B4-BE49-F238E27FC236}">
                <a16:creationId xmlns:a16="http://schemas.microsoft.com/office/drawing/2014/main" id="{014326B8-2862-48C5-A0DE-11EE8C8DAA36}"/>
              </a:ext>
            </a:extLst>
          </p:cNvPr>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9509760" y="6164701"/>
            <a:ext cx="2232240" cy="518199"/>
          </a:xfrm>
          <a:prstGeom prst="rect">
            <a:avLst/>
          </a:prstGeom>
        </p:spPr>
      </p:pic>
    </p:spTree>
    <p:extLst>
      <p:ext uri="{BB962C8B-B14F-4D97-AF65-F5344CB8AC3E}">
        <p14:creationId xmlns:p14="http://schemas.microsoft.com/office/powerpoint/2010/main" val="2089693720"/>
      </p:ext>
    </p:extLst>
  </p:cSld>
  <p:clrMap bg1="lt1" tx1="dk1" bg2="lt2" tx2="dk2" accent1="accent1" accent2="accent2" accent3="accent3" accent4="accent4" accent5="accent5" accent6="accent6" hlink="hlink" folHlink="folHlink"/>
  <p:sldLayoutIdLst>
    <p:sldLayoutId id="2147483649" r:id="rId1"/>
    <p:sldLayoutId id="2147483853" r:id="rId2"/>
    <p:sldLayoutId id="2147483854" r:id="rId3"/>
    <p:sldLayoutId id="2147483663" r:id="rId4"/>
    <p:sldLayoutId id="2147483763" r:id="rId5"/>
    <p:sldLayoutId id="2147483683" r:id="rId6"/>
    <p:sldLayoutId id="2147483849" r:id="rId7"/>
    <p:sldLayoutId id="2147483844" r:id="rId8"/>
    <p:sldLayoutId id="2147483650" r:id="rId9"/>
    <p:sldLayoutId id="2147483770" r:id="rId10"/>
    <p:sldLayoutId id="2147483791" r:id="rId11"/>
    <p:sldLayoutId id="2147483697" r:id="rId12"/>
    <p:sldLayoutId id="2147483764" r:id="rId13"/>
    <p:sldLayoutId id="2147483765" r:id="rId14"/>
    <p:sldLayoutId id="2147483773" r:id="rId15"/>
    <p:sldLayoutId id="2147483846" r:id="rId16"/>
    <p:sldLayoutId id="2147483772" r:id="rId17"/>
    <p:sldLayoutId id="2147483845" r:id="rId18"/>
    <p:sldLayoutId id="2147483794" r:id="rId19"/>
    <p:sldLayoutId id="2147483795" r:id="rId20"/>
    <p:sldLayoutId id="2147483852" r:id="rId21"/>
    <p:sldLayoutId id="2147483851" r:id="rId22"/>
    <p:sldLayoutId id="2147483857" r:id="rId23"/>
    <p:sldLayoutId id="2147483858" r:id="rId24"/>
    <p:sldLayoutId id="2147483787" r:id="rId25"/>
    <p:sldLayoutId id="2147483778" r:id="rId26"/>
    <p:sldLayoutId id="2147483790" r:id="rId27"/>
    <p:sldLayoutId id="2147483847" r:id="rId28"/>
    <p:sldLayoutId id="2147483780" r:id="rId29"/>
    <p:sldLayoutId id="2147483789" r:id="rId30"/>
    <p:sldLayoutId id="2147483779" r:id="rId31"/>
    <p:sldLayoutId id="2147483793" r:id="rId32"/>
    <p:sldLayoutId id="2147483771" r:id="rId33"/>
    <p:sldLayoutId id="2147483713" r:id="rId34"/>
    <p:sldLayoutId id="2147483695" r:id="rId35"/>
    <p:sldLayoutId id="2147483784" r:id="rId36"/>
    <p:sldLayoutId id="2147483720" r:id="rId37"/>
    <p:sldLayoutId id="2147483671" r:id="rId38"/>
    <p:sldLayoutId id="2147483856" r:id="rId39"/>
    <p:sldLayoutId id="2147483855" r:id="rId40"/>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948" userDrawn="1">
          <p15:clr>
            <a:srgbClr val="F26B43"/>
          </p15:clr>
        </p15:guide>
        <p15:guide id="3" pos="279" userDrawn="1">
          <p15:clr>
            <a:srgbClr val="F26B43"/>
          </p15:clr>
        </p15:guide>
        <p15:guide id="4" pos="7401" userDrawn="1">
          <p15:clr>
            <a:srgbClr val="F26B43"/>
          </p15:clr>
        </p15:guide>
        <p15:guide id="5" pos="1281" userDrawn="1">
          <p15:clr>
            <a:srgbClr val="A4A3A4"/>
          </p15:clr>
        </p15:guide>
        <p15:guide id="6" pos="1499" userDrawn="1">
          <p15:clr>
            <a:srgbClr val="A4A3A4"/>
          </p15:clr>
        </p15:guide>
        <p15:guide id="7" pos="2505" userDrawn="1">
          <p15:clr>
            <a:srgbClr val="9FCC3B"/>
          </p15:clr>
        </p15:guide>
        <p15:guide id="8" pos="2729" userDrawn="1">
          <p15:clr>
            <a:srgbClr val="9FCC3B"/>
          </p15:clr>
        </p15:guide>
        <p15:guide id="9" pos="3724" userDrawn="1">
          <p15:clr>
            <a:srgbClr val="F26B43"/>
          </p15:clr>
        </p15:guide>
        <p15:guide id="10" pos="4949" userDrawn="1">
          <p15:clr>
            <a:srgbClr val="9FCC3B"/>
          </p15:clr>
        </p15:guide>
        <p15:guide id="11" pos="5167" userDrawn="1">
          <p15:clr>
            <a:srgbClr val="9FCC3B"/>
          </p15:clr>
        </p15:guide>
        <p15:guide id="12" pos="6168" userDrawn="1">
          <p15:clr>
            <a:srgbClr val="A4A3A4"/>
          </p15:clr>
        </p15:guide>
        <p15:guide id="13" pos="6392" userDrawn="1">
          <p15:clr>
            <a:srgbClr val="A4A3A4"/>
          </p15:clr>
        </p15:guide>
        <p15:guide id="14" orient="horz" pos="3566" userDrawn="1">
          <p15:clr>
            <a:srgbClr val="5ACBF0"/>
          </p15:clr>
        </p15:guide>
        <p15:guide id="15" orient="horz" pos="3747" userDrawn="1">
          <p15:clr>
            <a:srgbClr val="9FCC3B"/>
          </p15:clr>
        </p15:guide>
        <p15:guide id="16" orient="horz" pos="3884" userDrawn="1">
          <p15:clr>
            <a:srgbClr val="F26B43"/>
          </p15:clr>
        </p15:guide>
        <p15:guide id="17" orient="horz" pos="4166" userDrawn="1">
          <p15:clr>
            <a:srgbClr val="F26B43"/>
          </p15:clr>
        </p15:guide>
        <p15:guide id="18" orient="horz" pos="935" userDrawn="1">
          <p15:clr>
            <a:srgbClr val="9FCC3B"/>
          </p15:clr>
        </p15:guide>
        <p15:guide id="19" orient="horz" pos="1124" userDrawn="1">
          <p15:clr>
            <a:srgbClr val="5ACBF0"/>
          </p15:clr>
        </p15:guide>
        <p15:guide id="20" orient="horz" pos="68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50000" y="397170"/>
            <a:ext cx="9341700" cy="775597"/>
          </a:xfrm>
          <a:prstGeom prst="rect">
            <a:avLst/>
          </a:prstGeom>
        </p:spPr>
        <p:txBody>
          <a:bodyPr vert="horz" wrap="square" lIns="0" tIns="0" rIns="0" bIns="0" rtlCol="0" anchor="t">
            <a:noAutofit/>
          </a:bodyPr>
          <a:lstStyle/>
          <a:p>
            <a:r>
              <a:rPr lang="en-GB"/>
              <a:t>Slide title</a:t>
            </a:r>
            <a:br>
              <a:rPr lang="en-GB"/>
            </a:br>
            <a:r>
              <a:rPr lang="en-GB"/>
              <a:t>room for two lines</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50000" y="1808820"/>
            <a:ext cx="11299088" cy="3852205"/>
          </a:xfrm>
          <a:prstGeom prst="rect">
            <a:avLst/>
          </a:prstGeom>
        </p:spPr>
        <p:txBody>
          <a:bodyPr vert="horz" lIns="0" tIns="0" rIns="0" bIns="0" rtlCol="0">
            <a:noAutofit/>
          </a:bodyPr>
          <a:lstStyle/>
          <a:p>
            <a:pPr lvl="0"/>
            <a:r>
              <a:rPr lang="en-GB"/>
              <a:t>Click to change the text styles on the slide master</a:t>
            </a:r>
          </a:p>
          <a:p>
            <a:pPr lvl="1"/>
            <a:r>
              <a:rPr lang="en-GB"/>
              <a:t>Text level 1</a:t>
            </a:r>
          </a:p>
          <a:p>
            <a:pPr lvl="2"/>
            <a:r>
              <a:rPr lang="en-GB"/>
              <a:t>Text level 2</a:t>
            </a:r>
          </a:p>
        </p:txBody>
      </p:sp>
      <p:sp>
        <p:nvSpPr>
          <p:cNvPr id="11" name="Espace réservé du pied de page 4">
            <a:extLst>
              <a:ext uri="{FF2B5EF4-FFF2-40B4-BE49-F238E27FC236}">
                <a16:creationId xmlns:a16="http://schemas.microsoft.com/office/drawing/2014/main" id="{14F23E25-9FFE-4257-90E6-350B5249631F}"/>
              </a:ext>
            </a:extLst>
          </p:cNvPr>
          <p:cNvSpPr txBox="1">
            <a:spLocks/>
          </p:cNvSpPr>
          <p:nvPr userDrawn="1"/>
        </p:nvSpPr>
        <p:spPr>
          <a:xfrm>
            <a:off x="817200" y="6515735"/>
            <a:ext cx="4504438"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lumMod val="65000"/>
                    <a:lumOff val="35000"/>
                  </a:schemeClr>
                </a:solidFill>
              </a:rPr>
              <a:t>© Ipsos | Health Foundation – Policy Polling Programme Wave 3 Report | February 2023 | PUBLIC</a:t>
            </a:r>
          </a:p>
        </p:txBody>
      </p:sp>
      <p:sp>
        <p:nvSpPr>
          <p:cNvPr id="16" name="Slide Number Placeholder 15">
            <a:extLst>
              <a:ext uri="{FF2B5EF4-FFF2-40B4-BE49-F238E27FC236}">
                <a16:creationId xmlns:a16="http://schemas.microsoft.com/office/drawing/2014/main" id="{A5DB182D-BA00-4563-BFAD-C15D259EAD9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pic>
        <p:nvPicPr>
          <p:cNvPr id="4" name="Picture 3" descr="Logo, company name&#10;&#10;Description automatically generated">
            <a:extLst>
              <a:ext uri="{FF2B5EF4-FFF2-40B4-BE49-F238E27FC236}">
                <a16:creationId xmlns:a16="http://schemas.microsoft.com/office/drawing/2014/main" id="{98C387C9-6809-6223-A4FE-7C3A5375F15D}"/>
              </a:ext>
            </a:extLst>
          </p:cNvPr>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a:off x="9509760" y="6164701"/>
            <a:ext cx="2232240" cy="518199"/>
          </a:xfrm>
          <a:prstGeom prst="rect">
            <a:avLst/>
          </a:prstGeom>
        </p:spPr>
      </p:pic>
    </p:spTree>
    <p:extLst>
      <p:ext uri="{BB962C8B-B14F-4D97-AF65-F5344CB8AC3E}">
        <p14:creationId xmlns:p14="http://schemas.microsoft.com/office/powerpoint/2010/main" val="287689012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93" r:id="rId32"/>
    <p:sldLayoutId id="2147483894" r:id="rId33"/>
    <p:sldLayoutId id="2147483895" r:id="rId34"/>
    <p:sldLayoutId id="2147483896" r:id="rId35"/>
    <p:sldLayoutId id="2147483897" r:id="rId36"/>
    <p:sldLayoutId id="2147483898" r:id="rId37"/>
    <p:sldLayoutId id="2147483899" r:id="rId38"/>
    <p:sldLayoutId id="2147483900" r:id="rId39"/>
    <p:sldLayoutId id="2147483901" r:id="rId40"/>
    <p:sldLayoutId id="2147483902" r:id="rId41"/>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948">
          <p15:clr>
            <a:srgbClr val="F26B43"/>
          </p15:clr>
        </p15:guide>
        <p15:guide id="3" pos="279">
          <p15:clr>
            <a:srgbClr val="F26B43"/>
          </p15:clr>
        </p15:guide>
        <p15:guide id="4" pos="7401">
          <p15:clr>
            <a:srgbClr val="F26B43"/>
          </p15:clr>
        </p15:guide>
        <p15:guide id="5" pos="1281">
          <p15:clr>
            <a:srgbClr val="A4A3A4"/>
          </p15:clr>
        </p15:guide>
        <p15:guide id="6" pos="1499">
          <p15:clr>
            <a:srgbClr val="A4A3A4"/>
          </p15:clr>
        </p15:guide>
        <p15:guide id="7" pos="2505">
          <p15:clr>
            <a:srgbClr val="9FCC3B"/>
          </p15:clr>
        </p15:guide>
        <p15:guide id="8" pos="2729">
          <p15:clr>
            <a:srgbClr val="9FCC3B"/>
          </p15:clr>
        </p15:guide>
        <p15:guide id="9" pos="3724">
          <p15:clr>
            <a:srgbClr val="F26B43"/>
          </p15:clr>
        </p15:guide>
        <p15:guide id="10" pos="4949">
          <p15:clr>
            <a:srgbClr val="9FCC3B"/>
          </p15:clr>
        </p15:guide>
        <p15:guide id="11" pos="5167">
          <p15:clr>
            <a:srgbClr val="9FCC3B"/>
          </p15:clr>
        </p15:guide>
        <p15:guide id="12" pos="6168">
          <p15:clr>
            <a:srgbClr val="A4A3A4"/>
          </p15:clr>
        </p15:guide>
        <p15:guide id="13" pos="6392">
          <p15:clr>
            <a:srgbClr val="A4A3A4"/>
          </p15:clr>
        </p15:guide>
        <p15:guide id="14" orient="horz" pos="3566">
          <p15:clr>
            <a:srgbClr val="5ACBF0"/>
          </p15:clr>
        </p15:guide>
        <p15:guide id="15" orient="horz" pos="3747">
          <p15:clr>
            <a:srgbClr val="9FCC3B"/>
          </p15:clr>
        </p15:guide>
        <p15:guide id="16" orient="horz" pos="3884">
          <p15:clr>
            <a:srgbClr val="F26B43"/>
          </p15:clr>
        </p15:guide>
        <p15:guide id="17" orient="horz" pos="4166">
          <p15:clr>
            <a:srgbClr val="F26B43"/>
          </p15:clr>
        </p15:guide>
        <p15:guide id="18" orient="horz" pos="935">
          <p15:clr>
            <a:srgbClr val="9FCC3B"/>
          </p15:clr>
        </p15:guide>
        <p15:guide id="19" orient="horz" pos="1124">
          <p15:clr>
            <a:srgbClr val="5ACBF0"/>
          </p15:clr>
        </p15:guide>
        <p15:guide id="20" orient="horz" pos="68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50000" y="397170"/>
            <a:ext cx="9341700" cy="775597"/>
          </a:xfrm>
          <a:prstGeom prst="rect">
            <a:avLst/>
          </a:prstGeom>
        </p:spPr>
        <p:txBody>
          <a:bodyPr vert="horz" wrap="square" lIns="0" tIns="0" rIns="0" bIns="0" rtlCol="0" anchor="b">
            <a:noAutofit/>
          </a:bodyPr>
          <a:lstStyle/>
          <a:p>
            <a:r>
              <a:rPr lang="en-GB"/>
              <a:t>Slide title</a:t>
            </a:r>
            <a:br>
              <a:rPr lang="en-GB"/>
            </a:br>
            <a:r>
              <a:rPr lang="en-GB"/>
              <a:t>room for two lines</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50000" y="1808820"/>
            <a:ext cx="11299088" cy="3852205"/>
          </a:xfrm>
          <a:prstGeom prst="rect">
            <a:avLst/>
          </a:prstGeom>
        </p:spPr>
        <p:txBody>
          <a:bodyPr vert="horz" lIns="0" tIns="0" rIns="0" bIns="0" rtlCol="0">
            <a:noAutofit/>
          </a:bodyPr>
          <a:lstStyle/>
          <a:p>
            <a:pPr lvl="0"/>
            <a:r>
              <a:rPr lang="en-GB"/>
              <a:t>Click to change the text styles on the slide master</a:t>
            </a:r>
          </a:p>
          <a:p>
            <a:pPr lvl="1"/>
            <a:r>
              <a:rPr lang="en-GB"/>
              <a:t>Text level 1</a:t>
            </a:r>
          </a:p>
          <a:p>
            <a:pPr lvl="2"/>
            <a:r>
              <a:rPr lang="en-GB"/>
              <a:t>Text level 2</a:t>
            </a:r>
          </a:p>
        </p:txBody>
      </p:sp>
      <p:sp>
        <p:nvSpPr>
          <p:cNvPr id="11" name="Espace réservé du pied de page 4">
            <a:extLst>
              <a:ext uri="{FF2B5EF4-FFF2-40B4-BE49-F238E27FC236}">
                <a16:creationId xmlns:a16="http://schemas.microsoft.com/office/drawing/2014/main" id="{14F23E25-9FFE-4257-90E6-350B5249631F}"/>
              </a:ext>
            </a:extLst>
          </p:cNvPr>
          <p:cNvSpPr txBox="1">
            <a:spLocks/>
          </p:cNvSpPr>
          <p:nvPr userDrawn="1"/>
        </p:nvSpPr>
        <p:spPr>
          <a:xfrm>
            <a:off x="817200" y="6515735"/>
            <a:ext cx="4377802"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a:solidFill>
                  <a:schemeClr val="tx1"/>
                </a:solidFill>
              </a:rPr>
              <a:t>© Ipsos | Health Foundation – Policy Polling Programme Wave 3 Report | November 2022 | IUO</a:t>
            </a:r>
          </a:p>
        </p:txBody>
      </p:sp>
      <p:sp>
        <p:nvSpPr>
          <p:cNvPr id="16" name="Slide Number Placeholder 15">
            <a:extLst>
              <a:ext uri="{FF2B5EF4-FFF2-40B4-BE49-F238E27FC236}">
                <a16:creationId xmlns:a16="http://schemas.microsoft.com/office/drawing/2014/main" id="{A5DB182D-BA00-4563-BFAD-C15D259EAD9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pic>
        <p:nvPicPr>
          <p:cNvPr id="4" name="Picture 3" descr="Logo, company name&#10;&#10;Description automatically generated">
            <a:extLst>
              <a:ext uri="{FF2B5EF4-FFF2-40B4-BE49-F238E27FC236}">
                <a16:creationId xmlns:a16="http://schemas.microsoft.com/office/drawing/2014/main" id="{815AC0F5-14D4-41CE-4AD0-588545E03253}"/>
              </a:ext>
            </a:extLst>
          </p:cNvPr>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a:off x="9509760" y="6164701"/>
            <a:ext cx="2232240" cy="518199"/>
          </a:xfrm>
          <a:prstGeom prst="rect">
            <a:avLst/>
          </a:prstGeom>
        </p:spPr>
      </p:pic>
    </p:spTree>
    <p:extLst>
      <p:ext uri="{BB962C8B-B14F-4D97-AF65-F5344CB8AC3E}">
        <p14:creationId xmlns:p14="http://schemas.microsoft.com/office/powerpoint/2010/main" val="2075211459"/>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 id="2147483934" r:id="rId30"/>
    <p:sldLayoutId id="2147483935" r:id="rId31"/>
    <p:sldLayoutId id="2147483936" r:id="rId32"/>
    <p:sldLayoutId id="2147483937" r:id="rId33"/>
    <p:sldLayoutId id="2147483938" r:id="rId34"/>
    <p:sldLayoutId id="2147483939" r:id="rId35"/>
    <p:sldLayoutId id="2147483940" r:id="rId36"/>
    <p:sldLayoutId id="2147483941" r:id="rId37"/>
    <p:sldLayoutId id="2147483942" r:id="rId38"/>
    <p:sldLayoutId id="2147483943" r:id="rId39"/>
    <p:sldLayoutId id="2147483944" r:id="rId40"/>
    <p:sldLayoutId id="2147483945" r:id="rId41"/>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948">
          <p15:clr>
            <a:srgbClr val="F26B43"/>
          </p15:clr>
        </p15:guide>
        <p15:guide id="3" pos="279">
          <p15:clr>
            <a:srgbClr val="F26B43"/>
          </p15:clr>
        </p15:guide>
        <p15:guide id="4" pos="7401">
          <p15:clr>
            <a:srgbClr val="F26B43"/>
          </p15:clr>
        </p15:guide>
        <p15:guide id="5" pos="1281">
          <p15:clr>
            <a:srgbClr val="A4A3A4"/>
          </p15:clr>
        </p15:guide>
        <p15:guide id="6" pos="1499">
          <p15:clr>
            <a:srgbClr val="A4A3A4"/>
          </p15:clr>
        </p15:guide>
        <p15:guide id="7" pos="2505">
          <p15:clr>
            <a:srgbClr val="9FCC3B"/>
          </p15:clr>
        </p15:guide>
        <p15:guide id="8" pos="2729">
          <p15:clr>
            <a:srgbClr val="9FCC3B"/>
          </p15:clr>
        </p15:guide>
        <p15:guide id="9" pos="3724">
          <p15:clr>
            <a:srgbClr val="F26B43"/>
          </p15:clr>
        </p15:guide>
        <p15:guide id="10" pos="4949">
          <p15:clr>
            <a:srgbClr val="9FCC3B"/>
          </p15:clr>
        </p15:guide>
        <p15:guide id="11" pos="5167">
          <p15:clr>
            <a:srgbClr val="9FCC3B"/>
          </p15:clr>
        </p15:guide>
        <p15:guide id="12" pos="6168">
          <p15:clr>
            <a:srgbClr val="A4A3A4"/>
          </p15:clr>
        </p15:guide>
        <p15:guide id="13" pos="6392">
          <p15:clr>
            <a:srgbClr val="A4A3A4"/>
          </p15:clr>
        </p15:guide>
        <p15:guide id="14" orient="horz" pos="3566">
          <p15:clr>
            <a:srgbClr val="5ACBF0"/>
          </p15:clr>
        </p15:guide>
        <p15:guide id="15" orient="horz" pos="3747">
          <p15:clr>
            <a:srgbClr val="9FCC3B"/>
          </p15:clr>
        </p15:guide>
        <p15:guide id="16" orient="horz" pos="3884">
          <p15:clr>
            <a:srgbClr val="F26B43"/>
          </p15:clr>
        </p15:guide>
        <p15:guide id="17" orient="horz" pos="4166">
          <p15:clr>
            <a:srgbClr val="F26B43"/>
          </p15:clr>
        </p15:guide>
        <p15:guide id="18" orient="horz" pos="935">
          <p15:clr>
            <a:srgbClr val="9FCC3B"/>
          </p15:clr>
        </p15:guide>
        <p15:guide id="19" orient="horz" pos="1124">
          <p15:clr>
            <a:srgbClr val="5ACBF0"/>
          </p15:clr>
        </p15:guide>
        <p15:guide id="20" orient="horz" pos="68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50000" y="397170"/>
            <a:ext cx="9341700" cy="775597"/>
          </a:xfrm>
          <a:prstGeom prst="rect">
            <a:avLst/>
          </a:prstGeom>
        </p:spPr>
        <p:txBody>
          <a:bodyPr vert="horz" wrap="square" lIns="0" tIns="0" rIns="0" bIns="0" rtlCol="0" anchor="t">
            <a:noAutofit/>
          </a:bodyPr>
          <a:lstStyle/>
          <a:p>
            <a:r>
              <a:rPr lang="en-GB"/>
              <a:t>Slide title</a:t>
            </a:r>
            <a:br>
              <a:rPr lang="en-GB"/>
            </a:br>
            <a:r>
              <a:rPr lang="en-GB"/>
              <a:t>room for two lines</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50000" y="1808820"/>
            <a:ext cx="11299088" cy="3852205"/>
          </a:xfrm>
          <a:prstGeom prst="rect">
            <a:avLst/>
          </a:prstGeom>
        </p:spPr>
        <p:txBody>
          <a:bodyPr vert="horz" lIns="0" tIns="0" rIns="0" bIns="0" rtlCol="0">
            <a:noAutofit/>
          </a:bodyPr>
          <a:lstStyle/>
          <a:p>
            <a:pPr lvl="0"/>
            <a:r>
              <a:rPr lang="en-GB"/>
              <a:t>Click to change the text styles on the slide master</a:t>
            </a:r>
          </a:p>
          <a:p>
            <a:pPr lvl="1"/>
            <a:r>
              <a:rPr lang="en-GB"/>
              <a:t>Text level 1</a:t>
            </a:r>
          </a:p>
          <a:p>
            <a:pPr lvl="2"/>
            <a:r>
              <a:rPr lang="en-GB"/>
              <a:t>Text level 2</a:t>
            </a:r>
          </a:p>
        </p:txBody>
      </p:sp>
      <p:sp>
        <p:nvSpPr>
          <p:cNvPr id="11" name="Espace réservé du pied de page 4">
            <a:extLst>
              <a:ext uri="{FF2B5EF4-FFF2-40B4-BE49-F238E27FC236}">
                <a16:creationId xmlns:a16="http://schemas.microsoft.com/office/drawing/2014/main" id="{14F23E25-9FFE-4257-90E6-350B5249631F}"/>
              </a:ext>
            </a:extLst>
          </p:cNvPr>
          <p:cNvSpPr txBox="1">
            <a:spLocks/>
          </p:cNvSpPr>
          <p:nvPr userDrawn="1"/>
        </p:nvSpPr>
        <p:spPr>
          <a:xfrm>
            <a:off x="817200" y="6392625"/>
            <a:ext cx="3762248" cy="369332"/>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a:solidFill>
                  <a:schemeClr val="bg1"/>
                </a:solidFill>
              </a:rPr>
              <a:t>© Ip© I© Ipsos | 21-028557-02 Pharmacists | August 2021 | V1 | Client Use Only | </a:t>
            </a:r>
            <a:endParaRPr lang="en-US" sz="80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solidFill>
                  <a:schemeClr val="bg1"/>
                </a:solidFill>
              </a:rPr>
              <a:t>psos | 21-028557-02 Pharmacists | August 2021 | V1 | Client Use Only | </a:t>
            </a:r>
            <a:endParaRPr lang="en-US" sz="800">
              <a:solidFill>
                <a:schemeClr val="bg1"/>
              </a:solidFill>
            </a:endParaRPr>
          </a:p>
          <a:p>
            <a:pPr algn="l"/>
            <a:r>
              <a:rPr lang="en-GB" sz="800">
                <a:solidFill>
                  <a:schemeClr val="bg1"/>
                </a:solidFill>
              </a:rPr>
              <a:t>sos | 21-028557-02 Pharmacists | August 2021 | V1 | Client Use Only | </a:t>
            </a:r>
            <a:endParaRPr lang="en-US" sz="800">
              <a:solidFill>
                <a:schemeClr val="bg1"/>
              </a:solidFill>
            </a:endParaRPr>
          </a:p>
        </p:txBody>
      </p:sp>
      <p:sp>
        <p:nvSpPr>
          <p:cNvPr id="16" name="Slide Number Placeholder 15">
            <a:extLst>
              <a:ext uri="{FF2B5EF4-FFF2-40B4-BE49-F238E27FC236}">
                <a16:creationId xmlns:a16="http://schemas.microsoft.com/office/drawing/2014/main" id="{A5DB182D-BA00-4563-BFAD-C15D259EAD9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pic>
        <p:nvPicPr>
          <p:cNvPr id="4" name="Picture 3" descr="Logo, company name&#10;&#10;Description automatically generated">
            <a:extLst>
              <a:ext uri="{FF2B5EF4-FFF2-40B4-BE49-F238E27FC236}">
                <a16:creationId xmlns:a16="http://schemas.microsoft.com/office/drawing/2014/main" id="{C324AC15-DA35-11D6-5B65-67E1D15B2239}"/>
              </a:ext>
            </a:extLst>
          </p:cNvPr>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a:off x="9509760" y="6164701"/>
            <a:ext cx="2232240" cy="518199"/>
          </a:xfrm>
          <a:prstGeom prst="rect">
            <a:avLst/>
          </a:prstGeom>
        </p:spPr>
      </p:pic>
    </p:spTree>
    <p:extLst>
      <p:ext uri="{BB962C8B-B14F-4D97-AF65-F5344CB8AC3E}">
        <p14:creationId xmlns:p14="http://schemas.microsoft.com/office/powerpoint/2010/main" val="518578493"/>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 id="2147483967" r:id="rId21"/>
    <p:sldLayoutId id="2147483968" r:id="rId22"/>
    <p:sldLayoutId id="2147483969" r:id="rId23"/>
    <p:sldLayoutId id="2147483970" r:id="rId24"/>
    <p:sldLayoutId id="2147483971" r:id="rId25"/>
    <p:sldLayoutId id="2147483972" r:id="rId26"/>
    <p:sldLayoutId id="2147483973" r:id="rId27"/>
    <p:sldLayoutId id="2147483974" r:id="rId28"/>
    <p:sldLayoutId id="2147483975" r:id="rId29"/>
    <p:sldLayoutId id="2147483976" r:id="rId30"/>
    <p:sldLayoutId id="2147483977" r:id="rId31"/>
    <p:sldLayoutId id="2147483978" r:id="rId32"/>
    <p:sldLayoutId id="2147483979" r:id="rId33"/>
    <p:sldLayoutId id="2147483980" r:id="rId34"/>
    <p:sldLayoutId id="2147483981" r:id="rId35"/>
    <p:sldLayoutId id="2147483982" r:id="rId36"/>
    <p:sldLayoutId id="2147483983" r:id="rId37"/>
    <p:sldLayoutId id="2147483984" r:id="rId38"/>
    <p:sldLayoutId id="2147483985" r:id="rId39"/>
    <p:sldLayoutId id="2147483986" r:id="rId40"/>
    <p:sldLayoutId id="2147483987" r:id="rId41"/>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948">
          <p15:clr>
            <a:srgbClr val="F26B43"/>
          </p15:clr>
        </p15:guide>
        <p15:guide id="3" pos="279">
          <p15:clr>
            <a:srgbClr val="F26B43"/>
          </p15:clr>
        </p15:guide>
        <p15:guide id="4" pos="7401">
          <p15:clr>
            <a:srgbClr val="F26B43"/>
          </p15:clr>
        </p15:guide>
        <p15:guide id="5" pos="1281">
          <p15:clr>
            <a:srgbClr val="A4A3A4"/>
          </p15:clr>
        </p15:guide>
        <p15:guide id="6" pos="1499">
          <p15:clr>
            <a:srgbClr val="A4A3A4"/>
          </p15:clr>
        </p15:guide>
        <p15:guide id="7" pos="2505">
          <p15:clr>
            <a:srgbClr val="9FCC3B"/>
          </p15:clr>
        </p15:guide>
        <p15:guide id="8" pos="2729">
          <p15:clr>
            <a:srgbClr val="9FCC3B"/>
          </p15:clr>
        </p15:guide>
        <p15:guide id="9" pos="3724">
          <p15:clr>
            <a:srgbClr val="F26B43"/>
          </p15:clr>
        </p15:guide>
        <p15:guide id="10" pos="4949">
          <p15:clr>
            <a:srgbClr val="9FCC3B"/>
          </p15:clr>
        </p15:guide>
        <p15:guide id="11" pos="5167">
          <p15:clr>
            <a:srgbClr val="9FCC3B"/>
          </p15:clr>
        </p15:guide>
        <p15:guide id="12" pos="6168">
          <p15:clr>
            <a:srgbClr val="A4A3A4"/>
          </p15:clr>
        </p15:guide>
        <p15:guide id="13" pos="6392">
          <p15:clr>
            <a:srgbClr val="A4A3A4"/>
          </p15:clr>
        </p15:guide>
        <p15:guide id="14" orient="horz" pos="3566">
          <p15:clr>
            <a:srgbClr val="5ACBF0"/>
          </p15:clr>
        </p15:guide>
        <p15:guide id="15" orient="horz" pos="3747">
          <p15:clr>
            <a:srgbClr val="9FCC3B"/>
          </p15:clr>
        </p15:guide>
        <p15:guide id="16" orient="horz" pos="3884">
          <p15:clr>
            <a:srgbClr val="F26B43"/>
          </p15:clr>
        </p15:guide>
        <p15:guide id="17" orient="horz" pos="4166">
          <p15:clr>
            <a:srgbClr val="F26B43"/>
          </p15:clr>
        </p15:guide>
        <p15:guide id="18" orient="horz" pos="935">
          <p15:clr>
            <a:srgbClr val="9FCC3B"/>
          </p15:clr>
        </p15:guide>
        <p15:guide id="19" orient="horz" pos="1124">
          <p15:clr>
            <a:srgbClr val="5ACBF0"/>
          </p15:clr>
        </p15:guide>
        <p15:guide id="20" orient="horz" pos="68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50000" y="397170"/>
            <a:ext cx="9341700" cy="775597"/>
          </a:xfrm>
          <a:prstGeom prst="rect">
            <a:avLst/>
          </a:prstGeom>
        </p:spPr>
        <p:txBody>
          <a:bodyPr vert="horz" wrap="square" lIns="0" tIns="0" rIns="0" bIns="0" rtlCol="0" anchor="t">
            <a:noAutofit/>
          </a:bodyPr>
          <a:lstStyle/>
          <a:p>
            <a:r>
              <a:rPr lang="en-GB"/>
              <a:t>Slide title</a:t>
            </a:r>
            <a:br>
              <a:rPr lang="en-GB"/>
            </a:br>
            <a:r>
              <a:rPr lang="en-GB"/>
              <a:t>room for two lines</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50000" y="1808820"/>
            <a:ext cx="11299088" cy="3852205"/>
          </a:xfrm>
          <a:prstGeom prst="rect">
            <a:avLst/>
          </a:prstGeom>
        </p:spPr>
        <p:txBody>
          <a:bodyPr vert="horz" lIns="0" tIns="0" rIns="0" bIns="0" rtlCol="0">
            <a:noAutofit/>
          </a:bodyPr>
          <a:lstStyle/>
          <a:p>
            <a:pPr lvl="0"/>
            <a:r>
              <a:rPr lang="en-GB"/>
              <a:t>Click to change the text styles on the slide master</a:t>
            </a:r>
          </a:p>
          <a:p>
            <a:pPr lvl="1"/>
            <a:r>
              <a:rPr lang="en-GB"/>
              <a:t>Text level 1</a:t>
            </a:r>
          </a:p>
          <a:p>
            <a:pPr lvl="2"/>
            <a:r>
              <a:rPr lang="en-GB"/>
              <a:t>Text level 2</a:t>
            </a:r>
          </a:p>
        </p:txBody>
      </p:sp>
      <p:sp>
        <p:nvSpPr>
          <p:cNvPr id="11" name="Espace réservé du pied de page 4">
            <a:extLst>
              <a:ext uri="{FF2B5EF4-FFF2-40B4-BE49-F238E27FC236}">
                <a16:creationId xmlns:a16="http://schemas.microsoft.com/office/drawing/2014/main" id="{14F23E25-9FFE-4257-90E6-350B5249631F}"/>
              </a:ext>
            </a:extLst>
          </p:cNvPr>
          <p:cNvSpPr txBox="1">
            <a:spLocks/>
          </p:cNvSpPr>
          <p:nvPr userDrawn="1"/>
        </p:nvSpPr>
        <p:spPr>
          <a:xfrm>
            <a:off x="817200" y="6515735"/>
            <a:ext cx="4337726"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dirty="0">
                <a:solidFill>
                  <a:schemeClr val="tx1">
                    <a:lumMod val="65000"/>
                    <a:lumOff val="35000"/>
                  </a:schemeClr>
                </a:solidFill>
              </a:rPr>
              <a:t>© Ipsos | Health Foundation – Policy Polling Programme NHS75 Findings | July 2023 | PUBLIC</a:t>
            </a:r>
            <a:endParaRPr lang="en-US" sz="800" dirty="0">
              <a:solidFill>
                <a:schemeClr val="tx1">
                  <a:lumMod val="65000"/>
                  <a:lumOff val="35000"/>
                </a:schemeClr>
              </a:solidFill>
            </a:endParaRPr>
          </a:p>
        </p:txBody>
      </p:sp>
      <p:sp>
        <p:nvSpPr>
          <p:cNvPr id="16" name="Slide Number Placeholder 15">
            <a:extLst>
              <a:ext uri="{FF2B5EF4-FFF2-40B4-BE49-F238E27FC236}">
                <a16:creationId xmlns:a16="http://schemas.microsoft.com/office/drawing/2014/main" id="{A5DB182D-BA00-4563-BFAD-C15D259EAD9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a:t> </a:t>
            </a:r>
          </a:p>
        </p:txBody>
      </p:sp>
      <p:pic>
        <p:nvPicPr>
          <p:cNvPr id="6" name="Picture 5" descr="Logo, company name&#10;&#10;Description automatically generated">
            <a:extLst>
              <a:ext uri="{FF2B5EF4-FFF2-40B4-BE49-F238E27FC236}">
                <a16:creationId xmlns:a16="http://schemas.microsoft.com/office/drawing/2014/main" id="{014326B8-2862-48C5-A0DE-11EE8C8DAA36}"/>
              </a:ext>
            </a:extLst>
          </p:cNvPr>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9509760" y="6164701"/>
            <a:ext cx="2232240" cy="518199"/>
          </a:xfrm>
          <a:prstGeom prst="rect">
            <a:avLst/>
          </a:prstGeom>
        </p:spPr>
      </p:pic>
    </p:spTree>
    <p:extLst>
      <p:ext uri="{BB962C8B-B14F-4D97-AF65-F5344CB8AC3E}">
        <p14:creationId xmlns:p14="http://schemas.microsoft.com/office/powerpoint/2010/main" val="4225681862"/>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 id="2147484002" r:id="rId14"/>
    <p:sldLayoutId id="2147484003" r:id="rId15"/>
    <p:sldLayoutId id="2147484004" r:id="rId16"/>
    <p:sldLayoutId id="2147484005" r:id="rId17"/>
    <p:sldLayoutId id="2147484006" r:id="rId18"/>
    <p:sldLayoutId id="2147484007" r:id="rId19"/>
    <p:sldLayoutId id="2147484008" r:id="rId20"/>
    <p:sldLayoutId id="2147484009" r:id="rId21"/>
    <p:sldLayoutId id="2147484010" r:id="rId22"/>
    <p:sldLayoutId id="2147484011" r:id="rId23"/>
    <p:sldLayoutId id="2147484012" r:id="rId24"/>
    <p:sldLayoutId id="2147484013" r:id="rId25"/>
    <p:sldLayoutId id="2147484014" r:id="rId26"/>
    <p:sldLayoutId id="2147484015" r:id="rId27"/>
    <p:sldLayoutId id="2147484016" r:id="rId28"/>
    <p:sldLayoutId id="2147484017" r:id="rId29"/>
    <p:sldLayoutId id="2147484018" r:id="rId30"/>
    <p:sldLayoutId id="2147484019" r:id="rId31"/>
    <p:sldLayoutId id="2147484020" r:id="rId32"/>
    <p:sldLayoutId id="2147484021" r:id="rId33"/>
    <p:sldLayoutId id="2147484022" r:id="rId34"/>
    <p:sldLayoutId id="2147484023" r:id="rId35"/>
    <p:sldLayoutId id="2147484024" r:id="rId36"/>
    <p:sldLayoutId id="2147484025" r:id="rId37"/>
    <p:sldLayoutId id="2147484026" r:id="rId38"/>
    <p:sldLayoutId id="2147484027" r:id="rId39"/>
    <p:sldLayoutId id="2147484028" r:id="rId40"/>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948">
          <p15:clr>
            <a:srgbClr val="F26B43"/>
          </p15:clr>
        </p15:guide>
        <p15:guide id="3" pos="279">
          <p15:clr>
            <a:srgbClr val="F26B43"/>
          </p15:clr>
        </p15:guide>
        <p15:guide id="4" pos="7401">
          <p15:clr>
            <a:srgbClr val="F26B43"/>
          </p15:clr>
        </p15:guide>
        <p15:guide id="5" pos="1281">
          <p15:clr>
            <a:srgbClr val="A4A3A4"/>
          </p15:clr>
        </p15:guide>
        <p15:guide id="6" pos="1499">
          <p15:clr>
            <a:srgbClr val="A4A3A4"/>
          </p15:clr>
        </p15:guide>
        <p15:guide id="7" pos="2505">
          <p15:clr>
            <a:srgbClr val="9FCC3B"/>
          </p15:clr>
        </p15:guide>
        <p15:guide id="8" pos="2729">
          <p15:clr>
            <a:srgbClr val="9FCC3B"/>
          </p15:clr>
        </p15:guide>
        <p15:guide id="9" pos="3724">
          <p15:clr>
            <a:srgbClr val="F26B43"/>
          </p15:clr>
        </p15:guide>
        <p15:guide id="10" pos="4949">
          <p15:clr>
            <a:srgbClr val="9FCC3B"/>
          </p15:clr>
        </p15:guide>
        <p15:guide id="11" pos="5167">
          <p15:clr>
            <a:srgbClr val="9FCC3B"/>
          </p15:clr>
        </p15:guide>
        <p15:guide id="12" pos="6168">
          <p15:clr>
            <a:srgbClr val="A4A3A4"/>
          </p15:clr>
        </p15:guide>
        <p15:guide id="13" pos="6392">
          <p15:clr>
            <a:srgbClr val="A4A3A4"/>
          </p15:clr>
        </p15:guide>
        <p15:guide id="14" orient="horz" pos="3566">
          <p15:clr>
            <a:srgbClr val="5ACBF0"/>
          </p15:clr>
        </p15:guide>
        <p15:guide id="15" orient="horz" pos="3747">
          <p15:clr>
            <a:srgbClr val="9FCC3B"/>
          </p15:clr>
        </p15:guide>
        <p15:guide id="16" orient="horz" pos="3884">
          <p15:clr>
            <a:srgbClr val="F26B43"/>
          </p15:clr>
        </p15:guide>
        <p15:guide id="17" orient="horz" pos="4166">
          <p15:clr>
            <a:srgbClr val="F26B43"/>
          </p15:clr>
        </p15:guide>
        <p15:guide id="18" orient="horz" pos="935">
          <p15:clr>
            <a:srgbClr val="9FCC3B"/>
          </p15:clr>
        </p15:guide>
        <p15:guide id="19" orient="horz" pos="1124">
          <p15:clr>
            <a:srgbClr val="5ACBF0"/>
          </p15:clr>
        </p15:guide>
        <p15:guide id="20" orient="horz" pos="68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65.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9.xml"/></Relationships>
</file>

<file path=ppt/slides/_rels/slide4.xml.rels><?xml version="1.0" encoding="UTF-8" standalone="yes"?>
<Relationships xmlns="http://schemas.openxmlformats.org/package/2006/relationships"><Relationship Id="rId3" Type="http://schemas.openxmlformats.org/officeDocument/2006/relationships/hyperlink" Target="https://www.health.org.uk/programmes/public-perceptions-of-health-and-social-care" TargetMode="External"/><Relationship Id="rId2" Type="http://schemas.openxmlformats.org/officeDocument/2006/relationships/notesSlide" Target="../notesSlides/notesSlide4.xml"/><Relationship Id="rId1" Type="http://schemas.openxmlformats.org/officeDocument/2006/relationships/slideLayout" Target="../slideLayouts/slideLayout178.xml"/></Relationships>
</file>

<file path=ppt/slides/_rels/slide5.xml.rels><?xml version="1.0" encoding="UTF-8" standalone="yes"?>
<Relationships xmlns="http://schemas.openxmlformats.org/package/2006/relationships"><Relationship Id="rId3" Type="http://schemas.microsoft.com/office/2018/10/relationships/comments" Target="../comments/modernComment_849_5313C4BA.xml"/><Relationship Id="rId2" Type="http://schemas.openxmlformats.org/officeDocument/2006/relationships/notesSlide" Target="../notesSlides/notesSlide5.xml"/><Relationship Id="rId1" Type="http://schemas.openxmlformats.org/officeDocument/2006/relationships/slideLayout" Target="../slideLayouts/slideLayout178.xml"/></Relationships>
</file>

<file path=ppt/slides/_rels/slide6.xml.rels><?xml version="1.0" encoding="UTF-8" standalone="yes"?>
<Relationships xmlns="http://schemas.openxmlformats.org/package/2006/relationships"><Relationship Id="rId8" Type="http://schemas.openxmlformats.org/officeDocument/2006/relationships/hyperlink" Target="https://www.ipsos.com/en-uk/6-10-would-rather-be-citizen-britain-any-other-country-world-nhs-our-history-and-royal-family-are" TargetMode="External"/><Relationship Id="rId3" Type="http://schemas.openxmlformats.org/officeDocument/2006/relationships/hyperlink" Target="https://www.ipsos.com/en-uk/britons-are-more-proud-their-history-nhs-and-army-royal-family" TargetMode="External"/><Relationship Id="rId7" Type="http://schemas.openxmlformats.org/officeDocument/2006/relationships/hyperlink" Target="https://www.kingsfund.org.uk/publications/what-does-public-think-about-nhs" TargetMode="External"/><Relationship Id="rId2" Type="http://schemas.openxmlformats.org/officeDocument/2006/relationships/notesSlide" Target="../notesSlides/notesSlide6.xml"/><Relationship Id="rId1" Type="http://schemas.openxmlformats.org/officeDocument/2006/relationships/slideLayout" Target="../slideLayouts/slideLayout178.xml"/><Relationship Id="rId6" Type="http://schemas.openxmlformats.org/officeDocument/2006/relationships/hyperlink" Target="https://assets.publishing.service.gov.uk/government/uploads/system/uploads/attachment_data/file/707682/Public_Perceptions_of_the_NHS_and_Social_Care_survey_-_Winter_2016.pdf" TargetMode="External"/><Relationship Id="rId5" Type="http://schemas.openxmlformats.org/officeDocument/2006/relationships/hyperlink" Target="https://www.ipsos.com/sites/default/files/migrations/en-uk/files/Assets/Docs/Polls/SRI_PA_Post_Brexit_pride_in_Britain_Aug16_topline_PUBLIC.pdf" TargetMode="External"/><Relationship Id="rId4" Type="http://schemas.openxmlformats.org/officeDocument/2006/relationships/hyperlink" Target="https://www.ipsos.com/en-uk/nhs-65"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9.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8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178.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7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72.xml"/></Relationships>
</file>

<file path=ppt/slides/_rels/slide1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chart" Target="../charts/chart13.xml"/><Relationship Id="rId1" Type="http://schemas.openxmlformats.org/officeDocument/2006/relationships/slideLayout" Target="../slideLayouts/slideLayout172.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185.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1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172.xml"/><Relationship Id="rId4" Type="http://schemas.openxmlformats.org/officeDocument/2006/relationships/chart" Target="../charts/chart20.xml"/></Relationships>
</file>

<file path=ppt/slides/_rels/slide2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chart" Target="../charts/chart21.xml"/><Relationship Id="rId1" Type="http://schemas.openxmlformats.org/officeDocument/2006/relationships/slideLayout" Target="../slideLayouts/slideLayout172.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72.xml"/></Relationships>
</file>

<file path=ppt/slides/_rels/slide22.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5.xml"/><Relationship Id="rId1" Type="http://schemas.openxmlformats.org/officeDocument/2006/relationships/slideLayout" Target="../slideLayouts/slideLayout178.xml"/></Relationships>
</file>

<file path=ppt/slides/_rels/slide2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6.xml"/><Relationship Id="rId1" Type="http://schemas.openxmlformats.org/officeDocument/2006/relationships/slideLayout" Target="../slideLayouts/slideLayout178.xml"/></Relationships>
</file>

<file path=ppt/slides/_rels/slide24.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chart" Target="../charts/chart25.xml"/><Relationship Id="rId7" Type="http://schemas.openxmlformats.org/officeDocument/2006/relationships/chart" Target="../charts/chart29.xml"/><Relationship Id="rId2" Type="http://schemas.openxmlformats.org/officeDocument/2006/relationships/notesSlide" Target="../notesSlides/notesSlide17.xml"/><Relationship Id="rId1" Type="http://schemas.openxmlformats.org/officeDocument/2006/relationships/slideLayout" Target="../slideLayouts/slideLayout185.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 Id="rId9" Type="http://schemas.openxmlformats.org/officeDocument/2006/relationships/chart" Target="../charts/char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8.xml"/></Relationships>
</file>

<file path=ppt/slides/_rels/slide31.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image" Target="../media/image15.png"/><Relationship Id="rId7" Type="http://schemas.openxmlformats.org/officeDocument/2006/relationships/chart" Target="../charts/chart35.xml"/><Relationship Id="rId2" Type="http://schemas.openxmlformats.org/officeDocument/2006/relationships/chart" Target="../charts/chart32.xml"/><Relationship Id="rId1" Type="http://schemas.openxmlformats.org/officeDocument/2006/relationships/slideLayout" Target="../slideLayouts/slideLayout172.xml"/><Relationship Id="rId6" Type="http://schemas.openxmlformats.org/officeDocument/2006/relationships/chart" Target="../charts/chart34.xml"/><Relationship Id="rId5" Type="http://schemas.openxmlformats.org/officeDocument/2006/relationships/chart" Target="../charts/chart33.xml"/><Relationship Id="rId4" Type="http://schemas.openxmlformats.org/officeDocument/2006/relationships/image" Target="../media/image16.svg"/></Relationships>
</file>

<file path=ppt/slides/_rels/slide32.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image" Target="../media/image15.png"/><Relationship Id="rId7" Type="http://schemas.openxmlformats.org/officeDocument/2006/relationships/chart" Target="../charts/chart40.xml"/><Relationship Id="rId2" Type="http://schemas.openxmlformats.org/officeDocument/2006/relationships/chart" Target="../charts/chart37.xml"/><Relationship Id="rId1" Type="http://schemas.openxmlformats.org/officeDocument/2006/relationships/slideLayout" Target="../slideLayouts/slideLayout172.xml"/><Relationship Id="rId6" Type="http://schemas.openxmlformats.org/officeDocument/2006/relationships/chart" Target="../charts/chart39.xml"/><Relationship Id="rId5" Type="http://schemas.openxmlformats.org/officeDocument/2006/relationships/chart" Target="../charts/chart38.xml"/><Relationship Id="rId4" Type="http://schemas.openxmlformats.org/officeDocument/2006/relationships/image" Target="../media/image16.svg"/></Relationships>
</file>

<file path=ppt/slides/_rels/slide3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7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grascale photo of people standing on ground\">
            <a:extLst>
              <a:ext uri="{FF2B5EF4-FFF2-40B4-BE49-F238E27FC236}">
                <a16:creationId xmlns:a16="http://schemas.microsoft.com/office/drawing/2014/main" id="{86AD8852-F4B1-4874-96DA-4A97CE3EE1EB}"/>
              </a:ext>
            </a:extLst>
          </p:cNvPr>
          <p:cNvPicPr>
            <a:picLocks noGrp="1" noChangeAspect="1" noChangeArrowheads="1"/>
          </p:cNvPicPr>
          <p:nvPr>
            <p:ph type="pic" sz="quarter" idx="13"/>
          </p:nvPr>
        </p:nvPicPr>
        <p:blipFill>
          <a:blip r:embed="rId3">
            <a:alphaModFix amt="68000"/>
            <a:extLst>
              <a:ext uri="{28A0092B-C50C-407E-A947-70E740481C1C}">
                <a14:useLocalDpi xmlns:a14="http://schemas.microsoft.com/office/drawing/2010/main" val="0"/>
              </a:ext>
            </a:extLst>
          </a:blip>
          <a:srcRect t="3203" b="3203"/>
          <a:stretch>
            <a:fillRect/>
          </a:stretch>
        </p:blipFill>
        <p:spPr bwMode="auto">
          <a:xfrm>
            <a:off x="32717"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aphic 18">
            <a:extLst>
              <a:ext uri="{FF2B5EF4-FFF2-40B4-BE49-F238E27FC236}">
                <a16:creationId xmlns:a16="http://schemas.microsoft.com/office/drawing/2014/main" id="{8661D412-69C7-4AE0-B931-E89CC3707129}"/>
              </a:ext>
            </a:extLst>
          </p:cNvPr>
          <p:cNvGrpSpPr/>
          <p:nvPr/>
        </p:nvGrpSpPr>
        <p:grpSpPr>
          <a:xfrm>
            <a:off x="-1" y="-14515"/>
            <a:ext cx="5413973" cy="5378355"/>
            <a:chOff x="4648200" y="1990725"/>
            <a:chExt cx="2895600" cy="2876550"/>
          </a:xfrm>
        </p:grpSpPr>
        <p:sp>
          <p:nvSpPr>
            <p:cNvPr id="14" name="Freeform: Shape 13">
              <a:extLst>
                <a:ext uri="{FF2B5EF4-FFF2-40B4-BE49-F238E27FC236}">
                  <a16:creationId xmlns:a16="http://schemas.microsoft.com/office/drawing/2014/main" id="{F65960A0-6A1D-44F5-834F-32AB0D30B054}"/>
                </a:ext>
              </a:extLst>
            </p:cNvPr>
            <p:cNvSpPr/>
            <p:nvPr/>
          </p:nvSpPr>
          <p:spPr>
            <a:xfrm>
              <a:off x="4641056" y="1983581"/>
              <a:ext cx="2905125" cy="2886075"/>
            </a:xfrm>
            <a:custGeom>
              <a:avLst/>
              <a:gdLst>
                <a:gd name="connsiteX0" fmla="*/ 2330482 w 2905125"/>
                <a:gd name="connsiteY0" fmla="*/ 7144 h 2886075"/>
                <a:gd name="connsiteX1" fmla="*/ 2902268 w 2905125"/>
                <a:gd name="connsiteY1" fmla="*/ 7144 h 2886075"/>
                <a:gd name="connsiteX2" fmla="*/ 7144 w 2905125"/>
                <a:gd name="connsiteY2" fmla="*/ 2884075 h 2886075"/>
                <a:gd name="connsiteX3" fmla="*/ 7144 w 2905125"/>
                <a:gd name="connsiteY3" fmla="*/ 2315909 h 2886075"/>
                <a:gd name="connsiteX4" fmla="*/ 2330482 w 2905125"/>
                <a:gd name="connsiteY4" fmla="*/ 7144 h 2886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5" h="2886075">
                  <a:moveTo>
                    <a:pt x="2330482" y="7144"/>
                  </a:moveTo>
                  <a:lnTo>
                    <a:pt x="2902268" y="7144"/>
                  </a:lnTo>
                  <a:lnTo>
                    <a:pt x="7144" y="2884075"/>
                  </a:lnTo>
                  <a:lnTo>
                    <a:pt x="7144" y="2315909"/>
                  </a:lnTo>
                  <a:lnTo>
                    <a:pt x="2330482" y="7144"/>
                  </a:lnTo>
                  <a:close/>
                </a:path>
              </a:pathLst>
            </a:custGeom>
            <a:solidFill>
              <a:schemeClr val="bg2"/>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4E231E4-CD9B-48B4-A329-7C1E313E2A92}"/>
                </a:ext>
              </a:extLst>
            </p:cNvPr>
            <p:cNvSpPr/>
            <p:nvPr/>
          </p:nvSpPr>
          <p:spPr>
            <a:xfrm>
              <a:off x="4641056" y="1983581"/>
              <a:ext cx="2076450" cy="2066925"/>
            </a:xfrm>
            <a:custGeom>
              <a:avLst/>
              <a:gdLst>
                <a:gd name="connsiteX0" fmla="*/ 1503521 w 2076450"/>
                <a:gd name="connsiteY0" fmla="*/ 7144 h 2066925"/>
                <a:gd name="connsiteX1" fmla="*/ 2075307 w 2076450"/>
                <a:gd name="connsiteY1" fmla="*/ 7144 h 2066925"/>
                <a:gd name="connsiteX2" fmla="*/ 7144 w 2076450"/>
                <a:gd name="connsiteY2" fmla="*/ 2062258 h 2066925"/>
                <a:gd name="connsiteX3" fmla="*/ 7144 w 2076450"/>
                <a:gd name="connsiteY3" fmla="*/ 1494092 h 2066925"/>
                <a:gd name="connsiteX4" fmla="*/ 1503521 w 2076450"/>
                <a:gd name="connsiteY4" fmla="*/ 7144 h 206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6450" h="2066925">
                  <a:moveTo>
                    <a:pt x="1503521" y="7144"/>
                  </a:moveTo>
                  <a:lnTo>
                    <a:pt x="2075307" y="7144"/>
                  </a:lnTo>
                  <a:lnTo>
                    <a:pt x="7144" y="2062258"/>
                  </a:lnTo>
                  <a:lnTo>
                    <a:pt x="7144" y="1494092"/>
                  </a:lnTo>
                  <a:lnTo>
                    <a:pt x="1503521" y="7144"/>
                  </a:lnTo>
                  <a:close/>
                </a:path>
              </a:pathLst>
            </a:custGeom>
            <a:solidFill>
              <a:schemeClr val="tx2"/>
            </a:solidFill>
            <a:ln w="9525" cap="flat">
              <a:noFill/>
              <a:prstDash val="solid"/>
              <a:miter/>
            </a:ln>
          </p:spPr>
          <p:txBody>
            <a:bodyPr rtlCol="0" anchor="ctr"/>
            <a:lstStyle/>
            <a:p>
              <a:endParaRPr lang="en-GB"/>
            </a:p>
          </p:txBody>
        </p:sp>
      </p:grpSp>
      <p:sp>
        <p:nvSpPr>
          <p:cNvPr id="6" name="Subtitle 5">
            <a:extLst>
              <a:ext uri="{FF2B5EF4-FFF2-40B4-BE49-F238E27FC236}">
                <a16:creationId xmlns:a16="http://schemas.microsoft.com/office/drawing/2014/main" id="{6E955FC9-5B8B-4544-ACDB-806A3A7E82EF}"/>
              </a:ext>
            </a:extLst>
          </p:cNvPr>
          <p:cNvSpPr>
            <a:spLocks noGrp="1"/>
          </p:cNvSpPr>
          <p:nvPr>
            <p:ph type="subTitle" idx="1"/>
          </p:nvPr>
        </p:nvSpPr>
        <p:spPr>
          <a:xfrm>
            <a:off x="450000" y="3345542"/>
            <a:ext cx="4679349" cy="738664"/>
          </a:xfrm>
        </p:spPr>
        <p:txBody>
          <a:bodyPr/>
          <a:lstStyle/>
          <a:p>
            <a:r>
              <a:rPr lang="en-GB"/>
              <a:t>Conducted by Ipsos for the Health Foundation</a:t>
            </a:r>
            <a:endParaRPr lang="en-GB">
              <a:solidFill>
                <a:schemeClr val="bg1"/>
              </a:solidFill>
            </a:endParaRPr>
          </a:p>
        </p:txBody>
      </p:sp>
      <p:sp>
        <p:nvSpPr>
          <p:cNvPr id="13" name="Espace réservé du pied de page 4">
            <a:extLst>
              <a:ext uri="{FF2B5EF4-FFF2-40B4-BE49-F238E27FC236}">
                <a16:creationId xmlns:a16="http://schemas.microsoft.com/office/drawing/2014/main" id="{E636D7D7-A2C7-46B5-9EB5-A10772ADB0A0}"/>
              </a:ext>
            </a:extLst>
          </p:cNvPr>
          <p:cNvSpPr txBox="1">
            <a:spLocks/>
          </p:cNvSpPr>
          <p:nvPr/>
        </p:nvSpPr>
        <p:spPr>
          <a:xfrm>
            <a:off x="450000" y="6511768"/>
            <a:ext cx="4348947"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rPr>
              <a:t>© Ipsos | Health Foundation – Policy Polling </a:t>
            </a:r>
            <a:r>
              <a:rPr lang="en-US" sz="800" dirty="0" err="1">
                <a:solidFill>
                  <a:schemeClr val="bg1"/>
                </a:solidFill>
              </a:rPr>
              <a:t>Programme</a:t>
            </a:r>
            <a:r>
              <a:rPr lang="en-US" sz="800" dirty="0">
                <a:solidFill>
                  <a:schemeClr val="bg1"/>
                </a:solidFill>
              </a:rPr>
              <a:t> NHS75 Findings| JULY 2023 | PUBLIC</a:t>
            </a:r>
          </a:p>
        </p:txBody>
      </p:sp>
      <p:pic>
        <p:nvPicPr>
          <p:cNvPr id="11" name="Picture 10" descr="Logo, company name&#10;&#10;Description automatically generated">
            <a:extLst>
              <a:ext uri="{FF2B5EF4-FFF2-40B4-BE49-F238E27FC236}">
                <a16:creationId xmlns:a16="http://schemas.microsoft.com/office/drawing/2014/main" id="{3D36B4C8-47D7-4CDB-8FE6-384144B144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0000" y="5951832"/>
            <a:ext cx="2412000" cy="559936"/>
          </a:xfrm>
          <a:prstGeom prst="rect">
            <a:avLst/>
          </a:prstGeom>
        </p:spPr>
      </p:pic>
      <p:sp>
        <p:nvSpPr>
          <p:cNvPr id="5" name="Title 4">
            <a:extLst>
              <a:ext uri="{FF2B5EF4-FFF2-40B4-BE49-F238E27FC236}">
                <a16:creationId xmlns:a16="http://schemas.microsoft.com/office/drawing/2014/main" id="{B3FC9C2C-185E-4F88-B056-3815525A9D40}"/>
              </a:ext>
            </a:extLst>
          </p:cNvPr>
          <p:cNvSpPr>
            <a:spLocks noGrp="1"/>
          </p:cNvSpPr>
          <p:nvPr>
            <p:ph type="ctrTitle"/>
          </p:nvPr>
        </p:nvSpPr>
        <p:spPr bwMode="white">
          <a:xfrm>
            <a:off x="450000" y="450000"/>
            <a:ext cx="10824804" cy="1107996"/>
          </a:xfrm>
        </p:spPr>
        <p:txBody>
          <a:bodyPr/>
          <a:lstStyle/>
          <a:p>
            <a:r>
              <a:rPr lang="en-GB" sz="4000" b="0">
                <a:solidFill>
                  <a:schemeClr val="bg1"/>
                </a:solidFill>
              </a:rPr>
              <a:t>Public perceptions of health and social care: NHS at 75</a:t>
            </a:r>
            <a:endParaRPr lang="en-GB" sz="4000">
              <a:solidFill>
                <a:schemeClr val="bg1"/>
              </a:solidFill>
            </a:endParaRPr>
          </a:p>
        </p:txBody>
      </p:sp>
      <p:sp>
        <p:nvSpPr>
          <p:cNvPr id="7" name="Text Placeholder 6">
            <a:extLst>
              <a:ext uri="{FF2B5EF4-FFF2-40B4-BE49-F238E27FC236}">
                <a16:creationId xmlns:a16="http://schemas.microsoft.com/office/drawing/2014/main" id="{C6DF43BB-4B6C-49EB-BB23-10B21D5A8FF9}"/>
              </a:ext>
            </a:extLst>
          </p:cNvPr>
          <p:cNvSpPr>
            <a:spLocks noGrp="1"/>
          </p:cNvSpPr>
          <p:nvPr>
            <p:ph type="body" sz="quarter" idx="12"/>
          </p:nvPr>
        </p:nvSpPr>
        <p:spPr>
          <a:xfrm>
            <a:off x="450000" y="4686518"/>
            <a:ext cx="1098058" cy="312330"/>
          </a:xfrm>
        </p:spPr>
        <p:txBody>
          <a:bodyPr/>
          <a:lstStyle/>
          <a:p>
            <a:r>
              <a:rPr lang="en-US">
                <a:solidFill>
                  <a:schemeClr val="bg1"/>
                </a:solidFill>
              </a:rPr>
              <a:t>July 2023</a:t>
            </a:r>
          </a:p>
        </p:txBody>
      </p:sp>
    </p:spTree>
    <p:extLst>
      <p:ext uri="{BB962C8B-B14F-4D97-AF65-F5344CB8AC3E}">
        <p14:creationId xmlns:p14="http://schemas.microsoft.com/office/powerpoint/2010/main" val="1616866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193776-4C98-4356-93F7-482FF8D31B06}"/>
              </a:ext>
            </a:extLst>
          </p:cNvPr>
          <p:cNvSpPr>
            <a:spLocks noGrp="1"/>
          </p:cNvSpPr>
          <p:nvPr>
            <p:ph type="sldNum" sz="quarter" idx="4"/>
          </p:nvPr>
        </p:nvSpPr>
        <p:spPr>
          <a:xfrm>
            <a:off x="458961" y="6044513"/>
            <a:ext cx="304370" cy="365125"/>
          </a:xfrm>
        </p:spPr>
        <p:txBody>
          <a:bodyPr/>
          <a:lstStyle/>
          <a:p>
            <a:fld id="{D61AABEC-672F-4B68-B914-690DA978312C}" type="slidenum">
              <a:rPr lang="en-GB" smtClean="0"/>
              <a:pPr/>
              <a:t>2</a:t>
            </a:fld>
            <a:r>
              <a:rPr lang="en-GB"/>
              <a:t>  </a:t>
            </a:r>
          </a:p>
        </p:txBody>
      </p:sp>
      <p:sp>
        <p:nvSpPr>
          <p:cNvPr id="8" name="No. 1">
            <a:extLst>
              <a:ext uri="{FF2B5EF4-FFF2-40B4-BE49-F238E27FC236}">
                <a16:creationId xmlns:a16="http://schemas.microsoft.com/office/drawing/2014/main" id="{4F345656-3E22-9984-5DA3-C294787A4058}"/>
              </a:ext>
            </a:extLst>
          </p:cNvPr>
          <p:cNvSpPr txBox="1"/>
          <p:nvPr/>
        </p:nvSpPr>
        <p:spPr>
          <a:xfrm>
            <a:off x="469785" y="1226805"/>
            <a:ext cx="512961" cy="1124282"/>
          </a:xfrm>
          <a:prstGeom prst="rect">
            <a:avLst/>
          </a:prstGeom>
          <a:noFill/>
        </p:spPr>
        <p:txBody>
          <a:bodyPr wrap="none" lIns="0" tIns="0" rIns="0" bIns="0" rtlCol="0">
            <a:spAutoFit/>
          </a:bodyPr>
          <a:lstStyle/>
          <a:p>
            <a:pPr algn="l">
              <a:lnSpc>
                <a:spcPct val="110000"/>
              </a:lnSpc>
              <a:spcBef>
                <a:spcPts val="400"/>
              </a:spcBef>
              <a:spcAft>
                <a:spcPts val="400"/>
              </a:spcAft>
            </a:pPr>
            <a:r>
              <a:rPr lang="en-GB" sz="7200" b="1">
                <a:solidFill>
                  <a:schemeClr val="bg2"/>
                </a:solidFill>
              </a:rPr>
              <a:t>1</a:t>
            </a:r>
          </a:p>
        </p:txBody>
      </p:sp>
      <p:sp>
        <p:nvSpPr>
          <p:cNvPr id="9" name="Text Box 1">
            <a:extLst>
              <a:ext uri="{FF2B5EF4-FFF2-40B4-BE49-F238E27FC236}">
                <a16:creationId xmlns:a16="http://schemas.microsoft.com/office/drawing/2014/main" id="{D04CAB12-0A0C-6F22-757D-3EBE025631F1}"/>
              </a:ext>
            </a:extLst>
          </p:cNvPr>
          <p:cNvSpPr/>
          <p:nvPr/>
        </p:nvSpPr>
        <p:spPr>
          <a:xfrm>
            <a:off x="449999" y="2264003"/>
            <a:ext cx="3526689" cy="12629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GB" sz="2400" b="1">
                <a:solidFill>
                  <a:schemeClr val="bg1"/>
                </a:solidFill>
              </a:rPr>
              <a:t>Background to the research</a:t>
            </a:r>
          </a:p>
        </p:txBody>
      </p:sp>
      <p:sp>
        <p:nvSpPr>
          <p:cNvPr id="11" name="No. 2">
            <a:extLst>
              <a:ext uri="{FF2B5EF4-FFF2-40B4-BE49-F238E27FC236}">
                <a16:creationId xmlns:a16="http://schemas.microsoft.com/office/drawing/2014/main" id="{2F04FA11-0BE5-6575-01F2-A10797BC1815}"/>
              </a:ext>
            </a:extLst>
          </p:cNvPr>
          <p:cNvSpPr txBox="1"/>
          <p:nvPr/>
        </p:nvSpPr>
        <p:spPr>
          <a:xfrm>
            <a:off x="4309327" y="1226805"/>
            <a:ext cx="512961" cy="1124282"/>
          </a:xfrm>
          <a:prstGeom prst="rect">
            <a:avLst/>
          </a:prstGeom>
          <a:noFill/>
        </p:spPr>
        <p:txBody>
          <a:bodyPr wrap="none" lIns="0" tIns="0" rIns="0" bIns="0" rtlCol="0">
            <a:spAutoFit/>
          </a:bodyPr>
          <a:lstStyle/>
          <a:p>
            <a:pPr algn="l">
              <a:lnSpc>
                <a:spcPct val="110000"/>
              </a:lnSpc>
              <a:spcBef>
                <a:spcPts val="400"/>
              </a:spcBef>
              <a:spcAft>
                <a:spcPts val="400"/>
              </a:spcAft>
            </a:pPr>
            <a:r>
              <a:rPr lang="en-GB" sz="7200" b="1">
                <a:solidFill>
                  <a:schemeClr val="tx2"/>
                </a:solidFill>
              </a:rPr>
              <a:t>2</a:t>
            </a:r>
          </a:p>
        </p:txBody>
      </p:sp>
      <p:sp>
        <p:nvSpPr>
          <p:cNvPr id="12" name="Text Box 2">
            <a:extLst>
              <a:ext uri="{FF2B5EF4-FFF2-40B4-BE49-F238E27FC236}">
                <a16:creationId xmlns:a16="http://schemas.microsoft.com/office/drawing/2014/main" id="{99995EF1-8093-6104-884F-9A7B11E533D0}"/>
              </a:ext>
            </a:extLst>
          </p:cNvPr>
          <p:cNvSpPr/>
          <p:nvPr/>
        </p:nvSpPr>
        <p:spPr>
          <a:xfrm>
            <a:off x="4309327" y="2264003"/>
            <a:ext cx="3526689" cy="12629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2400" b="1"/>
              <a:t>Methodology	</a:t>
            </a:r>
            <a:endParaRPr lang="en-GB" sz="2400" b="1" err="1">
              <a:solidFill>
                <a:schemeClr val="bg1"/>
              </a:solidFill>
            </a:endParaRPr>
          </a:p>
        </p:txBody>
      </p:sp>
      <p:sp>
        <p:nvSpPr>
          <p:cNvPr id="13" name="No. 3">
            <a:extLst>
              <a:ext uri="{FF2B5EF4-FFF2-40B4-BE49-F238E27FC236}">
                <a16:creationId xmlns:a16="http://schemas.microsoft.com/office/drawing/2014/main" id="{8A654FF7-13AD-6FA0-2265-6337FBF908EF}"/>
              </a:ext>
            </a:extLst>
          </p:cNvPr>
          <p:cNvSpPr txBox="1"/>
          <p:nvPr/>
        </p:nvSpPr>
        <p:spPr>
          <a:xfrm>
            <a:off x="8254973" y="1226805"/>
            <a:ext cx="512961" cy="1124282"/>
          </a:xfrm>
          <a:prstGeom prst="rect">
            <a:avLst/>
          </a:prstGeom>
          <a:noFill/>
        </p:spPr>
        <p:txBody>
          <a:bodyPr wrap="none" lIns="0" tIns="0" rIns="0" bIns="0" rtlCol="0">
            <a:spAutoFit/>
          </a:bodyPr>
          <a:lstStyle/>
          <a:p>
            <a:pPr algn="l">
              <a:lnSpc>
                <a:spcPct val="110000"/>
              </a:lnSpc>
              <a:spcBef>
                <a:spcPts val="400"/>
              </a:spcBef>
              <a:spcAft>
                <a:spcPts val="400"/>
              </a:spcAft>
            </a:pPr>
            <a:r>
              <a:rPr lang="en-GB" sz="7200" b="1">
                <a:solidFill>
                  <a:schemeClr val="accent2"/>
                </a:solidFill>
              </a:rPr>
              <a:t>3</a:t>
            </a:r>
          </a:p>
        </p:txBody>
      </p:sp>
      <p:sp>
        <p:nvSpPr>
          <p:cNvPr id="14" name="Text Box 3">
            <a:extLst>
              <a:ext uri="{FF2B5EF4-FFF2-40B4-BE49-F238E27FC236}">
                <a16:creationId xmlns:a16="http://schemas.microsoft.com/office/drawing/2014/main" id="{79A0BB72-A2EA-43D9-C01B-5BDA37D84573}"/>
              </a:ext>
            </a:extLst>
          </p:cNvPr>
          <p:cNvSpPr/>
          <p:nvPr/>
        </p:nvSpPr>
        <p:spPr>
          <a:xfrm>
            <a:off x="8202613" y="2264003"/>
            <a:ext cx="3526689" cy="12629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2400" b="1">
                <a:solidFill>
                  <a:schemeClr val="tx1"/>
                </a:solidFill>
              </a:rPr>
              <a:t>The findings</a:t>
            </a:r>
            <a:endParaRPr lang="en-GB" sz="2400" b="1" err="1">
              <a:solidFill>
                <a:schemeClr val="tx1"/>
              </a:solidFill>
            </a:endParaRPr>
          </a:p>
        </p:txBody>
      </p:sp>
      <p:sp>
        <p:nvSpPr>
          <p:cNvPr id="15" name="No. 4">
            <a:extLst>
              <a:ext uri="{FF2B5EF4-FFF2-40B4-BE49-F238E27FC236}">
                <a16:creationId xmlns:a16="http://schemas.microsoft.com/office/drawing/2014/main" id="{F375285D-2AC7-1731-729C-B7C43F1FABFB}"/>
              </a:ext>
            </a:extLst>
          </p:cNvPr>
          <p:cNvSpPr txBox="1"/>
          <p:nvPr/>
        </p:nvSpPr>
        <p:spPr>
          <a:xfrm>
            <a:off x="442912" y="3668094"/>
            <a:ext cx="512961" cy="1124282"/>
          </a:xfrm>
          <a:prstGeom prst="rect">
            <a:avLst/>
          </a:prstGeom>
          <a:noFill/>
        </p:spPr>
        <p:txBody>
          <a:bodyPr wrap="none" lIns="0" tIns="0" rIns="0" bIns="0" rtlCol="0">
            <a:spAutoFit/>
          </a:bodyPr>
          <a:lstStyle/>
          <a:p>
            <a:pPr algn="l">
              <a:lnSpc>
                <a:spcPct val="110000"/>
              </a:lnSpc>
              <a:spcBef>
                <a:spcPts val="400"/>
              </a:spcBef>
              <a:spcAft>
                <a:spcPts val="400"/>
              </a:spcAft>
            </a:pPr>
            <a:r>
              <a:rPr lang="en-GB" sz="7200" b="1">
                <a:solidFill>
                  <a:schemeClr val="accent4"/>
                </a:solidFill>
              </a:rPr>
              <a:t>4</a:t>
            </a:r>
          </a:p>
        </p:txBody>
      </p:sp>
      <p:sp>
        <p:nvSpPr>
          <p:cNvPr id="16" name="Text Box 4">
            <a:extLst>
              <a:ext uri="{FF2B5EF4-FFF2-40B4-BE49-F238E27FC236}">
                <a16:creationId xmlns:a16="http://schemas.microsoft.com/office/drawing/2014/main" id="{3577E9C8-6791-0F04-28B1-B81F5F9CD79A}"/>
              </a:ext>
            </a:extLst>
          </p:cNvPr>
          <p:cNvSpPr/>
          <p:nvPr/>
        </p:nvSpPr>
        <p:spPr>
          <a:xfrm>
            <a:off x="469785" y="4685394"/>
            <a:ext cx="3526689" cy="12629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GB" sz="2400" b="1"/>
              <a:t>Appendix</a:t>
            </a:r>
            <a:endParaRPr lang="en-GB" sz="2400" b="1">
              <a:solidFill>
                <a:schemeClr val="bg1"/>
              </a:solidFill>
            </a:endParaRPr>
          </a:p>
        </p:txBody>
      </p:sp>
      <p:sp>
        <p:nvSpPr>
          <p:cNvPr id="26" name="Title 4">
            <a:extLst>
              <a:ext uri="{FF2B5EF4-FFF2-40B4-BE49-F238E27FC236}">
                <a16:creationId xmlns:a16="http://schemas.microsoft.com/office/drawing/2014/main" id="{FB282E44-7D02-9349-3275-1F90AC813842}"/>
              </a:ext>
            </a:extLst>
          </p:cNvPr>
          <p:cNvSpPr txBox="1">
            <a:spLocks/>
          </p:cNvSpPr>
          <p:nvPr/>
        </p:nvSpPr>
        <p:spPr>
          <a:xfrm>
            <a:off x="602400" y="549570"/>
            <a:ext cx="9341700" cy="775597"/>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en-GB"/>
              <a:t>Contents</a:t>
            </a:r>
          </a:p>
        </p:txBody>
      </p:sp>
    </p:spTree>
    <p:extLst>
      <p:ext uri="{BB962C8B-B14F-4D97-AF65-F5344CB8AC3E}">
        <p14:creationId xmlns:p14="http://schemas.microsoft.com/office/powerpoint/2010/main" val="30827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13DD3E-31BB-4591-B36A-E6867E6AD0A4}"/>
              </a:ext>
            </a:extLst>
          </p:cNvPr>
          <p:cNvSpPr>
            <a:spLocks noGrp="1"/>
          </p:cNvSpPr>
          <p:nvPr>
            <p:ph type="title"/>
          </p:nvPr>
        </p:nvSpPr>
        <p:spPr>
          <a:xfrm>
            <a:off x="450000" y="450000"/>
            <a:ext cx="7422765" cy="1661993"/>
          </a:xfrm>
        </p:spPr>
        <p:txBody>
          <a:bodyPr/>
          <a:lstStyle/>
          <a:p>
            <a:r>
              <a:rPr lang="en-GB"/>
              <a:t>Background to the research</a:t>
            </a:r>
          </a:p>
        </p:txBody>
      </p:sp>
      <p:sp>
        <p:nvSpPr>
          <p:cNvPr id="4" name="Espace réservé du texte 3">
            <a:extLst>
              <a:ext uri="{FF2B5EF4-FFF2-40B4-BE49-F238E27FC236}">
                <a16:creationId xmlns:a16="http://schemas.microsoft.com/office/drawing/2014/main" id="{E26170D8-26E3-4CED-9154-DDA3B724FCB6}"/>
              </a:ext>
            </a:extLst>
          </p:cNvPr>
          <p:cNvSpPr>
            <a:spLocks noGrp="1"/>
          </p:cNvSpPr>
          <p:nvPr>
            <p:ph type="body" idx="1"/>
          </p:nvPr>
        </p:nvSpPr>
        <p:spPr>
          <a:xfrm>
            <a:off x="8904312" y="92636"/>
            <a:ext cx="2837315" cy="3107326"/>
          </a:xfrm>
        </p:spPr>
        <p:txBody>
          <a:bodyPr/>
          <a:lstStyle/>
          <a:p>
            <a:r>
              <a:rPr lang="en-GB" sz="19900"/>
              <a:t>01</a:t>
            </a:r>
          </a:p>
        </p:txBody>
      </p:sp>
      <p:sp>
        <p:nvSpPr>
          <p:cNvPr id="6" name="Slide Number Placeholder 5">
            <a:extLst>
              <a:ext uri="{FF2B5EF4-FFF2-40B4-BE49-F238E27FC236}">
                <a16:creationId xmlns:a16="http://schemas.microsoft.com/office/drawing/2014/main" id="{0150F475-D6D9-4216-BEC4-F008AF159594}"/>
              </a:ext>
            </a:extLst>
          </p:cNvPr>
          <p:cNvSpPr>
            <a:spLocks noGrp="1"/>
          </p:cNvSpPr>
          <p:nvPr>
            <p:ph type="sldNum" sz="quarter" idx="4"/>
          </p:nvPr>
        </p:nvSpPr>
        <p:spPr/>
        <p:txBody>
          <a:bodyPr/>
          <a:lstStyle/>
          <a:p>
            <a:fld id="{D61AABEC-672F-4B68-B914-690DA978312C}" type="slidenum">
              <a:rPr lang="en-GB" smtClean="0"/>
              <a:pPr/>
              <a:t>3</a:t>
            </a:fld>
            <a:r>
              <a:rPr lang="en-GB"/>
              <a:t> </a:t>
            </a:r>
          </a:p>
        </p:txBody>
      </p:sp>
    </p:spTree>
    <p:extLst>
      <p:ext uri="{BB962C8B-B14F-4D97-AF65-F5344CB8AC3E}">
        <p14:creationId xmlns:p14="http://schemas.microsoft.com/office/powerpoint/2010/main" val="2104432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646273"/>
            <a:ext cx="11299088" cy="3876675"/>
          </a:xfrm>
        </p:spPr>
        <p:txBody>
          <a:bodyPr/>
          <a:lstStyle/>
          <a:p>
            <a:r>
              <a:rPr lang="en-GB"/>
              <a:t>The Health Foundation is an independent charity committed to bringing about better health and healthcare for people in the UK. The Health Foundation works to analyse, understand, and inform national policies to support effective, evidence informed health policy and strengthen health system performance.</a:t>
            </a:r>
          </a:p>
          <a:p>
            <a:r>
              <a:rPr lang="en-GB"/>
              <a:t>Since 2020, the Health Foundation has commissioned a range of research into public attitudes to gain insight into changing public perceptions of health and social care. Topics include: the public’s views of health and social care services, private healthcare, NHS net zero targets, funding for health and social care, and public health and government interventions. </a:t>
            </a:r>
          </a:p>
          <a:p>
            <a:r>
              <a:rPr lang="en-GB"/>
              <a:t>The years ahead are set to bring further changes that may meaningfully affect public perceptions, priorities and experiences. This programme of research aims to build on previous polling to understand how, if at all, public perceptions are shaped by these changes, and to generate insights into public attitudes to influence key policy decisions in these areas. </a:t>
            </a:r>
          </a:p>
          <a:p>
            <a:r>
              <a:rPr lang="en-GB"/>
              <a:t>The Health Foundation therefore commissioned Ipsos to deliver a programme of research over two years, which includes four demographically representative polls with the UK general public at six-monthly intervals. </a:t>
            </a:r>
          </a:p>
          <a:p>
            <a:r>
              <a:rPr lang="en-GB" b="1"/>
              <a:t>This report covers select findings from the fourth wave of the polling programme</a:t>
            </a:r>
            <a:r>
              <a:rPr lang="en-GB"/>
              <a:t>, conducted from 5</a:t>
            </a:r>
            <a:r>
              <a:rPr lang="en-GB" baseline="30000"/>
              <a:t>th</a:t>
            </a:r>
            <a:r>
              <a:rPr lang="en-GB"/>
              <a:t> – 10</a:t>
            </a:r>
            <a:r>
              <a:rPr lang="en-GB" baseline="30000"/>
              <a:t>th</a:t>
            </a:r>
            <a:r>
              <a:rPr lang="en-GB"/>
              <a:t> May 2023. The rest of the findings will be published in Autumn 2023. Findings from the first, second and third waves of the programme can be accessed </a:t>
            </a:r>
            <a:r>
              <a:rPr lang="en-GB">
                <a:hlinkClick r:id="rId3"/>
              </a:rPr>
              <a:t>here</a:t>
            </a:r>
            <a:r>
              <a:rPr lang="en-GB"/>
              <a:t>. </a:t>
            </a:r>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p:txBody>
          <a:bodyPr/>
          <a:lstStyle/>
          <a:p>
            <a:r>
              <a:rPr lang="en-GB"/>
              <a:t>Background to the research</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4</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Overview of the project</a:t>
            </a:r>
          </a:p>
        </p:txBody>
      </p:sp>
    </p:spTree>
    <p:extLst>
      <p:ext uri="{BB962C8B-B14F-4D97-AF65-F5344CB8AC3E}">
        <p14:creationId xmlns:p14="http://schemas.microsoft.com/office/powerpoint/2010/main" val="106596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590664"/>
            <a:ext cx="11299088" cy="4260625"/>
          </a:xfrm>
        </p:spPr>
        <p:txBody>
          <a:bodyPr/>
          <a:lstStyle/>
          <a:p>
            <a:r>
              <a:rPr lang="en-GB" dirty="0"/>
              <a:t>The aim of this polling is to provide an up-to-date understanding of public attitudes around health and social care services, the government’s handling of the NHS and social care, wider health policy issues, and public health and government interventions. </a:t>
            </a:r>
          </a:p>
          <a:p>
            <a:r>
              <a:rPr lang="en-GB" dirty="0"/>
              <a:t>This report covers six findings from this polling about how the public view the NHS at 75 and their perceptions of what the future may bring. </a:t>
            </a:r>
          </a:p>
          <a:p>
            <a:endParaRPr lang="en-GB" dirty="0"/>
          </a:p>
          <a:p>
            <a:endParaRPr lang="en-GB" dirty="0"/>
          </a:p>
          <a:p>
            <a:r>
              <a:rPr lang="en-GB" dirty="0"/>
              <a:t>This report covers the following findings:</a:t>
            </a:r>
          </a:p>
          <a:p>
            <a:pPr marL="285750" indent="-285750">
              <a:buFont typeface="Arial" panose="020B0604020202020204" pitchFamily="34" charset="0"/>
              <a:buChar char="•"/>
            </a:pPr>
            <a:r>
              <a:rPr lang="en-GB" dirty="0"/>
              <a:t>Britons pride in the NHS and which aspects make them proud. </a:t>
            </a:r>
          </a:p>
          <a:p>
            <a:pPr marL="285750" indent="-285750">
              <a:buFont typeface="Arial" panose="020B0604020202020204" pitchFamily="34" charset="0"/>
              <a:buChar char="•"/>
            </a:pPr>
            <a:r>
              <a:rPr lang="en-GB" dirty="0"/>
              <a:t>What the public think the NHS might look in 10 years’ time. </a:t>
            </a:r>
          </a:p>
          <a:p>
            <a:pPr marL="285750" indent="-285750">
              <a:buFont typeface="Arial" panose="020B0604020202020204" pitchFamily="34" charset="0"/>
              <a:buChar char="•"/>
            </a:pPr>
            <a:r>
              <a:rPr lang="en-GB" dirty="0"/>
              <a:t>How well-prepared the public think the NHS is for future challenges. </a:t>
            </a:r>
          </a:p>
          <a:p>
            <a:pPr marL="285750" indent="-285750">
              <a:buFont typeface="Arial" panose="020B0604020202020204" pitchFamily="34" charset="0"/>
              <a:buChar char="•"/>
            </a:pPr>
            <a:r>
              <a:rPr lang="en-GB" dirty="0"/>
              <a:t>What the public view as the main causes for the strain NHS services are under. </a:t>
            </a:r>
          </a:p>
          <a:p>
            <a:pPr marL="285750" indent="-285750">
              <a:buFont typeface="Arial" panose="020B0604020202020204" pitchFamily="34" charset="0"/>
              <a:buChar char="•"/>
            </a:pPr>
            <a:r>
              <a:rPr lang="en-GB" dirty="0"/>
              <a:t>Whether the public think the NHS should be maintained in its current form. </a:t>
            </a:r>
          </a:p>
          <a:p>
            <a:pPr marL="285750" indent="-285750">
              <a:buFont typeface="Arial" panose="020B0604020202020204" pitchFamily="34" charset="0"/>
              <a:buChar char="•"/>
            </a:pPr>
            <a:r>
              <a:rPr lang="en-GB" dirty="0"/>
              <a:t>Views towards whether the NHS needs more funding, and how the NHS should be funded should the government decide to increase spending. </a:t>
            </a:r>
          </a:p>
          <a:p>
            <a:endParaRPr lang="en-GB" dirty="0">
              <a:highlight>
                <a:srgbClr val="FFFF00"/>
              </a:highlight>
            </a:endParaRPr>
          </a:p>
          <a:p>
            <a:endParaRPr lang="en-GB" dirty="0">
              <a:highlight>
                <a:srgbClr val="FFFF00"/>
              </a:highlight>
            </a:endParaRPr>
          </a:p>
          <a:p>
            <a:pPr marL="285750" indent="-285750">
              <a:buFont typeface="Arial" panose="020B0604020202020204" pitchFamily="34" charset="0"/>
              <a:buChar char="•"/>
            </a:pPr>
            <a:endParaRPr lang="en-GB" dirty="0">
              <a:highlight>
                <a:srgbClr val="FFFF00"/>
              </a:highlight>
            </a:endParaRPr>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a:xfrm>
            <a:off x="450000" y="1197894"/>
            <a:ext cx="9341700" cy="312330"/>
          </a:xfrm>
        </p:spPr>
        <p:txBody>
          <a:bodyPr/>
          <a:lstStyle/>
          <a:p>
            <a:r>
              <a:rPr lang="en-GB"/>
              <a:t>Objectives</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5</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Overview of the project</a:t>
            </a:r>
          </a:p>
        </p:txBody>
      </p:sp>
      <p:sp>
        <p:nvSpPr>
          <p:cNvPr id="7" name="Text Placeholder 7">
            <a:extLst>
              <a:ext uri="{FF2B5EF4-FFF2-40B4-BE49-F238E27FC236}">
                <a16:creationId xmlns:a16="http://schemas.microsoft.com/office/drawing/2014/main" id="{99DA6C38-D2F6-436B-A1B4-E43A7151CA63}"/>
              </a:ext>
            </a:extLst>
          </p:cNvPr>
          <p:cNvSpPr txBox="1">
            <a:spLocks/>
          </p:cNvSpPr>
          <p:nvPr/>
        </p:nvSpPr>
        <p:spPr>
          <a:xfrm>
            <a:off x="450000" y="2751697"/>
            <a:ext cx="9341700" cy="312330"/>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Report Summary</a:t>
            </a:r>
          </a:p>
        </p:txBody>
      </p:sp>
    </p:spTree>
    <p:extLst>
      <p:ext uri="{BB962C8B-B14F-4D97-AF65-F5344CB8AC3E}">
        <p14:creationId xmlns:p14="http://schemas.microsoft.com/office/powerpoint/2010/main" val="1393804474"/>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396775"/>
            <a:ext cx="11589600" cy="1276157"/>
          </a:xfrm>
        </p:spPr>
        <p:txBody>
          <a:bodyPr/>
          <a:lstStyle/>
          <a:p>
            <a:r>
              <a:rPr lang="en-GB"/>
              <a:t>This report includes data collected by Ipsos from previous work with the Health Foundation and other clients (as well as the programme this survey is part of, linked on slide 4). Where questions were repeated in previous surveys, these have been included in the report in order to illustrate trends. However, please note that methodologies differ and so comparisons are indicative rather than direct. The data included comes from the following projects:</a:t>
            </a:r>
          </a:p>
          <a:p>
            <a:pPr>
              <a:lnSpc>
                <a:spcPct val="100000"/>
              </a:lnSpc>
              <a:spcAft>
                <a:spcPts val="600"/>
              </a:spcAft>
            </a:pPr>
            <a:endParaRPr lang="en-GB" sz="1200"/>
          </a:p>
          <a:p>
            <a:pPr lvl="0"/>
            <a:endParaRPr lang="en-GB"/>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6</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Background to the project</a:t>
            </a:r>
          </a:p>
        </p:txBody>
      </p:sp>
      <p:sp>
        <p:nvSpPr>
          <p:cNvPr id="7" name="Text Placeholder 7">
            <a:extLst>
              <a:ext uri="{FF2B5EF4-FFF2-40B4-BE49-F238E27FC236}">
                <a16:creationId xmlns:a16="http://schemas.microsoft.com/office/drawing/2014/main" id="{A62C291A-6FC9-4FA7-8BC9-E3B6774BAC20}"/>
              </a:ext>
            </a:extLst>
          </p:cNvPr>
          <p:cNvSpPr txBox="1">
            <a:spLocks/>
          </p:cNvSpPr>
          <p:nvPr/>
        </p:nvSpPr>
        <p:spPr>
          <a:xfrm>
            <a:off x="437230" y="992632"/>
            <a:ext cx="9341700" cy="312330"/>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Previous polling</a:t>
            </a:r>
          </a:p>
        </p:txBody>
      </p:sp>
      <p:sp>
        <p:nvSpPr>
          <p:cNvPr id="10" name="Content Placeholder 1">
            <a:extLst>
              <a:ext uri="{FF2B5EF4-FFF2-40B4-BE49-F238E27FC236}">
                <a16:creationId xmlns:a16="http://schemas.microsoft.com/office/drawing/2014/main" id="{90BB17C7-EEC1-4778-B1F8-282A020FBE0A}"/>
              </a:ext>
            </a:extLst>
          </p:cNvPr>
          <p:cNvSpPr txBox="1">
            <a:spLocks/>
          </p:cNvSpPr>
          <p:nvPr/>
        </p:nvSpPr>
        <p:spPr>
          <a:xfrm>
            <a:off x="437230" y="5022166"/>
            <a:ext cx="11299088" cy="1276156"/>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a:p>
            <a:endParaRPr lang="en-GB"/>
          </a:p>
          <a:p>
            <a:endParaRPr lang="en-GB"/>
          </a:p>
        </p:txBody>
      </p:sp>
      <p:sp>
        <p:nvSpPr>
          <p:cNvPr id="13" name="Content Placeholder 1">
            <a:extLst>
              <a:ext uri="{FF2B5EF4-FFF2-40B4-BE49-F238E27FC236}">
                <a16:creationId xmlns:a16="http://schemas.microsoft.com/office/drawing/2014/main" id="{5551CBFA-1120-47BA-A7D1-7863E331D8C7}"/>
              </a:ext>
            </a:extLst>
          </p:cNvPr>
          <p:cNvSpPr txBox="1">
            <a:spLocks/>
          </p:cNvSpPr>
          <p:nvPr/>
        </p:nvSpPr>
        <p:spPr>
          <a:xfrm>
            <a:off x="437230" y="2581254"/>
            <a:ext cx="11497595" cy="4029778"/>
          </a:xfrm>
          <a:prstGeom prst="rect">
            <a:avLst/>
          </a:prstGeom>
        </p:spPr>
        <p:txBody>
          <a:bodyPr vert="horz" lIns="0" tIns="0" rIns="0" bIns="0" numCol="1"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07000"/>
              </a:lnSpc>
              <a:spcAft>
                <a:spcPts val="600"/>
              </a:spcAft>
              <a:buSzPct val="100000"/>
              <a:buFont typeface="Arial" panose="020B0604020202020204" pitchFamily="34" charset="0"/>
              <a:buChar char="•"/>
            </a:pPr>
            <a:r>
              <a:rPr lang="en-GB" sz="1200" b="1">
                <a:effectLst/>
                <a:ea typeface="Calibri" panose="020F0502020204030204" pitchFamily="34" charset="0"/>
                <a:cs typeface="Times New Roman" panose="02020603050405020304" pitchFamily="18" charset="0"/>
              </a:rPr>
              <a:t>Ipsos MORI poll “What it means to be British”. </a:t>
            </a:r>
            <a:r>
              <a:rPr lang="en-GB" sz="1200" b="1">
                <a:effectLst/>
                <a:ea typeface="Calibri" panose="020F0502020204030204" pitchFamily="34" charset="0"/>
                <a:cs typeface="Times New Roman" panose="02020603050405020304" pitchFamily="18" charset="0"/>
                <a:hlinkClick r:id="rId3"/>
              </a:rPr>
              <a:t>Link.</a:t>
            </a:r>
            <a:r>
              <a:rPr lang="en-GB" sz="1200" b="1">
                <a:effectLst/>
                <a:ea typeface="Calibri" panose="020F0502020204030204" pitchFamily="34" charset="0"/>
                <a:cs typeface="Times New Roman" panose="02020603050405020304" pitchFamily="18" charset="0"/>
              </a:rPr>
              <a:t> </a:t>
            </a:r>
            <a:r>
              <a:rPr lang="en-GB" sz="1200" i="1">
                <a:effectLst/>
                <a:ea typeface="Calibri" panose="020F0502020204030204" pitchFamily="34" charset="0"/>
                <a:cs typeface="Times New Roman" panose="02020603050405020304" pitchFamily="18" charset="0"/>
              </a:rPr>
              <a:t>998 face-to-face interviews with adults aged 15+ in Great Britain. Fieldwork: 27 January – 5 February, 2012.</a:t>
            </a:r>
          </a:p>
          <a:p>
            <a:pPr marL="171450" indent="-171450">
              <a:lnSpc>
                <a:spcPct val="107000"/>
              </a:lnSpc>
              <a:spcAft>
                <a:spcPts val="600"/>
              </a:spcAft>
              <a:buSzPct val="100000"/>
              <a:buFont typeface="Arial" panose="020B0604020202020204" pitchFamily="34" charset="0"/>
              <a:buChar char="•"/>
            </a:pPr>
            <a:r>
              <a:rPr lang="en-GB" sz="1200" b="1">
                <a:ea typeface="Calibri" panose="020F0502020204030204" pitchFamily="34" charset="0"/>
                <a:cs typeface="Times New Roman" panose="02020603050405020304" pitchFamily="18" charset="0"/>
              </a:rPr>
              <a:t>Ipsos MORI poll “What the public think of the NHS at 65”. </a:t>
            </a:r>
            <a:r>
              <a:rPr lang="en-GB" sz="1200" b="1">
                <a:ea typeface="Calibri" panose="020F0502020204030204" pitchFamily="34" charset="0"/>
                <a:cs typeface="Times New Roman" panose="02020603050405020304" pitchFamily="18" charset="0"/>
                <a:hlinkClick r:id="rId4"/>
              </a:rPr>
              <a:t>Link. </a:t>
            </a:r>
            <a:r>
              <a:rPr lang="en-GB" sz="1200" i="1">
                <a:ea typeface="Calibri" panose="020F0502020204030204" pitchFamily="34" charset="0"/>
                <a:cs typeface="Times New Roman" panose="02020603050405020304" pitchFamily="18" charset="0"/>
              </a:rPr>
              <a:t>2,515 online interviews with adults aged 16-75 in Great Britain. Fieldwork 23 – 27 November, 2012.</a:t>
            </a:r>
            <a:endParaRPr lang="en-GB" sz="1200" b="1">
              <a:effectLst/>
              <a:ea typeface="Calibri" panose="020F0502020204030204" pitchFamily="34" charset="0"/>
              <a:cs typeface="Times New Roman" panose="02020603050405020304" pitchFamily="18" charset="0"/>
            </a:endParaRPr>
          </a:p>
          <a:p>
            <a:pPr marL="171450" indent="-171450">
              <a:lnSpc>
                <a:spcPct val="107000"/>
              </a:lnSpc>
              <a:spcAft>
                <a:spcPts val="600"/>
              </a:spcAft>
              <a:buSzPct val="100000"/>
              <a:buFont typeface="Arial" panose="020B0604020202020204" pitchFamily="34" charset="0"/>
              <a:buChar char="•"/>
            </a:pPr>
            <a:r>
              <a:rPr lang="en-GB" sz="1200" b="1">
                <a:effectLst/>
                <a:ea typeface="Calibri" panose="020F0502020204030204" pitchFamily="34" charset="0"/>
                <a:cs typeface="Times New Roman" panose="02020603050405020304" pitchFamily="18" charset="0"/>
              </a:rPr>
              <a:t>Ipsos MORI poll “Post-Brexit pride in Britain”. </a:t>
            </a:r>
            <a:r>
              <a:rPr lang="en-GB" sz="1200" b="1">
                <a:effectLst/>
                <a:ea typeface="Calibri" panose="020F0502020204030204" pitchFamily="34" charset="0"/>
                <a:cs typeface="Times New Roman" panose="02020603050405020304" pitchFamily="18" charset="0"/>
                <a:hlinkClick r:id="rId5"/>
              </a:rPr>
              <a:t>Link.</a:t>
            </a:r>
            <a:r>
              <a:rPr lang="en-GB" sz="1200" b="1">
                <a:effectLst/>
                <a:ea typeface="Calibri" panose="020F0502020204030204" pitchFamily="34" charset="0"/>
                <a:cs typeface="Times New Roman" panose="02020603050405020304" pitchFamily="18" charset="0"/>
              </a:rPr>
              <a:t> </a:t>
            </a:r>
            <a:r>
              <a:rPr lang="en-GB" sz="1200" i="1">
                <a:effectLst/>
                <a:ea typeface="Calibri" panose="020F0502020204030204" pitchFamily="34" charset="0"/>
                <a:cs typeface="Times New Roman" panose="02020603050405020304" pitchFamily="18" charset="0"/>
              </a:rPr>
              <a:t>1,099 face-to-face interviews with adults aged 16-75 in Great Britain. Fieldwork: 26 – 29 July, 2016. </a:t>
            </a:r>
            <a:endParaRPr lang="en-GB" sz="1200" b="1">
              <a:effectLst/>
              <a:ea typeface="Calibri" panose="020F0502020204030204" pitchFamily="34" charset="0"/>
              <a:cs typeface="Times New Roman" panose="02020603050405020304" pitchFamily="18" charset="0"/>
            </a:endParaRPr>
          </a:p>
          <a:p>
            <a:pPr marL="171450" indent="-171450">
              <a:lnSpc>
                <a:spcPct val="107000"/>
              </a:lnSpc>
              <a:spcAft>
                <a:spcPts val="600"/>
              </a:spcAft>
              <a:buSzPct val="100000"/>
              <a:buFont typeface="Arial" panose="020B0604020202020204" pitchFamily="34" charset="0"/>
              <a:buChar char="•"/>
            </a:pPr>
            <a:r>
              <a:rPr lang="en-GB" sz="1200" b="1">
                <a:effectLst/>
                <a:ea typeface="Calibri" panose="020F0502020204030204" pitchFamily="34" charset="0"/>
                <a:cs typeface="Times New Roman" panose="02020603050405020304" pitchFamily="18" charset="0"/>
              </a:rPr>
              <a:t>Ipsos MORI/Department of Health Perceptions of the NHS Tracker. </a:t>
            </a:r>
            <a:r>
              <a:rPr lang="en-GB" sz="1200" b="1" u="sng">
                <a:solidFill>
                  <a:srgbClr val="0563C1"/>
                </a:solidFill>
                <a:effectLst/>
                <a:ea typeface="Calibri" panose="020F0502020204030204" pitchFamily="34" charset="0"/>
                <a:cs typeface="Times New Roman" panose="02020603050405020304" pitchFamily="18" charset="0"/>
                <a:hlinkClick r:id="rId6"/>
              </a:rPr>
              <a:t>Link</a:t>
            </a:r>
            <a:r>
              <a:rPr lang="en-GB" sz="1200" b="1">
                <a:effectLst/>
                <a:ea typeface="Calibri" panose="020F0502020204030204" pitchFamily="34" charset="0"/>
                <a:cs typeface="Times New Roman" panose="02020603050405020304" pitchFamily="18" charset="0"/>
              </a:rPr>
              <a:t>. </a:t>
            </a:r>
            <a:r>
              <a:rPr lang="en-GB" sz="1200" i="1">
                <a:effectLst/>
                <a:ea typeface="Calibri" panose="020F0502020204030204" pitchFamily="34" charset="0"/>
                <a:cs typeface="Times New Roman" panose="02020603050405020304" pitchFamily="18" charset="0"/>
              </a:rPr>
              <a:t>1,025 CAPI interviews with adults aged 16+ in England. Fieldwork: 31 October - 18 December 2016.</a:t>
            </a:r>
            <a:endParaRPr lang="en-GB" sz="1200">
              <a:effectLst/>
              <a:ea typeface="Calibri" panose="020F0502020204030204" pitchFamily="34" charset="0"/>
              <a:cs typeface="Times New Roman" panose="02020603050405020304" pitchFamily="18" charset="0"/>
            </a:endParaRPr>
          </a:p>
          <a:p>
            <a:pPr marL="171450" indent="-171450">
              <a:lnSpc>
                <a:spcPct val="107000"/>
              </a:lnSpc>
              <a:spcAft>
                <a:spcPts val="600"/>
              </a:spcAft>
              <a:buSzPct val="100000"/>
              <a:buFont typeface="Arial" panose="020B0604020202020204" pitchFamily="34" charset="0"/>
              <a:buChar char="•"/>
            </a:pPr>
            <a:r>
              <a:rPr lang="en-GB" sz="1200" b="1">
                <a:effectLst/>
                <a:ea typeface="Calibri" panose="020F0502020204030204" pitchFamily="34" charset="0"/>
                <a:cs typeface="Times New Roman" panose="02020603050405020304" pitchFamily="18" charset="0"/>
              </a:rPr>
              <a:t>Ipsos MORI 2017 report “What does the public think about the NHS?”. This report was prepared for The King’s Fund. </a:t>
            </a:r>
            <a:r>
              <a:rPr lang="en-GB" sz="1200" b="1" u="sng">
                <a:solidFill>
                  <a:srgbClr val="0563C1"/>
                </a:solidFill>
                <a:effectLst/>
                <a:ea typeface="Calibri" panose="020F0502020204030204" pitchFamily="34" charset="0"/>
                <a:cs typeface="Times New Roman" panose="02020603050405020304" pitchFamily="18" charset="0"/>
                <a:hlinkClick r:id="rId7"/>
              </a:rPr>
              <a:t>Link</a:t>
            </a:r>
            <a:r>
              <a:rPr lang="en-GB" sz="1200" b="1">
                <a:effectLst/>
                <a:ea typeface="Calibri" panose="020F0502020204030204" pitchFamily="34" charset="0"/>
                <a:cs typeface="Times New Roman" panose="02020603050405020304" pitchFamily="18" charset="0"/>
              </a:rPr>
              <a:t>.</a:t>
            </a:r>
            <a:r>
              <a:rPr lang="en-GB" sz="1200" b="1">
                <a:ea typeface="Calibri" panose="020F0502020204030204" pitchFamily="34" charset="0"/>
                <a:cs typeface="Times New Roman" panose="02020603050405020304" pitchFamily="18" charset="0"/>
              </a:rPr>
              <a:t> </a:t>
            </a:r>
            <a:r>
              <a:rPr lang="en-GB" sz="1200" i="1">
                <a:effectLst/>
                <a:ea typeface="Calibri" panose="020F0502020204030204" pitchFamily="34" charset="0"/>
                <a:cs typeface="Times New Roman" panose="02020603050405020304" pitchFamily="18" charset="0"/>
              </a:rPr>
              <a:t>1,151 CAPI interviews with adults aged 15 + in England. Fieldwork: 4- 10 August 2017 in their homes. </a:t>
            </a:r>
          </a:p>
          <a:p>
            <a:pPr marL="171450" indent="-171450">
              <a:lnSpc>
                <a:spcPct val="107000"/>
              </a:lnSpc>
              <a:spcAft>
                <a:spcPts val="600"/>
              </a:spcAft>
              <a:buSzPct val="100000"/>
              <a:buFont typeface="Arial" panose="020B0604020202020204" pitchFamily="34" charset="0"/>
              <a:buChar char="•"/>
            </a:pPr>
            <a:r>
              <a:rPr lang="en-GB" sz="1200" b="1">
                <a:effectLst/>
                <a:ea typeface="Calibri" panose="020F0502020204030204" pitchFamily="34" charset="0"/>
                <a:cs typeface="Times New Roman" panose="02020603050405020304" pitchFamily="18" charset="0"/>
              </a:rPr>
              <a:t>Ipsos poll “St. George’s day and national pride”. </a:t>
            </a:r>
            <a:r>
              <a:rPr lang="en-GB" sz="1200" b="1">
                <a:effectLst/>
                <a:ea typeface="Calibri" panose="020F0502020204030204" pitchFamily="34" charset="0"/>
                <a:cs typeface="Times New Roman" panose="02020603050405020304" pitchFamily="18" charset="0"/>
                <a:hlinkClick r:id="rId8"/>
              </a:rPr>
              <a:t>Link</a:t>
            </a:r>
            <a:r>
              <a:rPr lang="en-GB" sz="1200" b="1">
                <a:ea typeface="Calibri" panose="020F0502020204030204" pitchFamily="34" charset="0"/>
                <a:cs typeface="Times New Roman" panose="02020603050405020304" pitchFamily="18" charset="0"/>
                <a:hlinkClick r:id="rId8"/>
              </a:rPr>
              <a:t>.</a:t>
            </a:r>
            <a:r>
              <a:rPr lang="en-GB" sz="1200" b="1">
                <a:ea typeface="Calibri" panose="020F0502020204030204" pitchFamily="34" charset="0"/>
                <a:cs typeface="Times New Roman" panose="02020603050405020304" pitchFamily="18" charset="0"/>
              </a:rPr>
              <a:t> </a:t>
            </a:r>
            <a:r>
              <a:rPr lang="en-GB" sz="1200" i="1">
                <a:ea typeface="Calibri" panose="020F0502020204030204" pitchFamily="34" charset="0"/>
                <a:cs typeface="Times New Roman" panose="02020603050405020304" pitchFamily="18" charset="0"/>
              </a:rPr>
              <a:t>990 online interviews with adults aged 16-75 in Great Britain. Fieldwork 5 April 2022. </a:t>
            </a:r>
            <a:endParaRPr lang="en-GB" sz="1200" b="1">
              <a:effectLst/>
              <a:ea typeface="Calibri" panose="020F0502020204030204" pitchFamily="34" charset="0"/>
              <a:cs typeface="Times New Roman" panose="02020603050405020304" pitchFamily="18" charset="0"/>
            </a:endParaRPr>
          </a:p>
          <a:p>
            <a:pPr marL="88900">
              <a:lnSpc>
                <a:spcPct val="107000"/>
              </a:lnSpc>
              <a:spcAft>
                <a:spcPts val="800"/>
              </a:spcAft>
              <a:buSzPct val="100000"/>
            </a:pPr>
            <a:endParaRPr lang="en-GB" sz="1200" b="1">
              <a:effectLst/>
              <a:ea typeface="Calibri" panose="020F0502020204030204" pitchFamily="34" charset="0"/>
              <a:cs typeface="Times New Roman" panose="02020603050405020304" pitchFamily="18" charset="0"/>
            </a:endParaRPr>
          </a:p>
          <a:p>
            <a:pPr marL="171450" indent="-171450">
              <a:lnSpc>
                <a:spcPct val="107000"/>
              </a:lnSpc>
              <a:spcAft>
                <a:spcPts val="800"/>
              </a:spcAft>
              <a:buSzPct val="100000"/>
              <a:buFont typeface="Arial" panose="020B0604020202020204" pitchFamily="34" charset="0"/>
              <a:buChar char="•"/>
            </a:pPr>
            <a:endParaRPr lang="en-GB" sz="1200">
              <a:effectLst/>
              <a:ea typeface="Calibri" panose="020F0502020204030204" pitchFamily="34" charset="0"/>
              <a:cs typeface="Times New Roman" panose="02020603050405020304" pitchFamily="18" charset="0"/>
            </a:endParaRPr>
          </a:p>
          <a:p>
            <a:pPr marL="171450" indent="-171450">
              <a:buSzPct val="100000"/>
              <a:buFont typeface="Arial" panose="020B0604020202020204" pitchFamily="34" charset="0"/>
              <a:buChar char="•"/>
            </a:pPr>
            <a:endParaRPr lang="en-GB" sz="1200"/>
          </a:p>
        </p:txBody>
      </p:sp>
      <p:sp>
        <p:nvSpPr>
          <p:cNvPr id="14" name="Content Placeholder 1">
            <a:extLst>
              <a:ext uri="{FF2B5EF4-FFF2-40B4-BE49-F238E27FC236}">
                <a16:creationId xmlns:a16="http://schemas.microsoft.com/office/drawing/2014/main" id="{1B680A9C-C856-445A-9B5D-98879C39C77C}"/>
              </a:ext>
            </a:extLst>
          </p:cNvPr>
          <p:cNvSpPr txBox="1">
            <a:spLocks/>
          </p:cNvSpPr>
          <p:nvPr/>
        </p:nvSpPr>
        <p:spPr>
          <a:xfrm>
            <a:off x="6326118" y="2377067"/>
            <a:ext cx="5400000" cy="3066162"/>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07000"/>
              </a:lnSpc>
              <a:spcAft>
                <a:spcPts val="800"/>
              </a:spcAft>
              <a:buSzPct val="100000"/>
              <a:buFont typeface="Arial" panose="020B0604020202020204" pitchFamily="34" charset="0"/>
              <a:buChar char="•"/>
            </a:pPr>
            <a:endParaRPr lang="en-GB" sz="13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1931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13DD3E-31BB-4591-B36A-E6867E6AD0A4}"/>
              </a:ext>
            </a:extLst>
          </p:cNvPr>
          <p:cNvSpPr>
            <a:spLocks noGrp="1"/>
          </p:cNvSpPr>
          <p:nvPr>
            <p:ph type="title"/>
          </p:nvPr>
        </p:nvSpPr>
        <p:spPr/>
        <p:txBody>
          <a:bodyPr/>
          <a:lstStyle/>
          <a:p>
            <a:r>
              <a:rPr lang="en-GB"/>
              <a:t>Methodology</a:t>
            </a:r>
          </a:p>
        </p:txBody>
      </p:sp>
      <p:sp>
        <p:nvSpPr>
          <p:cNvPr id="4" name="Espace réservé du texte 3">
            <a:extLst>
              <a:ext uri="{FF2B5EF4-FFF2-40B4-BE49-F238E27FC236}">
                <a16:creationId xmlns:a16="http://schemas.microsoft.com/office/drawing/2014/main" id="{E26170D8-26E3-4CED-9154-DDA3B724FCB6}"/>
              </a:ext>
            </a:extLst>
          </p:cNvPr>
          <p:cNvSpPr>
            <a:spLocks noGrp="1"/>
          </p:cNvSpPr>
          <p:nvPr>
            <p:ph type="body" idx="1"/>
          </p:nvPr>
        </p:nvSpPr>
        <p:spPr>
          <a:xfrm>
            <a:off x="8904312" y="92636"/>
            <a:ext cx="2837315" cy="3107326"/>
          </a:xfrm>
        </p:spPr>
        <p:txBody>
          <a:bodyPr/>
          <a:lstStyle/>
          <a:p>
            <a:r>
              <a:rPr lang="en-GB" sz="19900"/>
              <a:t>02</a:t>
            </a:r>
          </a:p>
        </p:txBody>
      </p:sp>
      <p:sp>
        <p:nvSpPr>
          <p:cNvPr id="6" name="Slide Number Placeholder 5">
            <a:extLst>
              <a:ext uri="{FF2B5EF4-FFF2-40B4-BE49-F238E27FC236}">
                <a16:creationId xmlns:a16="http://schemas.microsoft.com/office/drawing/2014/main" id="{0150F475-D6D9-4216-BEC4-F008AF159594}"/>
              </a:ext>
            </a:extLst>
          </p:cNvPr>
          <p:cNvSpPr>
            <a:spLocks noGrp="1"/>
          </p:cNvSpPr>
          <p:nvPr>
            <p:ph type="sldNum" sz="quarter" idx="4"/>
          </p:nvPr>
        </p:nvSpPr>
        <p:spPr/>
        <p:txBody>
          <a:bodyPr/>
          <a:lstStyle/>
          <a:p>
            <a:fld id="{D61AABEC-672F-4B68-B914-690DA978312C}" type="slidenum">
              <a:rPr lang="en-GB" smtClean="0"/>
              <a:pPr/>
              <a:t>7</a:t>
            </a:fld>
            <a:r>
              <a:rPr lang="en-GB"/>
              <a:t> </a:t>
            </a:r>
          </a:p>
        </p:txBody>
      </p:sp>
    </p:spTree>
    <p:extLst>
      <p:ext uri="{BB962C8B-B14F-4D97-AF65-F5344CB8AC3E}">
        <p14:creationId xmlns:p14="http://schemas.microsoft.com/office/powerpoint/2010/main" val="21139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674842"/>
            <a:ext cx="11299088" cy="3993561"/>
          </a:xfrm>
        </p:spPr>
        <p:txBody>
          <a:bodyPr/>
          <a:lstStyle/>
          <a:p>
            <a:r>
              <a:rPr lang="en-GB"/>
              <a:t>This survey was conducted via the UK KnowledgePanel. The KnowledgePanel is Ipsos’ random probability online panel. It has more than 20,000 panellists who are recruited using off-line random probability unclustered address-based sampling, the gold-standard in UK survey research, meaning that every household in the UK has a known chance of being selected to join the panel. Further details about the KnowledgePanel are included in the appendices.</a:t>
            </a:r>
            <a:br>
              <a:rPr lang="en-GB"/>
            </a:br>
            <a:br>
              <a:rPr lang="en-GB"/>
            </a:br>
            <a:r>
              <a:rPr lang="en-GB"/>
              <a:t>The survey was conducted between</a:t>
            </a:r>
            <a:r>
              <a:rPr lang="en-GB" b="1"/>
              <a:t> 5</a:t>
            </a:r>
            <a:r>
              <a:rPr lang="en-GB" b="1" baseline="30000"/>
              <a:t>th</a:t>
            </a:r>
            <a:r>
              <a:rPr lang="en-GB" b="1"/>
              <a:t> and 10</a:t>
            </a:r>
            <a:r>
              <a:rPr lang="en-GB" b="1" baseline="30000"/>
              <a:t>th</a:t>
            </a:r>
            <a:r>
              <a:rPr lang="en-GB" b="1"/>
              <a:t> of May 2023.</a:t>
            </a:r>
            <a:r>
              <a:rPr lang="en-GB"/>
              <a:t> A total number of </a:t>
            </a:r>
            <a:r>
              <a:rPr lang="en-GB" b="1"/>
              <a:t>2,450</a:t>
            </a:r>
            <a:r>
              <a:rPr lang="en-GB"/>
              <a:t> </a:t>
            </a:r>
            <a:r>
              <a:rPr lang="en-US"/>
              <a:t>responses</a:t>
            </a:r>
            <a:r>
              <a:rPr lang="en-GB"/>
              <a:t> were achieved amongst residents across the United Kingdom aged 16+. </a:t>
            </a:r>
          </a:p>
          <a:p>
            <a:br>
              <a:rPr lang="en-GB"/>
            </a:br>
            <a:endParaRPr lang="en-GB"/>
          </a:p>
          <a:p>
            <a:pPr marL="285750" indent="-285750">
              <a:buFont typeface="Arial" panose="020B0604020202020204" pitchFamily="34" charset="0"/>
              <a:buChar char="•"/>
            </a:pPr>
            <a:r>
              <a:rPr lang="en-GB"/>
              <a:t>Ongoing NHS strikes throughout the Winter and Spring of 2023, including nurses and midwives, ambulance staff, and junior doctors. </a:t>
            </a:r>
          </a:p>
          <a:p>
            <a:pPr marL="285750" indent="-285750">
              <a:buFont typeface="Arial" panose="020B0604020202020204" pitchFamily="34" charset="0"/>
              <a:buChar char="•"/>
            </a:pPr>
            <a:r>
              <a:rPr lang="en-GB"/>
              <a:t>Despite reductions in the elective care backlog, the NHS still faces considerable challenges in reducing waiting times. </a:t>
            </a:r>
          </a:p>
          <a:p>
            <a:pPr marL="285750" indent="-285750">
              <a:buFont typeface="Arial" panose="020B0604020202020204" pitchFamily="34" charset="0"/>
              <a:buChar char="•"/>
            </a:pPr>
            <a:r>
              <a:rPr lang="en-GB"/>
              <a:t>Ongoing media coverage of the challenges the NHS is facing, particularly around strikes, and the backlog of cases. </a:t>
            </a:r>
          </a:p>
          <a:p>
            <a:pPr marL="285750" indent="-285750">
              <a:buFont typeface="Arial" panose="020B0604020202020204" pitchFamily="34" charset="0"/>
              <a:buChar char="•"/>
            </a:pPr>
            <a:r>
              <a:rPr lang="en-GB"/>
              <a:t>It should also be noted that fieldwork took place during the coronation of King Charles III, although this is not expected to have an impact on results.</a:t>
            </a: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p:txBody>
          <a:bodyPr/>
          <a:lstStyle/>
          <a:p>
            <a:r>
              <a:rPr lang="en-GB"/>
              <a:t>Methodology and fieldwork</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8</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Overview of the methodology </a:t>
            </a:r>
          </a:p>
        </p:txBody>
      </p:sp>
      <p:sp>
        <p:nvSpPr>
          <p:cNvPr id="9" name="Text Placeholder 7">
            <a:extLst>
              <a:ext uri="{FF2B5EF4-FFF2-40B4-BE49-F238E27FC236}">
                <a16:creationId xmlns:a16="http://schemas.microsoft.com/office/drawing/2014/main" id="{2C785523-F579-492B-8D6A-EB1D8AC8DF5D}"/>
              </a:ext>
            </a:extLst>
          </p:cNvPr>
          <p:cNvSpPr txBox="1">
            <a:spLocks/>
          </p:cNvSpPr>
          <p:nvPr/>
        </p:nvSpPr>
        <p:spPr>
          <a:xfrm>
            <a:off x="437230" y="3515457"/>
            <a:ext cx="9341700" cy="312330"/>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Context</a:t>
            </a:r>
          </a:p>
        </p:txBody>
      </p:sp>
    </p:spTree>
    <p:extLst>
      <p:ext uri="{BB962C8B-B14F-4D97-AF65-F5344CB8AC3E}">
        <p14:creationId xmlns:p14="http://schemas.microsoft.com/office/powerpoint/2010/main" val="1053148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470433"/>
            <a:ext cx="11299088" cy="1592927"/>
          </a:xfrm>
        </p:spPr>
        <p:txBody>
          <a:bodyPr/>
          <a:lstStyle/>
          <a:p>
            <a:r>
              <a:rPr lang="en-GB"/>
              <a:t>The </a:t>
            </a:r>
            <a:r>
              <a:rPr lang="en-GB" err="1"/>
              <a:t>KnowledgePanel</a:t>
            </a:r>
            <a:r>
              <a:rPr lang="en-GB"/>
              <a:t> is a random probability survey panel. Therefore, the </a:t>
            </a:r>
            <a:r>
              <a:rPr lang="en-GB" err="1"/>
              <a:t>KnowledgePanel</a:t>
            </a:r>
            <a:r>
              <a:rPr lang="en-GB"/>
              <a:t> does not use a quota approach when conducting surveys. Instead invited samples are stratified when conducting waves to account for any profile skews within the panel. </a:t>
            </a:r>
          </a:p>
          <a:p>
            <a:pPr lvl="0"/>
            <a:r>
              <a:rPr lang="en-GB"/>
              <a:t>The sample was stratified by country and education. A total of 4,385 panellists were selected and invited to take part in the survey. The selected sample was then reviewed on key demographics to ensure a balanced sample was selected for the survey. A total of 2,450 respondents completed the survey, delivering a response rate of 56%.</a:t>
            </a:r>
          </a:p>
          <a:p>
            <a:pPr lvl="0"/>
            <a:endParaRPr lang="en-GB" sz="2000"/>
          </a:p>
          <a:p>
            <a:r>
              <a:rPr lang="en-GB"/>
              <a:t>In order to ensure the survey results are as representative of the population of the United Kingdom as possible, the below weighting spec was applied to the data in line with the target sample profile. Further detail is provided in the appendix.</a:t>
            </a:r>
          </a:p>
          <a:p>
            <a:r>
              <a:rPr lang="en-GB"/>
              <a:t>Two members per household are allowed to register on the </a:t>
            </a:r>
            <a:r>
              <a:rPr lang="en-GB" err="1"/>
              <a:t>KnowledgePanel</a:t>
            </a:r>
            <a:r>
              <a:rPr lang="en-GB"/>
              <a:t>. Therefore, a design weight was employed to correct for unequal probabilities of selection of household members. </a:t>
            </a:r>
          </a:p>
          <a:p>
            <a:r>
              <a:rPr lang="en-GB"/>
              <a:t>Calibration weights have also been applied using the latest population statistics relevant to the surveyed population. Two sets of calibration weights are applied:</a:t>
            </a:r>
          </a:p>
          <a:p>
            <a:pPr marL="285750" lvl="0" indent="-285750">
              <a:buSzPct val="100000"/>
              <a:buFont typeface="Arial" panose="020B0604020202020204" pitchFamily="34" charset="0"/>
              <a:buChar char="•"/>
            </a:pPr>
            <a:r>
              <a:rPr lang="en-GB"/>
              <a:t>Calibration weighting was applied using the following variables: Region and an interlocked variable of Gender by Age. Both use ONS 2020 mid-year population estimates as the weighting target. </a:t>
            </a:r>
          </a:p>
          <a:p>
            <a:pPr lvl="1">
              <a:buSzPct val="100000"/>
              <a:buFont typeface="Arial" panose="020B0604020202020204" pitchFamily="34" charset="0"/>
              <a:buChar char="•"/>
            </a:pPr>
            <a:r>
              <a:rPr lang="en-GB"/>
              <a:t>Demographic weights were then applied to correct for imbalances in the achieved sample; the data was weighted on: Education, Ethnicity, Index of Multiple Deprivation (quintiles), and number of adults in the household. Estimates from the ONS 2020 mid-year population estimates and Annual Population Survey were used as the weighting target. </a:t>
            </a:r>
          </a:p>
          <a:p>
            <a:pPr marL="285750" lvl="0" indent="-285750">
              <a:buFont typeface="Arial" panose="020B0604020202020204" pitchFamily="34" charset="0"/>
              <a:buChar char="•"/>
            </a:pPr>
            <a:endParaRPr lang="en-GB"/>
          </a:p>
          <a:p>
            <a:endParaRPr lang="en-GB"/>
          </a:p>
          <a:p>
            <a:endParaRPr lang="en-GB"/>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a:xfrm>
            <a:off x="450000" y="1117489"/>
            <a:ext cx="9341700" cy="312330"/>
          </a:xfrm>
        </p:spPr>
        <p:txBody>
          <a:bodyPr/>
          <a:lstStyle/>
          <a:p>
            <a:r>
              <a:rPr lang="en-GB"/>
              <a:t>Sampling</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9</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Sampling and weighting</a:t>
            </a:r>
          </a:p>
        </p:txBody>
      </p:sp>
      <p:sp>
        <p:nvSpPr>
          <p:cNvPr id="7" name="Text Placeholder 7">
            <a:extLst>
              <a:ext uri="{FF2B5EF4-FFF2-40B4-BE49-F238E27FC236}">
                <a16:creationId xmlns:a16="http://schemas.microsoft.com/office/drawing/2014/main" id="{1B2D9731-7CDB-47FA-9FED-F215A0313762}"/>
              </a:ext>
            </a:extLst>
          </p:cNvPr>
          <p:cNvSpPr txBox="1">
            <a:spLocks/>
          </p:cNvSpPr>
          <p:nvPr/>
        </p:nvSpPr>
        <p:spPr>
          <a:xfrm>
            <a:off x="450000" y="2908480"/>
            <a:ext cx="9341700" cy="312330"/>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Weighting</a:t>
            </a:r>
          </a:p>
        </p:txBody>
      </p:sp>
    </p:spTree>
    <p:extLst>
      <p:ext uri="{BB962C8B-B14F-4D97-AF65-F5344CB8AC3E}">
        <p14:creationId xmlns:p14="http://schemas.microsoft.com/office/powerpoint/2010/main" val="758380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10</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Interpretation of the findings</a:t>
            </a:r>
          </a:p>
        </p:txBody>
      </p:sp>
      <p:sp>
        <p:nvSpPr>
          <p:cNvPr id="11" name="Content Placeholder 1">
            <a:extLst>
              <a:ext uri="{FF2B5EF4-FFF2-40B4-BE49-F238E27FC236}">
                <a16:creationId xmlns:a16="http://schemas.microsoft.com/office/drawing/2014/main" id="{1917EAC6-98E8-47AF-B60F-2DC15E32F013}"/>
              </a:ext>
            </a:extLst>
          </p:cNvPr>
          <p:cNvSpPr txBox="1">
            <a:spLocks/>
          </p:cNvSpPr>
          <p:nvPr/>
        </p:nvSpPr>
        <p:spPr>
          <a:xfrm>
            <a:off x="450000" y="1784350"/>
            <a:ext cx="11299088" cy="4164013"/>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Throughout the report findings will highlight, and refer to, different sub-groups based on responses to certain questions. When interpreting the survey findings, it is important to remember that the results are based on a sample of the population, not the entire population. Consequently, results are subject to margins of error.</a:t>
            </a:r>
          </a:p>
          <a:p>
            <a:r>
              <a:rPr lang="en-GB"/>
              <a:t>This report comments on differences in the data between different sub-groups within the total sample surveyed. A difference must be of a certain size in order to be statistically significant and only differences which are statistically significant at the 95% confidence interval are commented on in this report. In addition to being statistically significant, only sub-group differences which are interesting and relevant to the question being analysed are commented on in the report. </a:t>
            </a:r>
          </a:p>
          <a:p>
            <a:r>
              <a:rPr lang="en-GB"/>
              <a:t>For the most part, only sub-groups with 100 or more participants are commented on in this report. It should be noted, however, that the smaller the size of the sub-group, the less we can rely on the survey estimates to be true representatives of the population as a whole. In some cases, sub-groups comprising fewer than 100 participants may be commented on in the report and these should be treated with particular caution. </a:t>
            </a:r>
          </a:p>
          <a:p>
            <a:r>
              <a:rPr lang="en-GB"/>
              <a:t>Survey participants are permitted to give a ‘don’t know’ answer to most of the questions and these responses are not excluded from the analysis. These responses are referred to in the report where they form a substantial proportion. </a:t>
            </a:r>
          </a:p>
          <a:p>
            <a:r>
              <a:rPr lang="en-GB"/>
              <a:t>Where percentages do not sum to 100, this is due to computer rounding, the exclusion of ‘don’t know’ categories, or participants being able to give multiple answers to the same question. Throughout the report an asterisk (*) denotes any value of less than half of one per cent but greater than 0%.</a:t>
            </a:r>
          </a:p>
          <a:p>
            <a:endParaRPr lang="en-GB"/>
          </a:p>
          <a:p>
            <a:endParaRPr lang="en-US"/>
          </a:p>
          <a:p>
            <a:endParaRPr lang="en-GB"/>
          </a:p>
          <a:p>
            <a:endParaRPr lang="en-GB"/>
          </a:p>
          <a:p>
            <a:endParaRPr lang="en-GB"/>
          </a:p>
        </p:txBody>
      </p:sp>
      <p:sp>
        <p:nvSpPr>
          <p:cNvPr id="13" name="Text Placeholder 7">
            <a:extLst>
              <a:ext uri="{FF2B5EF4-FFF2-40B4-BE49-F238E27FC236}">
                <a16:creationId xmlns:a16="http://schemas.microsoft.com/office/drawing/2014/main" id="{D260EE6C-24F7-4C37-9A46-5891CCEE6904}"/>
              </a:ext>
            </a:extLst>
          </p:cNvPr>
          <p:cNvSpPr txBox="1">
            <a:spLocks/>
          </p:cNvSpPr>
          <p:nvPr/>
        </p:nvSpPr>
        <p:spPr>
          <a:xfrm>
            <a:off x="450000" y="1241781"/>
            <a:ext cx="9341700" cy="307777"/>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Interpretation of quantitative findings</a:t>
            </a:r>
          </a:p>
        </p:txBody>
      </p:sp>
    </p:spTree>
    <p:extLst>
      <p:ext uri="{BB962C8B-B14F-4D97-AF65-F5344CB8AC3E}">
        <p14:creationId xmlns:p14="http://schemas.microsoft.com/office/powerpoint/2010/main" val="2031603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13DD3E-31BB-4591-B36A-E6867E6AD0A4}"/>
              </a:ext>
            </a:extLst>
          </p:cNvPr>
          <p:cNvSpPr>
            <a:spLocks noGrp="1"/>
          </p:cNvSpPr>
          <p:nvPr>
            <p:ph type="title"/>
          </p:nvPr>
        </p:nvSpPr>
        <p:spPr>
          <a:xfrm>
            <a:off x="450000" y="450000"/>
            <a:ext cx="7422765" cy="830997"/>
          </a:xfrm>
        </p:spPr>
        <p:txBody>
          <a:bodyPr/>
          <a:lstStyle/>
          <a:p>
            <a:r>
              <a:rPr lang="en-GB"/>
              <a:t>The findings</a:t>
            </a:r>
          </a:p>
        </p:txBody>
      </p:sp>
      <p:sp>
        <p:nvSpPr>
          <p:cNvPr id="4" name="Espace réservé du texte 3">
            <a:extLst>
              <a:ext uri="{FF2B5EF4-FFF2-40B4-BE49-F238E27FC236}">
                <a16:creationId xmlns:a16="http://schemas.microsoft.com/office/drawing/2014/main" id="{E26170D8-26E3-4CED-9154-DDA3B724FCB6}"/>
              </a:ext>
            </a:extLst>
          </p:cNvPr>
          <p:cNvSpPr>
            <a:spLocks noGrp="1"/>
          </p:cNvSpPr>
          <p:nvPr>
            <p:ph type="body" idx="1"/>
          </p:nvPr>
        </p:nvSpPr>
        <p:spPr>
          <a:xfrm>
            <a:off x="8904312" y="92636"/>
            <a:ext cx="2837315" cy="3107326"/>
          </a:xfrm>
        </p:spPr>
        <p:txBody>
          <a:bodyPr/>
          <a:lstStyle/>
          <a:p>
            <a:r>
              <a:rPr lang="en-GB" sz="19900"/>
              <a:t>03</a:t>
            </a:r>
          </a:p>
        </p:txBody>
      </p:sp>
      <p:sp>
        <p:nvSpPr>
          <p:cNvPr id="6" name="Slide Number Placeholder 5">
            <a:extLst>
              <a:ext uri="{FF2B5EF4-FFF2-40B4-BE49-F238E27FC236}">
                <a16:creationId xmlns:a16="http://schemas.microsoft.com/office/drawing/2014/main" id="{0150F475-D6D9-4216-BEC4-F008AF159594}"/>
              </a:ext>
            </a:extLst>
          </p:cNvPr>
          <p:cNvSpPr>
            <a:spLocks noGrp="1"/>
          </p:cNvSpPr>
          <p:nvPr>
            <p:ph type="sldNum" sz="quarter" idx="4"/>
          </p:nvPr>
        </p:nvSpPr>
        <p:spPr/>
        <p:txBody>
          <a:bodyPr/>
          <a:lstStyle/>
          <a:p>
            <a:fld id="{D61AABEC-672F-4B68-B914-690DA978312C}" type="slidenum">
              <a:rPr lang="en-GB" smtClean="0"/>
              <a:pPr/>
              <a:t>11</a:t>
            </a:fld>
            <a:r>
              <a:rPr lang="en-GB"/>
              <a:t> </a:t>
            </a:r>
          </a:p>
        </p:txBody>
      </p:sp>
    </p:spTree>
    <p:extLst>
      <p:ext uri="{BB962C8B-B14F-4D97-AF65-F5344CB8AC3E}">
        <p14:creationId xmlns:p14="http://schemas.microsoft.com/office/powerpoint/2010/main" val="709761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1A58C2-F260-48E6-973E-275F246010A7}"/>
              </a:ext>
            </a:extLst>
          </p:cNvPr>
          <p:cNvSpPr>
            <a:spLocks noGrp="1"/>
          </p:cNvSpPr>
          <p:nvPr>
            <p:ph type="sldNum" sz="quarter" idx="10"/>
          </p:nvPr>
        </p:nvSpPr>
        <p:spPr>
          <a:xfrm>
            <a:off x="437230" y="6279028"/>
            <a:ext cx="304370" cy="365125"/>
          </a:xfrm>
        </p:spPr>
        <p:txBody>
          <a:bodyPr/>
          <a:lstStyle/>
          <a:p>
            <a:fld id="{D61AABEC-672F-4B68-B914-690DA978312C}" type="slidenum">
              <a:rPr lang="en-GB" smtClean="0"/>
              <a:pPr/>
              <a:t>12</a:t>
            </a:fld>
            <a:r>
              <a:rPr lang="en-GB"/>
              <a:t>  </a:t>
            </a:r>
          </a:p>
        </p:txBody>
      </p:sp>
      <p:sp>
        <p:nvSpPr>
          <p:cNvPr id="5" name="Title 4" descr="Header">
            <a:extLst>
              <a:ext uri="{FF2B5EF4-FFF2-40B4-BE49-F238E27FC236}">
                <a16:creationId xmlns:a16="http://schemas.microsoft.com/office/drawing/2014/main" id="{2575DBF7-E344-488F-AF0F-8C748180EED2}"/>
              </a:ext>
            </a:extLst>
          </p:cNvPr>
          <p:cNvSpPr>
            <a:spLocks noGrp="1"/>
          </p:cNvSpPr>
          <p:nvPr>
            <p:ph type="title"/>
          </p:nvPr>
        </p:nvSpPr>
        <p:spPr>
          <a:xfrm>
            <a:off x="552839" y="649798"/>
            <a:ext cx="4764573" cy="1116250"/>
          </a:xfrm>
        </p:spPr>
        <p:txBody>
          <a:bodyPr/>
          <a:lstStyle/>
          <a:p>
            <a:r>
              <a:rPr lang="en-GB" sz="2200"/>
              <a:t>By some distance, the NHS is the aspect that makes self-identified British citizens most proud to be British – at just over half</a:t>
            </a:r>
          </a:p>
        </p:txBody>
      </p:sp>
      <p:sp>
        <p:nvSpPr>
          <p:cNvPr id="15" name="Text Placeholder 14">
            <a:extLst>
              <a:ext uri="{FF2B5EF4-FFF2-40B4-BE49-F238E27FC236}">
                <a16:creationId xmlns:a16="http://schemas.microsoft.com/office/drawing/2014/main" id="{9194A9CF-20D3-49AE-9239-D4AC5F686143}"/>
              </a:ext>
            </a:extLst>
          </p:cNvPr>
          <p:cNvSpPr>
            <a:spLocks noGrp="1"/>
          </p:cNvSpPr>
          <p:nvPr>
            <p:ph type="body" sz="quarter" idx="12"/>
          </p:nvPr>
        </p:nvSpPr>
        <p:spPr>
          <a:xfrm>
            <a:off x="5409488" y="693865"/>
            <a:ext cx="7262320" cy="1116250"/>
          </a:xfrm>
        </p:spPr>
        <p:txBody>
          <a:bodyPr/>
          <a:lstStyle/>
          <a:p>
            <a:pPr marL="0" marR="0" lvl="0" indent="0" algn="l" defTabSz="914400" rtl="0" eaLnBrk="1" fontAlgn="auto" latinLnBrk="0" hangingPunct="1">
              <a:lnSpc>
                <a:spcPct val="110000"/>
              </a:lnSpc>
              <a:spcBef>
                <a:spcPts val="400"/>
              </a:spcBef>
              <a:spcAft>
                <a:spcPts val="400"/>
              </a:spcAft>
              <a:buClrTx/>
              <a:buSzTx/>
              <a:buFont typeface="HelveticaNeueLT Std Lt Cn" panose="020B0406020202030204" pitchFamily="34" charset="0"/>
              <a:buNone/>
              <a:tabLst/>
              <a:defRPr/>
            </a:pPr>
            <a:r>
              <a:rPr kumimoji="0" lang="en-GB" sz="1100" b="1" i="0" u="none" strike="noStrike" kern="0" cap="none" spc="0" normalizeH="0" baseline="0" noProof="0">
                <a:ln>
                  <a:noFill/>
                </a:ln>
                <a:solidFill>
                  <a:schemeClr val="bg1">
                    <a:lumMod val="50000"/>
                  </a:schemeClr>
                </a:solidFill>
                <a:effectLst/>
                <a:uLnTx/>
                <a:uFillTx/>
                <a:latin typeface="Arial"/>
                <a:ea typeface="+mn-ea"/>
                <a:cs typeface="Segoe UI" panose="020B0502040204020203" pitchFamily="34" charset="0"/>
              </a:rPr>
              <a:t>Which two or three of the following, if any, would you </a:t>
            </a:r>
            <a:r>
              <a:rPr lang="en-GB" sz="1100" b="1" kern="0">
                <a:solidFill>
                  <a:schemeClr val="bg1">
                    <a:lumMod val="50000"/>
                  </a:schemeClr>
                </a:solidFill>
                <a:latin typeface="Arial"/>
                <a:cs typeface="Segoe UI" panose="020B0502040204020203" pitchFamily="34" charset="0"/>
              </a:rPr>
              <a:t>say makes you most proud to be British? </a:t>
            </a:r>
            <a:endParaRPr kumimoji="0" lang="en-GB" sz="1100" b="1" i="0" u="none" strike="noStrike" kern="0" cap="none" spc="0" normalizeH="0" baseline="0" noProof="0">
              <a:ln>
                <a:noFill/>
              </a:ln>
              <a:solidFill>
                <a:schemeClr val="bg1">
                  <a:lumMod val="50000"/>
                </a:schemeClr>
              </a:solidFill>
              <a:effectLst/>
              <a:uLnTx/>
              <a:uFillTx/>
              <a:latin typeface="Arial"/>
              <a:ea typeface="+mn-ea"/>
              <a:cs typeface="Segoe UI" panose="020B0502040204020203" pitchFamily="34" charset="0"/>
            </a:endParaRPr>
          </a:p>
        </p:txBody>
      </p:sp>
      <p:sp>
        <p:nvSpPr>
          <p:cNvPr id="7" name="Content Placeholder 6">
            <a:extLst>
              <a:ext uri="{FF2B5EF4-FFF2-40B4-BE49-F238E27FC236}">
                <a16:creationId xmlns:a16="http://schemas.microsoft.com/office/drawing/2014/main" id="{3D13D135-2967-45BC-AFB0-097A42027FD7}"/>
              </a:ext>
            </a:extLst>
          </p:cNvPr>
          <p:cNvSpPr>
            <a:spLocks noGrp="1"/>
          </p:cNvSpPr>
          <p:nvPr>
            <p:ph sz="quarter" idx="13"/>
          </p:nvPr>
        </p:nvSpPr>
        <p:spPr>
          <a:xfrm>
            <a:off x="5409488" y="947956"/>
            <a:ext cx="6510900" cy="5189838"/>
          </a:xfrm>
        </p:spPr>
        <p:txBody>
          <a:bodyPr/>
          <a:lstStyle/>
          <a:p>
            <a:r>
              <a:rPr lang="en-GB"/>
              <a:t> </a:t>
            </a:r>
          </a:p>
        </p:txBody>
      </p:sp>
      <p:sp>
        <p:nvSpPr>
          <p:cNvPr id="19" name="Country">
            <a:extLst>
              <a:ext uri="{FF2B5EF4-FFF2-40B4-BE49-F238E27FC236}">
                <a16:creationId xmlns:a16="http://schemas.microsoft.com/office/drawing/2014/main" id="{138774A5-A356-45D7-9A41-873951589F27}"/>
              </a:ext>
            </a:extLst>
          </p:cNvPr>
          <p:cNvSpPr txBox="1"/>
          <p:nvPr/>
        </p:nvSpPr>
        <p:spPr>
          <a:xfrm>
            <a:off x="5720810" y="1075914"/>
            <a:ext cx="1071934" cy="169277"/>
          </a:xfrm>
          <a:prstGeom prst="rect">
            <a:avLst/>
          </a:prstGeom>
          <a:noFill/>
        </p:spPr>
        <p:txBody>
          <a:bodyPr wrap="square" lIns="0" tIns="0" rIns="0" bIns="0" rtlCol="0" anchor="b">
            <a:spAutoFit/>
          </a:bodyPr>
          <a:lstStyle/>
          <a:p>
            <a:pPr marL="0" marR="0" lvl="0" indent="0" defTabSz="914400" eaLnBrk="1" fontAlgn="auto" latinLnBrk="0" hangingPunct="1">
              <a:spcBef>
                <a:spcPts val="2400"/>
              </a:spcBef>
              <a:spcAft>
                <a:spcPts val="0"/>
              </a:spcAft>
              <a:buClr>
                <a:schemeClr val="bg2"/>
              </a:buClr>
              <a:buSzTx/>
              <a:buFontTx/>
              <a:buNone/>
              <a:tabLst/>
              <a:defRPr/>
            </a:pPr>
            <a:r>
              <a:rPr kumimoji="0" lang="en-GB" sz="1100" b="1" i="0" u="none" strike="noStrike" kern="0" cap="none" spc="0" normalizeH="0" baseline="0" noProof="0">
                <a:ln>
                  <a:noFill/>
                </a:ln>
                <a:solidFill>
                  <a:schemeClr val="tx2"/>
                </a:solidFill>
                <a:effectLst/>
                <a:uLnTx/>
                <a:uFillTx/>
              </a:rPr>
              <a:t>Statement</a:t>
            </a:r>
          </a:p>
        </p:txBody>
      </p:sp>
      <p:sp>
        <p:nvSpPr>
          <p:cNvPr id="23" name="TextBox 22">
            <a:extLst>
              <a:ext uri="{FF2B5EF4-FFF2-40B4-BE49-F238E27FC236}">
                <a16:creationId xmlns:a16="http://schemas.microsoft.com/office/drawing/2014/main" id="{28A7AA4B-E99A-4D54-8E7A-3DDF8851A8FF}"/>
              </a:ext>
            </a:extLst>
          </p:cNvPr>
          <p:cNvSpPr txBox="1"/>
          <p:nvPr/>
        </p:nvSpPr>
        <p:spPr>
          <a:xfrm>
            <a:off x="7909195" y="1075914"/>
            <a:ext cx="2636075" cy="169277"/>
          </a:xfrm>
          <a:prstGeom prst="rect">
            <a:avLst/>
          </a:prstGeom>
          <a:noFill/>
        </p:spPr>
        <p:txBody>
          <a:bodyPr wrap="square" lIns="0" tIns="0" rIns="0" bIns="0" rtlCol="0">
            <a:spAutoFit/>
          </a:bodyPr>
          <a:lstStyle/>
          <a:p>
            <a:pPr lvl="0" defTabSz="914400">
              <a:spcBef>
                <a:spcPts val="2400"/>
              </a:spcBef>
              <a:buClr>
                <a:schemeClr val="bg2"/>
              </a:buClr>
              <a:defRPr/>
            </a:pPr>
            <a:r>
              <a:rPr lang="en-GB" sz="1100" b="1" kern="0">
                <a:solidFill>
                  <a:schemeClr val="tx2"/>
                </a:solidFill>
              </a:rPr>
              <a:t>May 23 results</a:t>
            </a:r>
          </a:p>
        </p:txBody>
      </p:sp>
      <p:graphicFrame>
        <p:nvGraphicFramePr>
          <p:cNvPr id="14" name="Chart 13">
            <a:extLst>
              <a:ext uri="{FF2B5EF4-FFF2-40B4-BE49-F238E27FC236}">
                <a16:creationId xmlns:a16="http://schemas.microsoft.com/office/drawing/2014/main" id="{E86AC06D-F7B5-4EE1-A333-C331F553EB89}"/>
              </a:ext>
            </a:extLst>
          </p:cNvPr>
          <p:cNvGraphicFramePr/>
          <p:nvPr>
            <p:extLst>
              <p:ext uri="{D42A27DB-BD31-4B8C-83A1-F6EECF244321}">
                <p14:modId xmlns:p14="http://schemas.microsoft.com/office/powerpoint/2010/main" val="661376553"/>
              </p:ext>
            </p:extLst>
          </p:nvPr>
        </p:nvGraphicFramePr>
        <p:xfrm>
          <a:off x="8023494" y="1570941"/>
          <a:ext cx="3492500" cy="4676349"/>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Straight Connector 17">
            <a:extLst>
              <a:ext uri="{FF2B5EF4-FFF2-40B4-BE49-F238E27FC236}">
                <a16:creationId xmlns:a16="http://schemas.microsoft.com/office/drawing/2014/main" id="{D92BD691-BBF6-4740-B583-152C25BA561E}"/>
              </a:ext>
              <a:ext uri="{C183D7F6-B498-43B3-948B-1728B52AA6E4}">
                <adec:decorative xmlns:adec="http://schemas.microsoft.com/office/drawing/2017/decorative" val="1"/>
              </a:ext>
            </a:extLst>
          </p:cNvPr>
          <p:cNvCxnSpPr>
            <a:cxnSpLocks/>
          </p:cNvCxnSpPr>
          <p:nvPr/>
        </p:nvCxnSpPr>
        <p:spPr>
          <a:xfrm>
            <a:off x="5571858" y="1296170"/>
            <a:ext cx="215318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B257F96-ADA8-4DAC-9704-24A959A4DFB9}"/>
              </a:ext>
              <a:ext uri="{C183D7F6-B498-43B3-948B-1728B52AA6E4}">
                <adec:decorative xmlns:adec="http://schemas.microsoft.com/office/drawing/2017/decorative" val="1"/>
              </a:ext>
            </a:extLst>
          </p:cNvPr>
          <p:cNvCxnSpPr>
            <a:cxnSpLocks/>
          </p:cNvCxnSpPr>
          <p:nvPr/>
        </p:nvCxnSpPr>
        <p:spPr>
          <a:xfrm>
            <a:off x="7909195" y="1296170"/>
            <a:ext cx="384386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5" name="Chart 24">
            <a:extLst>
              <a:ext uri="{FF2B5EF4-FFF2-40B4-BE49-F238E27FC236}">
                <a16:creationId xmlns:a16="http://schemas.microsoft.com/office/drawing/2014/main" id="{B2717317-9FA0-401C-9697-B0AF8C7BBE5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71645803"/>
              </p:ext>
            </p:extLst>
          </p:nvPr>
        </p:nvGraphicFramePr>
        <p:xfrm>
          <a:off x="5520901" y="1809407"/>
          <a:ext cx="2252148" cy="42809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Chart 29">
            <a:extLst>
              <a:ext uri="{FF2B5EF4-FFF2-40B4-BE49-F238E27FC236}">
                <a16:creationId xmlns:a16="http://schemas.microsoft.com/office/drawing/2014/main" id="{FF07130F-F864-4E19-B7E6-1757F6880FA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69061842"/>
              </p:ext>
            </p:extLst>
          </p:nvPr>
        </p:nvGraphicFramePr>
        <p:xfrm>
          <a:off x="7862293" y="1394725"/>
          <a:ext cx="3899073" cy="46955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Average table">
            <a:extLst>
              <a:ext uri="{FF2B5EF4-FFF2-40B4-BE49-F238E27FC236}">
                <a16:creationId xmlns:a16="http://schemas.microsoft.com/office/drawing/2014/main" id="{F9518C0C-5D72-18B4-F852-2C3670F11668}"/>
              </a:ext>
            </a:extLst>
          </p:cNvPr>
          <p:cNvGraphicFramePr>
            <a:graphicFrameLocks noGrp="1"/>
          </p:cNvGraphicFramePr>
          <p:nvPr>
            <p:extLst>
              <p:ext uri="{D42A27DB-BD31-4B8C-83A1-F6EECF244321}">
                <p14:modId xmlns:p14="http://schemas.microsoft.com/office/powerpoint/2010/main" val="635042904"/>
              </p:ext>
            </p:extLst>
          </p:nvPr>
        </p:nvGraphicFramePr>
        <p:xfrm>
          <a:off x="5521303" y="1418437"/>
          <a:ext cx="2153186" cy="4787999"/>
        </p:xfrm>
        <a:graphic>
          <a:graphicData uri="http://schemas.openxmlformats.org/drawingml/2006/table">
            <a:tbl>
              <a:tblPr>
                <a:tableStyleId>{5C22544A-7EE6-4342-B048-85BDC9FD1C3A}</a:tableStyleId>
              </a:tblPr>
              <a:tblGrid>
                <a:gridCol w="2153186">
                  <a:extLst>
                    <a:ext uri="{9D8B030D-6E8A-4147-A177-3AD203B41FA5}">
                      <a16:colId xmlns:a16="http://schemas.microsoft.com/office/drawing/2014/main" val="904394726"/>
                    </a:ext>
                  </a:extLst>
                </a:gridCol>
              </a:tblGrid>
              <a:tr h="349708">
                <a:tc>
                  <a:txBody>
                    <a:bodyPr/>
                    <a:lstStyle/>
                    <a:p>
                      <a:pPr algn="r" fontAlgn="b"/>
                      <a:r>
                        <a:rPr lang="en-GB" sz="1050" u="none" strike="noStrike">
                          <a:effectLst/>
                          <a:latin typeface="+mn-lt"/>
                        </a:rPr>
                        <a:t>The NHS</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8051931"/>
                  </a:ext>
                </a:extLst>
              </a:tr>
              <a:tr h="349210">
                <a:tc>
                  <a:txBody>
                    <a:bodyPr/>
                    <a:lstStyle/>
                    <a:p>
                      <a:pPr algn="r" fontAlgn="b"/>
                      <a:r>
                        <a:rPr lang="en-GB" sz="1050" u="none" strike="noStrike">
                          <a:effectLst/>
                          <a:latin typeface="+mn-lt"/>
                        </a:rPr>
                        <a:t>Our history </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30539914"/>
                  </a:ext>
                </a:extLst>
              </a:tr>
              <a:tr h="368050">
                <a:tc>
                  <a:txBody>
                    <a:bodyPr/>
                    <a:lstStyle/>
                    <a:p>
                      <a:pPr algn="r" fontAlgn="b"/>
                      <a:r>
                        <a:rPr lang="en-GB" sz="1050" u="none" strike="noStrike">
                          <a:effectLst/>
                          <a:latin typeface="+mn-lt"/>
                        </a:rPr>
                        <a:t>Our culture and arts</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44745"/>
                  </a:ext>
                </a:extLst>
              </a:tr>
              <a:tr h="426603">
                <a:tc>
                  <a:txBody>
                    <a:bodyPr/>
                    <a:lstStyle/>
                    <a:p>
                      <a:pPr algn="r" fontAlgn="b"/>
                      <a:r>
                        <a:rPr lang="en-GB" sz="1050" b="0" i="0" u="none" strike="noStrike">
                          <a:solidFill>
                            <a:srgbClr val="000000"/>
                          </a:solidFill>
                          <a:effectLst/>
                          <a:latin typeface="+mn-lt"/>
                        </a:rPr>
                        <a:t>Our system of democracy</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52615529"/>
                  </a:ext>
                </a:extLst>
              </a:tr>
              <a:tr h="409873">
                <a:tc>
                  <a:txBody>
                    <a:bodyPr/>
                    <a:lstStyle/>
                    <a:p>
                      <a:pPr algn="r" fontAlgn="b"/>
                      <a:r>
                        <a:rPr lang="en-GB" sz="1050" u="none" strike="noStrike">
                          <a:effectLst/>
                          <a:latin typeface="+mn-lt"/>
                        </a:rPr>
                        <a:t>The Royal Family</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123791"/>
                  </a:ext>
                </a:extLst>
              </a:tr>
              <a:tr h="372037">
                <a:tc>
                  <a:txBody>
                    <a:bodyPr/>
                    <a:lstStyle/>
                    <a:p>
                      <a:pPr algn="r" fontAlgn="b"/>
                      <a:r>
                        <a:rPr lang="en-GB" sz="1050" u="none" strike="noStrike">
                          <a:effectLst/>
                          <a:latin typeface="+mn-lt"/>
                        </a:rPr>
                        <a:t>British army/armed forces</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345694"/>
                  </a:ext>
                </a:extLst>
              </a:tr>
              <a:tr h="383451">
                <a:tc>
                  <a:txBody>
                    <a:bodyPr/>
                    <a:lstStyle/>
                    <a:p>
                      <a:pPr algn="r" fontAlgn="b"/>
                      <a:r>
                        <a:rPr lang="en-GB" sz="1050" u="none" strike="noStrike">
                          <a:effectLst/>
                          <a:latin typeface="+mn-lt"/>
                        </a:rPr>
                        <a:t>Having a free press/media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98930036"/>
                  </a:ext>
                </a:extLst>
              </a:tr>
              <a:tr h="349366">
                <a:tc>
                  <a:txBody>
                    <a:bodyPr/>
                    <a:lstStyle/>
                    <a:p>
                      <a:pPr algn="r" fontAlgn="b"/>
                      <a:r>
                        <a:rPr lang="en-GB" sz="1050" b="0" i="0" u="none" strike="noStrike">
                          <a:solidFill>
                            <a:srgbClr val="000000"/>
                          </a:solidFill>
                          <a:effectLst/>
                          <a:latin typeface="+mn-lt"/>
                        </a:rPr>
                        <a:t>The BBC</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03660606"/>
                  </a:ext>
                </a:extLst>
              </a:tr>
              <a:tr h="434576">
                <a:tc>
                  <a:txBody>
                    <a:bodyPr/>
                    <a:lstStyle/>
                    <a:p>
                      <a:pPr algn="r" fontAlgn="b"/>
                      <a:r>
                        <a:rPr lang="en-GB" sz="1050" b="0" i="0" u="none" strike="noStrike">
                          <a:solidFill>
                            <a:srgbClr val="000000"/>
                          </a:solidFill>
                          <a:effectLst/>
                          <a:latin typeface="+mn-lt"/>
                        </a:rPr>
                        <a:t>British sports teams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950252"/>
                  </a:ext>
                </a:extLst>
              </a:tr>
              <a:tr h="349366">
                <a:tc>
                  <a:txBody>
                    <a:bodyPr/>
                    <a:lstStyle/>
                    <a:p>
                      <a:pPr algn="r" fontAlgn="b"/>
                      <a:r>
                        <a:rPr lang="en-GB" sz="1050" b="0" i="0" u="none" strike="noStrike">
                          <a:solidFill>
                            <a:srgbClr val="000000"/>
                          </a:solidFill>
                          <a:effectLst/>
                          <a:latin typeface="+mn-lt"/>
                        </a:rPr>
                        <a:t>Our position in the world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84182524"/>
                  </a:ext>
                </a:extLst>
              </a:tr>
              <a:tr h="400493">
                <a:tc>
                  <a:txBody>
                    <a:bodyPr/>
                    <a:lstStyle/>
                    <a:p>
                      <a:pPr algn="r" fontAlgn="b"/>
                      <a:r>
                        <a:rPr lang="en-GB" sz="1050" b="0" i="0" u="none" strike="noStrike">
                          <a:solidFill>
                            <a:srgbClr val="000000"/>
                          </a:solidFill>
                          <a:effectLst/>
                          <a:latin typeface="+mn-lt"/>
                        </a:rPr>
                        <a:t>British Business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62676994"/>
                  </a:ext>
                </a:extLst>
              </a:tr>
              <a:tr h="400493">
                <a:tc>
                  <a:txBody>
                    <a:bodyPr/>
                    <a:lstStyle/>
                    <a:p>
                      <a:pPr algn="r" fontAlgn="b"/>
                      <a:r>
                        <a:rPr lang="en-GB" sz="1050" b="0" i="0" u="none" strike="noStrike">
                          <a:solidFill>
                            <a:srgbClr val="000000"/>
                          </a:solidFill>
                          <a:effectLst/>
                          <a:latin typeface="+mn-lt"/>
                        </a:rPr>
                        <a:t>None of these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367565"/>
                  </a:ext>
                </a:extLst>
              </a:tr>
              <a:tr h="194773">
                <a:tc>
                  <a:txBody>
                    <a:bodyPr/>
                    <a:lstStyle/>
                    <a:p>
                      <a:pPr algn="r" fontAlgn="b"/>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0968349"/>
                  </a:ext>
                </a:extLst>
              </a:tr>
            </a:tbl>
          </a:graphicData>
        </a:graphic>
      </p:graphicFrame>
      <p:sp>
        <p:nvSpPr>
          <p:cNvPr id="10" name="Text Placeholder 4">
            <a:extLst>
              <a:ext uri="{FF2B5EF4-FFF2-40B4-BE49-F238E27FC236}">
                <a16:creationId xmlns:a16="http://schemas.microsoft.com/office/drawing/2014/main" id="{3685444D-8F77-3E86-C6B3-C6476A17CA25}"/>
              </a:ext>
            </a:extLst>
          </p:cNvPr>
          <p:cNvSpPr txBox="1">
            <a:spLocks/>
          </p:cNvSpPr>
          <p:nvPr/>
        </p:nvSpPr>
        <p:spPr>
          <a:xfrm>
            <a:off x="427161" y="6126485"/>
            <a:ext cx="8314504" cy="334345"/>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b="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who are self-identified British citizens, May 2023 n=2,163 5</a:t>
            </a:r>
            <a:r>
              <a:rPr kumimoji="0" lang="en-GB" sz="800" b="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 10</a:t>
            </a:r>
            <a:r>
              <a:rPr kumimoji="0" lang="en-GB" sz="800" b="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May 2023</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mn-cs"/>
              </a:rPr>
              <a:t>. All </a:t>
            </a:r>
            <a:r>
              <a:rPr lang="en-GB" sz="800" i="1">
                <a:solidFill>
                  <a:sysClr val="window" lastClr="FFFFFF">
                    <a:lumMod val="50000"/>
                  </a:sysClr>
                </a:solidFill>
                <a:latin typeface="Arial"/>
                <a:cs typeface="Arial"/>
              </a:rPr>
              <a:t>conducted online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via </a:t>
            </a:r>
            <a:r>
              <a:rPr kumimoji="0" lang="en-GB" sz="800" b="0" i="1" u="none" strike="noStrike" kern="1200" cap="none" spc="0" normalizeH="0" baseline="0" noProof="0" err="1">
                <a:ln>
                  <a:noFill/>
                </a:ln>
                <a:solidFill>
                  <a:sysClr val="window" lastClr="FFFFFF">
                    <a:lumMod val="50000"/>
                  </a:sysClr>
                </a:solidFill>
                <a:effectLst/>
                <a:uLnTx/>
                <a:uFillTx/>
                <a:latin typeface="Arial"/>
                <a:ea typeface="+mn-ea"/>
                <a:cs typeface="Arial"/>
              </a:rPr>
              <a:t>KnowledgePanel</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UK.</a:t>
            </a:r>
            <a:endParaRPr kumimoji="0" lang="en-GB" sz="800" b="0" i="1" u="none" strike="noStrike" kern="1200" cap="none" spc="0" normalizeH="0" baseline="0" noProof="0">
              <a:ln>
                <a:noFill/>
              </a:ln>
              <a:solidFill>
                <a:prstClr val="white">
                  <a:lumMod val="50000"/>
                </a:prstClr>
              </a:solidFill>
              <a:effectLst/>
              <a:uLnTx/>
              <a:uFillTx/>
              <a:latin typeface="Arial"/>
              <a:ea typeface="+mn-ea"/>
              <a:cs typeface="+mn-cs"/>
            </a:endParaRPr>
          </a:p>
        </p:txBody>
      </p:sp>
      <p:graphicFrame>
        <p:nvGraphicFramePr>
          <p:cNvPr id="4" name="Chart 3">
            <a:extLst>
              <a:ext uri="{FF2B5EF4-FFF2-40B4-BE49-F238E27FC236}">
                <a16:creationId xmlns:a16="http://schemas.microsoft.com/office/drawing/2014/main" id="{54EB8E1E-A89E-B937-249E-D7F805D5C26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31285515"/>
              </p:ext>
            </p:extLst>
          </p:nvPr>
        </p:nvGraphicFramePr>
        <p:xfrm>
          <a:off x="5600863" y="1418437"/>
          <a:ext cx="2153186" cy="467188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a:extLst>
              <a:ext uri="{FF2B5EF4-FFF2-40B4-BE49-F238E27FC236}">
                <a16:creationId xmlns:a16="http://schemas.microsoft.com/office/drawing/2014/main" id="{004FEB76-4A01-D7C2-7CD7-D29C132353E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933692714"/>
              </p:ext>
            </p:extLst>
          </p:nvPr>
        </p:nvGraphicFramePr>
        <p:xfrm>
          <a:off x="7853987" y="1406580"/>
          <a:ext cx="3899072" cy="4671881"/>
        </p:xfrm>
        <a:graphic>
          <a:graphicData uri="http://schemas.openxmlformats.org/drawingml/2006/chart">
            <c:chart xmlns:c="http://schemas.openxmlformats.org/drawingml/2006/chart" xmlns:r="http://schemas.openxmlformats.org/officeDocument/2006/relationships" r:id="rId7"/>
          </a:graphicData>
        </a:graphic>
      </p:graphicFrame>
      <p:sp>
        <p:nvSpPr>
          <p:cNvPr id="12" name="Content Placeholder 1">
            <a:extLst>
              <a:ext uri="{FF2B5EF4-FFF2-40B4-BE49-F238E27FC236}">
                <a16:creationId xmlns:a16="http://schemas.microsoft.com/office/drawing/2014/main" id="{3BA18FBC-682A-A1F3-3B93-0CB7226687FA}"/>
              </a:ext>
            </a:extLst>
          </p:cNvPr>
          <p:cNvSpPr txBox="1">
            <a:spLocks/>
          </p:cNvSpPr>
          <p:nvPr/>
        </p:nvSpPr>
        <p:spPr>
          <a:xfrm>
            <a:off x="544978" y="2175738"/>
            <a:ext cx="4515506" cy="3873565"/>
          </a:xfrm>
          <a:prstGeom prst="rect">
            <a:avLst/>
          </a:prstGeom>
          <a:solidFill>
            <a:schemeClr val="tx2">
              <a:lumMod val="20000"/>
              <a:lumOff val="80000"/>
            </a:schemeClr>
          </a:solidFill>
        </p:spPr>
        <p:txBody>
          <a:bodyPr lIns="72000" tIns="72000" rIns="72000" bIns="72000"/>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200" kern="0">
                <a:latin typeface="Arial"/>
                <a:cs typeface="Segoe UI" panose="020B0502040204020203" pitchFamily="34" charset="0"/>
              </a:rPr>
              <a:t>The groups who are particularly likely to say the NHS makes them proud to be British include:</a:t>
            </a:r>
          </a:p>
          <a:p>
            <a:pPr marL="171450" indent="-171450">
              <a:buSzTx/>
              <a:buFontTx/>
              <a:buChar char="-"/>
              <a:defRPr/>
            </a:pPr>
            <a:r>
              <a:rPr lang="en-GB" sz="1200" b="1" kern="0">
                <a:latin typeface="Arial"/>
                <a:cs typeface="Segoe UI" panose="020B0502040204020203" pitchFamily="34" charset="0"/>
              </a:rPr>
              <a:t>Younger</a:t>
            </a:r>
            <a:r>
              <a:rPr lang="en-GB" sz="1200" kern="0">
                <a:latin typeface="Arial"/>
                <a:cs typeface="Segoe UI" panose="020B0502040204020203" pitchFamily="34" charset="0"/>
              </a:rPr>
              <a:t> people (aged 16-44; 64%)</a:t>
            </a:r>
          </a:p>
          <a:p>
            <a:pPr marL="171450" indent="-171450">
              <a:buSzTx/>
              <a:buFontTx/>
              <a:buChar char="-"/>
              <a:defRPr/>
            </a:pPr>
            <a:r>
              <a:rPr lang="en-GB" sz="1200" kern="0">
                <a:latin typeface="Arial"/>
                <a:cs typeface="Segoe UI" panose="020B0502040204020203" pitchFamily="34" charset="0"/>
              </a:rPr>
              <a:t>Those living in the </a:t>
            </a:r>
            <a:r>
              <a:rPr lang="en-GB" sz="1200" b="1" kern="0">
                <a:latin typeface="Arial"/>
                <a:cs typeface="Segoe UI" panose="020B0502040204020203" pitchFamily="34" charset="0"/>
              </a:rPr>
              <a:t>most deprived </a:t>
            </a:r>
            <a:r>
              <a:rPr lang="en-GB" sz="1200" kern="0">
                <a:latin typeface="Arial"/>
                <a:cs typeface="Segoe UI" panose="020B0502040204020203" pitchFamily="34" charset="0"/>
              </a:rPr>
              <a:t>areas (65%)</a:t>
            </a:r>
          </a:p>
          <a:p>
            <a:pPr marL="171450" indent="-171450">
              <a:buSzTx/>
              <a:buFontTx/>
              <a:buChar char="-"/>
              <a:defRPr/>
            </a:pPr>
            <a:r>
              <a:rPr lang="en-GB" sz="1200" kern="0">
                <a:latin typeface="Arial"/>
                <a:cs typeface="Segoe UI" panose="020B0502040204020203" pitchFamily="34" charset="0"/>
              </a:rPr>
              <a:t>Those who intend to vote </a:t>
            </a:r>
            <a:r>
              <a:rPr lang="en-GB" sz="1200" b="1" kern="0">
                <a:latin typeface="Arial"/>
                <a:cs typeface="Segoe UI" panose="020B0502040204020203" pitchFamily="34" charset="0"/>
              </a:rPr>
              <a:t>Labour</a:t>
            </a:r>
            <a:r>
              <a:rPr lang="en-GB" sz="1200" kern="0">
                <a:latin typeface="Arial"/>
                <a:cs typeface="Segoe UI" panose="020B0502040204020203" pitchFamily="34" charset="0"/>
              </a:rPr>
              <a:t> (71%)</a:t>
            </a:r>
          </a:p>
          <a:p>
            <a:pPr marL="171450" indent="-171450">
              <a:buSzTx/>
              <a:buFontTx/>
              <a:buChar char="-"/>
              <a:defRPr/>
            </a:pPr>
            <a:r>
              <a:rPr lang="en-GB" sz="1200" kern="0">
                <a:latin typeface="Arial"/>
                <a:cs typeface="Segoe UI" panose="020B0502040204020203" pitchFamily="34" charset="0"/>
              </a:rPr>
              <a:t>Those who tend to be </a:t>
            </a:r>
            <a:r>
              <a:rPr lang="en-GB" sz="1200" b="1" kern="0">
                <a:latin typeface="Arial"/>
                <a:cs typeface="Segoe UI" panose="020B0502040204020203" pitchFamily="34" charset="0"/>
              </a:rPr>
              <a:t>heavier users </a:t>
            </a:r>
            <a:r>
              <a:rPr lang="en-GB" sz="1200" kern="0">
                <a:latin typeface="Arial"/>
                <a:cs typeface="Segoe UI" panose="020B0502040204020203" pitchFamily="34" charset="0"/>
              </a:rPr>
              <a:t>of NHS services (69%)</a:t>
            </a:r>
          </a:p>
          <a:p>
            <a:pPr marL="171450" indent="-171450">
              <a:buSzTx/>
              <a:buFontTx/>
              <a:buChar char="-"/>
              <a:defRPr/>
            </a:pPr>
            <a:r>
              <a:rPr lang="en-GB" sz="1200" b="1" kern="0">
                <a:latin typeface="Arial"/>
                <a:cs typeface="Segoe UI" panose="020B0502040204020203" pitchFamily="34" charset="0"/>
              </a:rPr>
              <a:t>NHS workers </a:t>
            </a:r>
            <a:r>
              <a:rPr lang="en-GB" sz="1200" kern="0">
                <a:latin typeface="Arial"/>
                <a:cs typeface="Segoe UI" panose="020B0502040204020203" pitchFamily="34" charset="0"/>
              </a:rPr>
              <a:t>(68%)</a:t>
            </a:r>
          </a:p>
          <a:p>
            <a:pPr>
              <a:buSzTx/>
              <a:defRPr/>
            </a:pPr>
            <a:r>
              <a:rPr lang="en-GB" sz="1200" kern="0">
                <a:latin typeface="Arial"/>
                <a:cs typeface="Segoe UI" panose="020B0502040204020203" pitchFamily="34" charset="0"/>
              </a:rPr>
              <a:t>The groups who are less likely to say the NHS makes them proud to be British include:</a:t>
            </a:r>
          </a:p>
          <a:p>
            <a:pPr marL="171450" indent="-171450">
              <a:buSzTx/>
              <a:buFontTx/>
              <a:buChar char="-"/>
              <a:defRPr/>
            </a:pPr>
            <a:r>
              <a:rPr lang="en-GB" sz="1200" kern="0">
                <a:latin typeface="Arial"/>
                <a:cs typeface="Segoe UI" panose="020B0502040204020203" pitchFamily="34" charset="0"/>
              </a:rPr>
              <a:t>Those aged </a:t>
            </a:r>
            <a:r>
              <a:rPr lang="en-GB" sz="1200" b="1" kern="0">
                <a:latin typeface="Arial"/>
                <a:cs typeface="Segoe UI" panose="020B0502040204020203" pitchFamily="34" charset="0"/>
              </a:rPr>
              <a:t>55+</a:t>
            </a:r>
            <a:r>
              <a:rPr lang="en-GB" sz="1200" kern="0">
                <a:latin typeface="Arial"/>
                <a:cs typeface="Segoe UI" panose="020B0502040204020203" pitchFamily="34" charset="0"/>
              </a:rPr>
              <a:t> (44%)</a:t>
            </a:r>
          </a:p>
          <a:p>
            <a:pPr marL="171450" indent="-171450">
              <a:buSzTx/>
              <a:buFontTx/>
              <a:buChar char="-"/>
              <a:defRPr/>
            </a:pPr>
            <a:r>
              <a:rPr lang="en-GB" sz="1200" kern="0">
                <a:latin typeface="Arial"/>
                <a:cs typeface="Segoe UI" panose="020B0502040204020203" pitchFamily="34" charset="0"/>
              </a:rPr>
              <a:t>Those living in the </a:t>
            </a:r>
            <a:r>
              <a:rPr lang="en-GB" sz="1200" b="1" kern="0">
                <a:latin typeface="Arial"/>
                <a:cs typeface="Segoe UI" panose="020B0502040204020203" pitchFamily="34" charset="0"/>
              </a:rPr>
              <a:t>least deprived </a:t>
            </a:r>
            <a:r>
              <a:rPr lang="en-GB" sz="1200" kern="0">
                <a:latin typeface="Arial"/>
                <a:cs typeface="Segoe UI" panose="020B0502040204020203" pitchFamily="34" charset="0"/>
              </a:rPr>
              <a:t>areas (48%)</a:t>
            </a:r>
          </a:p>
          <a:p>
            <a:pPr marL="171450" indent="-171450">
              <a:buSzTx/>
              <a:buFontTx/>
              <a:buChar char="-"/>
              <a:defRPr/>
            </a:pPr>
            <a:r>
              <a:rPr lang="en-GB" sz="1200" kern="0">
                <a:latin typeface="Arial"/>
                <a:cs typeface="Segoe UI" panose="020B0502040204020203" pitchFamily="34" charset="0"/>
              </a:rPr>
              <a:t>Those who intend to vote </a:t>
            </a:r>
            <a:r>
              <a:rPr lang="en-GB" sz="1200" b="1" kern="0">
                <a:latin typeface="Arial"/>
                <a:cs typeface="Segoe UI" panose="020B0502040204020203" pitchFamily="34" charset="0"/>
              </a:rPr>
              <a:t>Conservative</a:t>
            </a:r>
            <a:r>
              <a:rPr lang="en-GB" sz="1200" kern="0">
                <a:latin typeface="Arial"/>
                <a:cs typeface="Segoe UI" panose="020B0502040204020203" pitchFamily="34" charset="0"/>
              </a:rPr>
              <a:t> (31%) or an ‘</a:t>
            </a:r>
            <a:r>
              <a:rPr lang="en-GB" sz="1200" b="1" kern="0">
                <a:latin typeface="Arial"/>
                <a:cs typeface="Segoe UI" panose="020B0502040204020203" pitchFamily="34" charset="0"/>
              </a:rPr>
              <a:t>other</a:t>
            </a:r>
            <a:r>
              <a:rPr lang="en-GB" sz="1200" kern="0">
                <a:latin typeface="Arial"/>
                <a:cs typeface="Segoe UI" panose="020B0502040204020203" pitchFamily="34" charset="0"/>
              </a:rPr>
              <a:t>’ party that is not Labour, Liberal Democrat, Green Party or Conservative (42%), or are </a:t>
            </a:r>
            <a:r>
              <a:rPr lang="en-GB" sz="1200" b="1" kern="0">
                <a:latin typeface="Arial"/>
                <a:cs typeface="Segoe UI" panose="020B0502040204020203" pitchFamily="34" charset="0"/>
              </a:rPr>
              <a:t>undecided</a:t>
            </a:r>
            <a:r>
              <a:rPr lang="en-GB" sz="1200" kern="0">
                <a:latin typeface="Arial"/>
                <a:cs typeface="Segoe UI" panose="020B0502040204020203" pitchFamily="34" charset="0"/>
              </a:rPr>
              <a:t> (43%)</a:t>
            </a:r>
            <a:endParaRPr lang="en-GB" sz="1200"/>
          </a:p>
          <a:p>
            <a:endParaRPr lang="en-GB" sz="1200"/>
          </a:p>
        </p:txBody>
      </p:sp>
    </p:spTree>
    <p:extLst>
      <p:ext uri="{BB962C8B-B14F-4D97-AF65-F5344CB8AC3E}">
        <p14:creationId xmlns:p14="http://schemas.microsoft.com/office/powerpoint/2010/main" val="920590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221AA92E-81DE-4B87-9C48-44578497240A}"/>
              </a:ext>
            </a:extLst>
          </p:cNvPr>
          <p:cNvGraphicFramePr/>
          <p:nvPr>
            <p:extLst>
              <p:ext uri="{D42A27DB-BD31-4B8C-83A1-F6EECF244321}">
                <p14:modId xmlns:p14="http://schemas.microsoft.com/office/powerpoint/2010/main" val="1427761964"/>
              </p:ext>
            </p:extLst>
          </p:nvPr>
        </p:nvGraphicFramePr>
        <p:xfrm>
          <a:off x="414227" y="1944211"/>
          <a:ext cx="11000473" cy="4316900"/>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13</a:t>
            </a:fld>
            <a:r>
              <a:rPr lang="en-GB"/>
              <a:t> </a:t>
            </a:r>
          </a:p>
        </p:txBody>
      </p:sp>
      <p:sp>
        <p:nvSpPr>
          <p:cNvPr id="3" name="Title 2" descr="Header">
            <a:extLst>
              <a:ext uri="{FF2B5EF4-FFF2-40B4-BE49-F238E27FC236}">
                <a16:creationId xmlns:a16="http://schemas.microsoft.com/office/drawing/2014/main" id="{479C882D-F65C-AFEE-EF60-863E4623A781}"/>
              </a:ext>
            </a:extLst>
          </p:cNvPr>
          <p:cNvSpPr>
            <a:spLocks noGrp="1"/>
          </p:cNvSpPr>
          <p:nvPr>
            <p:ph type="title"/>
          </p:nvPr>
        </p:nvSpPr>
        <p:spPr>
          <a:xfrm>
            <a:off x="449998" y="376282"/>
            <a:ext cx="11455488" cy="775597"/>
          </a:xfrm>
        </p:spPr>
        <p:txBody>
          <a:bodyPr/>
          <a:lstStyle/>
          <a:p>
            <a:r>
              <a:rPr lang="en-GB" sz="2400"/>
              <a:t>Feelings of pride about the NHS have generally remained high over the last decade</a:t>
            </a:r>
          </a:p>
        </p:txBody>
      </p:sp>
      <p:sp>
        <p:nvSpPr>
          <p:cNvPr id="24" name="Text Placeholder 7">
            <a:extLst>
              <a:ext uri="{FF2B5EF4-FFF2-40B4-BE49-F238E27FC236}">
                <a16:creationId xmlns:a16="http://schemas.microsoft.com/office/drawing/2014/main" id="{7D67F72D-0190-491E-95FE-57D8EADB9390}"/>
              </a:ext>
            </a:extLst>
          </p:cNvPr>
          <p:cNvSpPr txBox="1">
            <a:spLocks/>
          </p:cNvSpPr>
          <p:nvPr/>
        </p:nvSpPr>
        <p:spPr>
          <a:xfrm>
            <a:off x="449999" y="1734741"/>
            <a:ext cx="8131292" cy="187424"/>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SzTx/>
              <a:defRPr/>
            </a:pPr>
            <a:r>
              <a:rPr lang="en-GB" sz="1200" kern="0">
                <a:solidFill>
                  <a:schemeClr val="accent1"/>
                </a:solidFill>
                <a:cs typeface="Segoe UI" panose="020B0502040204020203" pitchFamily="34" charset="0"/>
              </a:rPr>
              <a:t>Which of the following, if any, makes you most proud to be British? [only showing % selected ‘The NHS’]</a:t>
            </a:r>
            <a:endParaRPr lang="en-GB" sz="1800" kern="0">
              <a:solidFill>
                <a:schemeClr val="accent1"/>
              </a:solidFill>
              <a:cs typeface="Segoe UI" panose="020B0502040204020203" pitchFamily="34" charset="0"/>
            </a:endParaRPr>
          </a:p>
        </p:txBody>
      </p:sp>
      <p:sp>
        <p:nvSpPr>
          <p:cNvPr id="10" name="Rectangle 9">
            <a:extLst>
              <a:ext uri="{FF2B5EF4-FFF2-40B4-BE49-F238E27FC236}">
                <a16:creationId xmlns:a16="http://schemas.microsoft.com/office/drawing/2014/main" id="{0CDE9EBD-91EB-418F-814C-7C2B93662DF3}"/>
              </a:ext>
            </a:extLst>
          </p:cNvPr>
          <p:cNvSpPr/>
          <p:nvPr/>
        </p:nvSpPr>
        <p:spPr>
          <a:xfrm>
            <a:off x="7965646" y="2566575"/>
            <a:ext cx="336884" cy="2856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err="1">
              <a:solidFill>
                <a:schemeClr val="tx1"/>
              </a:solidFill>
            </a:endParaRPr>
          </a:p>
        </p:txBody>
      </p:sp>
      <p:sp>
        <p:nvSpPr>
          <p:cNvPr id="19" name="Rectangle 18">
            <a:extLst>
              <a:ext uri="{FF2B5EF4-FFF2-40B4-BE49-F238E27FC236}">
                <a16:creationId xmlns:a16="http://schemas.microsoft.com/office/drawing/2014/main" id="{DAC31F39-1A71-4D60-8225-8028E9F7D75D}"/>
              </a:ext>
            </a:extLst>
          </p:cNvPr>
          <p:cNvSpPr/>
          <p:nvPr/>
        </p:nvSpPr>
        <p:spPr>
          <a:xfrm>
            <a:off x="7931277" y="3139289"/>
            <a:ext cx="336884" cy="2856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err="1">
              <a:solidFill>
                <a:schemeClr val="tx1"/>
              </a:solidFill>
            </a:endParaRPr>
          </a:p>
        </p:txBody>
      </p:sp>
      <p:sp>
        <p:nvSpPr>
          <p:cNvPr id="20" name="Rectangle 19">
            <a:extLst>
              <a:ext uri="{FF2B5EF4-FFF2-40B4-BE49-F238E27FC236}">
                <a16:creationId xmlns:a16="http://schemas.microsoft.com/office/drawing/2014/main" id="{7DC37243-3B9B-4A7E-8CF0-55EED9E25F62}"/>
              </a:ext>
            </a:extLst>
          </p:cNvPr>
          <p:cNvSpPr/>
          <p:nvPr/>
        </p:nvSpPr>
        <p:spPr>
          <a:xfrm>
            <a:off x="7965646" y="4245665"/>
            <a:ext cx="336884" cy="2856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err="1">
              <a:solidFill>
                <a:schemeClr val="tx1"/>
              </a:solidFill>
            </a:endParaRPr>
          </a:p>
        </p:txBody>
      </p:sp>
      <p:sp>
        <p:nvSpPr>
          <p:cNvPr id="2" name="TextBox 1">
            <a:extLst>
              <a:ext uri="{FF2B5EF4-FFF2-40B4-BE49-F238E27FC236}">
                <a16:creationId xmlns:a16="http://schemas.microsoft.com/office/drawing/2014/main" id="{41901858-18CD-4670-8011-537A7A9B03AD}"/>
              </a:ext>
            </a:extLst>
          </p:cNvPr>
          <p:cNvSpPr txBox="1"/>
          <p:nvPr/>
        </p:nvSpPr>
        <p:spPr>
          <a:xfrm>
            <a:off x="414227" y="5754284"/>
            <a:ext cx="9167144" cy="531171"/>
          </a:xfrm>
          <a:prstGeom prst="rect">
            <a:avLst/>
          </a:prstGeom>
          <a:noFill/>
        </p:spPr>
        <p:txBody>
          <a:bodyPr wrap="square" lIns="0" tIns="0" rIns="0" bIns="0" rtlCol="0">
            <a:spAutoFit/>
          </a:bodyPr>
          <a:lstStyle/>
          <a:p>
            <a:pPr>
              <a:lnSpc>
                <a:spcPct val="110000"/>
              </a:lnSpc>
              <a:spcBef>
                <a:spcPts val="400"/>
              </a:spcBef>
              <a:spcAft>
                <a:spcPts val="400"/>
              </a:spcAft>
            </a:pPr>
            <a:r>
              <a:rPr lang="en-GB" sz="800" i="1">
                <a:solidFill>
                  <a:srgbClr val="A6A6A6"/>
                </a:solidFill>
              </a:rPr>
              <a:t>*Face-to-face interviews, all participants who are self-identified British citizens, Feb 2012 n=998 27</a:t>
            </a:r>
            <a:r>
              <a:rPr lang="en-GB" sz="800" i="1" baseline="30000">
                <a:solidFill>
                  <a:srgbClr val="A6A6A6"/>
                </a:solidFill>
              </a:rPr>
              <a:t>th</a:t>
            </a:r>
            <a:r>
              <a:rPr lang="en-GB" sz="800" i="1">
                <a:solidFill>
                  <a:srgbClr val="A6A6A6"/>
                </a:solidFill>
              </a:rPr>
              <a:t> Jan – 5</a:t>
            </a:r>
            <a:r>
              <a:rPr lang="en-GB" sz="800" i="1" baseline="30000">
                <a:solidFill>
                  <a:srgbClr val="A6A6A6"/>
                </a:solidFill>
              </a:rPr>
              <a:t>th</a:t>
            </a:r>
            <a:r>
              <a:rPr lang="en-GB" sz="800" i="1">
                <a:solidFill>
                  <a:srgbClr val="A6A6A6"/>
                </a:solidFill>
              </a:rPr>
              <a:t> Feb 2012 </a:t>
            </a:r>
            <a:r>
              <a:rPr kumimoji="0" lang="en-GB" sz="800" b="0" i="1" u="none" strike="noStrike" kern="1200" cap="none" spc="0" normalizeH="0" baseline="0" noProof="0">
                <a:ln>
                  <a:noFill/>
                </a:ln>
                <a:solidFill>
                  <a:srgbClr val="A6A6A6"/>
                </a:solidFill>
                <a:effectLst/>
                <a:uLnTx/>
                <a:uFillTx/>
                <a:latin typeface="Arial"/>
                <a:ea typeface="+mn-ea"/>
                <a:cs typeface="+mn-cs"/>
              </a:rPr>
              <a:t>| </a:t>
            </a:r>
            <a:r>
              <a:rPr lang="en-GB" sz="800" i="1">
                <a:solidFill>
                  <a:srgbClr val="A6A6A6"/>
                </a:solidFill>
              </a:rPr>
              <a:t>Online, all participants who are self-identified British citizens, Nov 2012 n=2,515 23</a:t>
            </a:r>
            <a:r>
              <a:rPr lang="en-GB" sz="800" i="1" baseline="30000">
                <a:solidFill>
                  <a:srgbClr val="A6A6A6"/>
                </a:solidFill>
              </a:rPr>
              <a:t>rd</a:t>
            </a:r>
            <a:r>
              <a:rPr lang="en-GB" sz="800" i="1">
                <a:solidFill>
                  <a:srgbClr val="A6A6A6"/>
                </a:solidFill>
              </a:rPr>
              <a:t> – 27</a:t>
            </a:r>
            <a:r>
              <a:rPr lang="en-GB" sz="800" i="1" baseline="30000">
                <a:solidFill>
                  <a:srgbClr val="A6A6A6"/>
                </a:solidFill>
              </a:rPr>
              <a:t>th</a:t>
            </a:r>
            <a:r>
              <a:rPr lang="en-GB" sz="800" i="1">
                <a:solidFill>
                  <a:srgbClr val="A6A6A6"/>
                </a:solidFill>
              </a:rPr>
              <a:t> Nov 2012 </a:t>
            </a:r>
            <a:r>
              <a:rPr kumimoji="0" lang="en-GB" sz="800" b="0" i="1" u="none" strike="noStrike" kern="1200" cap="none" spc="0" normalizeH="0" baseline="0" noProof="0">
                <a:ln>
                  <a:noFill/>
                </a:ln>
                <a:solidFill>
                  <a:srgbClr val="A6A6A6"/>
                </a:solidFill>
                <a:effectLst/>
                <a:uLnTx/>
                <a:uFillTx/>
                <a:latin typeface="Arial"/>
                <a:ea typeface="+mn-ea"/>
                <a:cs typeface="+mn-cs"/>
              </a:rPr>
              <a:t>| </a:t>
            </a:r>
            <a:r>
              <a:rPr lang="en-GB" sz="800" i="1">
                <a:solidFill>
                  <a:srgbClr val="A6A6A6"/>
                </a:solidFill>
              </a:rPr>
              <a:t>Face-to-face interviews, all participants who are self-identified British citizens, July 2016 n=1,052 26</a:t>
            </a:r>
            <a:r>
              <a:rPr lang="en-GB" sz="800" i="1" baseline="30000">
                <a:solidFill>
                  <a:srgbClr val="A6A6A6"/>
                </a:solidFill>
              </a:rPr>
              <a:t>th</a:t>
            </a:r>
            <a:r>
              <a:rPr lang="en-GB" sz="800" i="1">
                <a:solidFill>
                  <a:srgbClr val="A6A6A6"/>
                </a:solidFill>
              </a:rPr>
              <a:t> – 29</a:t>
            </a:r>
            <a:r>
              <a:rPr lang="en-GB" sz="800" i="1" baseline="30000">
                <a:solidFill>
                  <a:srgbClr val="A6A6A6"/>
                </a:solidFill>
              </a:rPr>
              <a:t>th</a:t>
            </a:r>
            <a:r>
              <a:rPr lang="en-GB" sz="800" i="1">
                <a:solidFill>
                  <a:srgbClr val="A6A6A6"/>
                </a:solidFill>
              </a:rPr>
              <a:t> July 2016 </a:t>
            </a:r>
            <a:r>
              <a:rPr kumimoji="0" lang="en-GB" sz="800" b="0" i="1" u="none" strike="noStrike" kern="1200" cap="none" spc="0" normalizeH="0" baseline="0" noProof="0">
                <a:ln>
                  <a:noFill/>
                </a:ln>
                <a:solidFill>
                  <a:srgbClr val="A6A6A6"/>
                </a:solidFill>
                <a:effectLst/>
                <a:uLnTx/>
                <a:uFillTx/>
                <a:latin typeface="Arial"/>
                <a:ea typeface="+mn-ea"/>
                <a:cs typeface="+mn-cs"/>
              </a:rPr>
              <a:t>| </a:t>
            </a:r>
            <a:r>
              <a:rPr lang="en-GB" sz="800" i="1">
                <a:solidFill>
                  <a:srgbClr val="A6A6A6"/>
                </a:solidFill>
              </a:rPr>
              <a:t>Online, all participants who are self-identified British citizens, n=990 5</a:t>
            </a:r>
            <a:r>
              <a:rPr lang="en-GB" sz="800" i="1" baseline="30000">
                <a:solidFill>
                  <a:srgbClr val="A6A6A6"/>
                </a:solidFill>
              </a:rPr>
              <a:t>th</a:t>
            </a:r>
            <a:r>
              <a:rPr lang="en-GB" sz="800" i="1">
                <a:solidFill>
                  <a:srgbClr val="A6A6A6"/>
                </a:solidFill>
              </a:rPr>
              <a:t> April 2022 </a:t>
            </a:r>
            <a:r>
              <a:rPr kumimoji="0" lang="en-GB" sz="800" b="0" i="1" u="none" strike="noStrike" kern="1200" cap="none" spc="0" normalizeH="0" baseline="0" noProof="0">
                <a:ln>
                  <a:noFill/>
                </a:ln>
                <a:solidFill>
                  <a:srgbClr val="A6A6A6"/>
                </a:solidFill>
                <a:effectLst/>
                <a:uLnTx/>
                <a:uFillTx/>
                <a:latin typeface="Arial"/>
                <a:ea typeface="+mn-ea"/>
                <a:cs typeface="+mn-cs"/>
              </a:rPr>
              <a:t>| </a:t>
            </a:r>
            <a:r>
              <a:rPr lang="en-GB" sz="800" i="1">
                <a:solidFill>
                  <a:srgbClr val="A6A6A6"/>
                </a:solidFill>
              </a:rPr>
              <a:t>Omnibus, all participants who are self-identified British citizens, n=1,661 3</a:t>
            </a:r>
            <a:r>
              <a:rPr lang="en-GB" sz="800" i="1" baseline="30000">
                <a:solidFill>
                  <a:srgbClr val="A6A6A6"/>
                </a:solidFill>
              </a:rPr>
              <a:t>rd</a:t>
            </a:r>
            <a:r>
              <a:rPr lang="en-GB" sz="800" i="1">
                <a:solidFill>
                  <a:srgbClr val="A6A6A6"/>
                </a:solidFill>
              </a:rPr>
              <a:t> – 4</a:t>
            </a:r>
            <a:r>
              <a:rPr lang="en-GB" sz="800" i="1" baseline="30000">
                <a:solidFill>
                  <a:srgbClr val="A6A6A6"/>
                </a:solidFill>
              </a:rPr>
              <a:t>th</a:t>
            </a:r>
            <a:r>
              <a:rPr lang="en-GB" sz="800" i="1">
                <a:solidFill>
                  <a:srgbClr val="A6A6A6"/>
                </a:solidFill>
              </a:rPr>
              <a:t> August, 2022 </a:t>
            </a:r>
            <a:r>
              <a:rPr kumimoji="0" lang="en-GB" sz="800" b="0" i="1" u="none" strike="noStrike" kern="1200" cap="none" spc="0" normalizeH="0" baseline="0" noProof="0">
                <a:ln>
                  <a:noFill/>
                </a:ln>
                <a:solidFill>
                  <a:srgbClr val="A6A6A6"/>
                </a:solidFill>
                <a:effectLst/>
                <a:uLnTx/>
                <a:uFillTx/>
                <a:latin typeface="Arial"/>
                <a:ea typeface="+mn-ea"/>
                <a:cs typeface="+mn-cs"/>
              </a:rPr>
              <a:t>| </a:t>
            </a:r>
            <a:r>
              <a:rPr lang="en-GB" sz="800" i="1">
                <a:solidFill>
                  <a:srgbClr val="A6A6A6"/>
                </a:solidFill>
                <a:cs typeface="Arial"/>
              </a:rPr>
              <a:t>KP survey, all participants who are self-identified British citizens May 2023 n=2,163 5th – 10th May 2023. </a:t>
            </a:r>
            <a:r>
              <a:rPr lang="en-GB" sz="800" b="1">
                <a:cs typeface="Arial"/>
              </a:rPr>
              <a:t>*Note: Findings from 2022 and before were collected using a different methodology, and so comparisons should be treated with caution. </a:t>
            </a:r>
            <a:endParaRPr lang="en-GB" sz="800" b="1" i="1">
              <a:solidFill>
                <a:srgbClr val="A6A6A6"/>
              </a:solidFill>
            </a:endParaRPr>
          </a:p>
        </p:txBody>
      </p:sp>
      <p:sp>
        <p:nvSpPr>
          <p:cNvPr id="4" name="Text Placeholder 3">
            <a:extLst>
              <a:ext uri="{FF2B5EF4-FFF2-40B4-BE49-F238E27FC236}">
                <a16:creationId xmlns:a16="http://schemas.microsoft.com/office/drawing/2014/main" id="{25EBBDD8-B28A-4538-60AF-91CF13DBBA57}"/>
              </a:ext>
            </a:extLst>
          </p:cNvPr>
          <p:cNvSpPr txBox="1">
            <a:spLocks/>
          </p:cNvSpPr>
          <p:nvPr/>
        </p:nvSpPr>
        <p:spPr>
          <a:xfrm>
            <a:off x="449998" y="1102191"/>
            <a:ext cx="11292001" cy="49244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a:t>However, findings from previous surveys were collected using a different methodology, and so comparisons should be treated with caution</a:t>
            </a:r>
          </a:p>
        </p:txBody>
      </p:sp>
    </p:spTree>
    <p:extLst>
      <p:ext uri="{BB962C8B-B14F-4D97-AF65-F5344CB8AC3E}">
        <p14:creationId xmlns:p14="http://schemas.microsoft.com/office/powerpoint/2010/main" val="1119549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8B8D69-CBF6-4FCB-2A5E-B469D50622A1}"/>
              </a:ext>
            </a:extLst>
          </p:cNvPr>
          <p:cNvSpPr>
            <a:spLocks noGrp="1"/>
          </p:cNvSpPr>
          <p:nvPr>
            <p:ph type="title"/>
          </p:nvPr>
        </p:nvSpPr>
        <p:spPr>
          <a:xfrm>
            <a:off x="450000" y="397170"/>
            <a:ext cx="4820740" cy="775597"/>
          </a:xfrm>
        </p:spPr>
        <p:txBody>
          <a:bodyPr/>
          <a:lstStyle/>
          <a:p>
            <a:r>
              <a:rPr lang="en-GB"/>
              <a:t>Among members of the public who say the NHS is something that makes them proud to be British, the founding principles are the most frequently mentioned reasons</a:t>
            </a:r>
          </a:p>
        </p:txBody>
      </p:sp>
      <p:sp>
        <p:nvSpPr>
          <p:cNvPr id="4" name="Slide Number Placeholder 3">
            <a:extLst>
              <a:ext uri="{FF2B5EF4-FFF2-40B4-BE49-F238E27FC236}">
                <a16:creationId xmlns:a16="http://schemas.microsoft.com/office/drawing/2014/main" id="{CC723795-D222-FBA4-4AD3-D5B9C6B212B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black"/>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r>
              <a:rPr kumimoji="0" lang="en-GB" sz="900" b="1" i="0" u="none" strike="noStrike" kern="1200" cap="none" spc="0" normalizeH="0" baseline="0" noProof="0">
                <a:ln>
                  <a:noFill/>
                </a:ln>
                <a:solidFill>
                  <a:prstClr val="black"/>
                </a:solidFill>
                <a:effectLst/>
                <a:uLnTx/>
                <a:uFillTx/>
                <a:latin typeface="Arial Black"/>
                <a:ea typeface="+mn-ea"/>
                <a:cs typeface="+mn-cs"/>
              </a:rPr>
              <a:t>  </a:t>
            </a:r>
          </a:p>
        </p:txBody>
      </p:sp>
      <p:sp>
        <p:nvSpPr>
          <p:cNvPr id="6" name="Text Placeholder 14">
            <a:extLst>
              <a:ext uri="{FF2B5EF4-FFF2-40B4-BE49-F238E27FC236}">
                <a16:creationId xmlns:a16="http://schemas.microsoft.com/office/drawing/2014/main" id="{01BB3B41-CC82-400B-9533-47047CD8D7AD}"/>
              </a:ext>
            </a:extLst>
          </p:cNvPr>
          <p:cNvSpPr txBox="1">
            <a:spLocks/>
          </p:cNvSpPr>
          <p:nvPr/>
        </p:nvSpPr>
        <p:spPr>
          <a:xfrm>
            <a:off x="459802" y="3157431"/>
            <a:ext cx="4124611" cy="1116250"/>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200" b="1" kern="0">
                <a:solidFill>
                  <a:srgbClr val="419999"/>
                </a:solidFill>
                <a:latin typeface="Arial"/>
                <a:cs typeface="Segoe UI" panose="020B0502040204020203" pitchFamily="34" charset="0"/>
              </a:rPr>
              <a:t>When asked what is it about the NHS that makes them proud to be British via a free text question, the top two reasons are related to the NHS model. Specifically, over half (55%) are proud that it is free, and over one-third (36%) are proud that it is available to everyone. </a:t>
            </a:r>
          </a:p>
          <a:p>
            <a:pPr>
              <a:buSzTx/>
              <a:defRPr/>
            </a:pPr>
            <a:r>
              <a:rPr lang="en-GB" sz="1200" b="1" kern="0">
                <a:solidFill>
                  <a:srgbClr val="419999"/>
                </a:solidFill>
                <a:latin typeface="Arial"/>
                <a:cs typeface="Segoe UI" panose="020B0502040204020203" pitchFamily="34" charset="0"/>
              </a:rPr>
              <a:t>Other reasons listed are linked to the perceived quality of the NHS, including its staff (14%) as well as it being the best in the world (10%). </a:t>
            </a:r>
          </a:p>
        </p:txBody>
      </p:sp>
      <p:sp>
        <p:nvSpPr>
          <p:cNvPr id="8" name="Text Placeholder 4">
            <a:extLst>
              <a:ext uri="{FF2B5EF4-FFF2-40B4-BE49-F238E27FC236}">
                <a16:creationId xmlns:a16="http://schemas.microsoft.com/office/drawing/2014/main" id="{E579CD8E-725A-1F1B-3618-28DBE1E90277}"/>
              </a:ext>
            </a:extLst>
          </p:cNvPr>
          <p:cNvSpPr txBox="1">
            <a:spLocks/>
          </p:cNvSpPr>
          <p:nvPr/>
        </p:nvSpPr>
        <p:spPr>
          <a:xfrm>
            <a:off x="427161" y="6126485"/>
            <a:ext cx="8314504" cy="334345"/>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b="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who selected ‘The NHS’ on the previous question, May 2023 n=1,115 5</a:t>
            </a:r>
            <a:r>
              <a:rPr kumimoji="0" lang="en-GB" sz="800" b="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 10</a:t>
            </a:r>
            <a:r>
              <a:rPr kumimoji="0" lang="en-GB" sz="800" b="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May, 2023</a:t>
            </a:r>
            <a:r>
              <a:rPr lang="en-GB" sz="800" i="1">
                <a:solidFill>
                  <a:sysClr val="window" lastClr="FFFFFF">
                    <a:lumMod val="50000"/>
                  </a:sysClr>
                </a:solidFill>
                <a:latin typeface="Arial"/>
                <a:cs typeface="Arial"/>
              </a:rPr>
              <a:t>.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mn-cs"/>
              </a:rPr>
              <a:t>All </a:t>
            </a:r>
            <a:r>
              <a:rPr lang="en-GB" sz="800" i="1">
                <a:solidFill>
                  <a:sysClr val="window" lastClr="FFFFFF">
                    <a:lumMod val="50000"/>
                  </a:sysClr>
                </a:solidFill>
                <a:latin typeface="Arial"/>
                <a:cs typeface="Arial"/>
              </a:rPr>
              <a:t>conducted online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via KnowledgePanel UK.</a:t>
            </a:r>
            <a:endParaRPr kumimoji="0" lang="en-GB" sz="800" b="0" i="1" u="none" strike="noStrike" kern="1200" cap="none" spc="0" normalizeH="0" baseline="0" noProof="0">
              <a:ln>
                <a:noFill/>
              </a:ln>
              <a:solidFill>
                <a:prstClr val="white">
                  <a:lumMod val="50000"/>
                </a:prstClr>
              </a:solidFill>
              <a:effectLst/>
              <a:uLnTx/>
              <a:uFillTx/>
              <a:latin typeface="Arial"/>
              <a:ea typeface="+mn-ea"/>
              <a:cs typeface="+mn-cs"/>
            </a:endParaRPr>
          </a:p>
        </p:txBody>
      </p:sp>
      <p:sp>
        <p:nvSpPr>
          <p:cNvPr id="20" name="Text Placeholder 14">
            <a:extLst>
              <a:ext uri="{FF2B5EF4-FFF2-40B4-BE49-F238E27FC236}">
                <a16:creationId xmlns:a16="http://schemas.microsoft.com/office/drawing/2014/main" id="{17F89200-49BF-8A4D-DFA1-D975921502B2}"/>
              </a:ext>
            </a:extLst>
          </p:cNvPr>
          <p:cNvSpPr txBox="1">
            <a:spLocks/>
          </p:cNvSpPr>
          <p:nvPr/>
        </p:nvSpPr>
        <p:spPr>
          <a:xfrm>
            <a:off x="5409488" y="693865"/>
            <a:ext cx="7262320" cy="1116250"/>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100" b="1" kern="0">
                <a:solidFill>
                  <a:schemeClr val="bg1">
                    <a:lumMod val="50000"/>
                  </a:schemeClr>
                </a:solidFill>
                <a:latin typeface="Arial"/>
                <a:cs typeface="Segoe UI" panose="020B0502040204020203" pitchFamily="34" charset="0"/>
              </a:rPr>
              <a:t>What is it about the NHS that makes you proud to be British? (free text)</a:t>
            </a:r>
          </a:p>
        </p:txBody>
      </p:sp>
      <p:sp>
        <p:nvSpPr>
          <p:cNvPr id="21" name="Content Placeholder 6">
            <a:extLst>
              <a:ext uri="{FF2B5EF4-FFF2-40B4-BE49-F238E27FC236}">
                <a16:creationId xmlns:a16="http://schemas.microsoft.com/office/drawing/2014/main" id="{39B2632F-CD47-3992-B0E7-676A88090E67}"/>
              </a:ext>
            </a:extLst>
          </p:cNvPr>
          <p:cNvSpPr txBox="1">
            <a:spLocks/>
          </p:cNvSpPr>
          <p:nvPr/>
        </p:nvSpPr>
        <p:spPr>
          <a:xfrm>
            <a:off x="5409488" y="947956"/>
            <a:ext cx="6510900" cy="5189838"/>
          </a:xfrm>
          <a:prstGeom prst="rect">
            <a:avLst/>
          </a:prstGeom>
          <a:solidFill>
            <a:srgbClr val="E8E8E8"/>
          </a:solidFill>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Country">
            <a:extLst>
              <a:ext uri="{FF2B5EF4-FFF2-40B4-BE49-F238E27FC236}">
                <a16:creationId xmlns:a16="http://schemas.microsoft.com/office/drawing/2014/main" id="{CFDCC194-0745-5876-8535-BAA2BA896FB2}"/>
              </a:ext>
            </a:extLst>
          </p:cNvPr>
          <p:cNvSpPr txBox="1"/>
          <p:nvPr/>
        </p:nvSpPr>
        <p:spPr>
          <a:xfrm>
            <a:off x="5571857" y="1075914"/>
            <a:ext cx="1266586" cy="169277"/>
          </a:xfrm>
          <a:prstGeom prst="rect">
            <a:avLst/>
          </a:prstGeom>
          <a:noFill/>
        </p:spPr>
        <p:txBody>
          <a:bodyPr wrap="square" lIns="0" tIns="0" rIns="0" bIns="0" rtlCol="0" anchor="b">
            <a:spAutoFit/>
          </a:bodyPr>
          <a:lstStyle/>
          <a:p>
            <a:pPr marL="0" marR="0" lvl="0" indent="0" defTabSz="914400" eaLnBrk="1" fontAlgn="auto" latinLnBrk="0" hangingPunct="1">
              <a:spcBef>
                <a:spcPts val="2400"/>
              </a:spcBef>
              <a:spcAft>
                <a:spcPts val="0"/>
              </a:spcAft>
              <a:buClr>
                <a:schemeClr val="bg2"/>
              </a:buClr>
              <a:buSzTx/>
              <a:buFontTx/>
              <a:buNone/>
              <a:tabLst/>
              <a:defRPr/>
            </a:pPr>
            <a:r>
              <a:rPr kumimoji="0" lang="en-GB" sz="1100" b="1" i="0" u="none" strike="noStrike" kern="0" cap="none" spc="0" normalizeH="0" baseline="0" noProof="0">
                <a:ln>
                  <a:noFill/>
                </a:ln>
                <a:solidFill>
                  <a:schemeClr val="tx2"/>
                </a:solidFill>
                <a:effectLst/>
                <a:uLnTx/>
                <a:uFillTx/>
              </a:rPr>
              <a:t>Coded responses</a:t>
            </a:r>
          </a:p>
        </p:txBody>
      </p:sp>
      <p:sp>
        <p:nvSpPr>
          <p:cNvPr id="23" name="TextBox 22">
            <a:extLst>
              <a:ext uri="{FF2B5EF4-FFF2-40B4-BE49-F238E27FC236}">
                <a16:creationId xmlns:a16="http://schemas.microsoft.com/office/drawing/2014/main" id="{9016ED80-EA06-B95A-5F53-E3F7BF8D166B}"/>
              </a:ext>
            </a:extLst>
          </p:cNvPr>
          <p:cNvSpPr txBox="1"/>
          <p:nvPr/>
        </p:nvSpPr>
        <p:spPr>
          <a:xfrm>
            <a:off x="7909195" y="1075914"/>
            <a:ext cx="2636075" cy="169277"/>
          </a:xfrm>
          <a:prstGeom prst="rect">
            <a:avLst/>
          </a:prstGeom>
          <a:noFill/>
        </p:spPr>
        <p:txBody>
          <a:bodyPr wrap="square" lIns="0" tIns="0" rIns="0" bIns="0" rtlCol="0">
            <a:spAutoFit/>
          </a:bodyPr>
          <a:lstStyle/>
          <a:p>
            <a:pPr lvl="0" defTabSz="914400">
              <a:spcBef>
                <a:spcPts val="2400"/>
              </a:spcBef>
              <a:buClr>
                <a:schemeClr val="bg2"/>
              </a:buClr>
              <a:defRPr/>
            </a:pPr>
            <a:r>
              <a:rPr lang="en-GB" sz="1100" b="1" kern="0">
                <a:solidFill>
                  <a:schemeClr val="tx2"/>
                </a:solidFill>
              </a:rPr>
              <a:t>May 23 results</a:t>
            </a:r>
          </a:p>
        </p:txBody>
      </p:sp>
      <p:graphicFrame>
        <p:nvGraphicFramePr>
          <p:cNvPr id="24" name="Chart 23">
            <a:extLst>
              <a:ext uri="{FF2B5EF4-FFF2-40B4-BE49-F238E27FC236}">
                <a16:creationId xmlns:a16="http://schemas.microsoft.com/office/drawing/2014/main" id="{77AF4016-1666-9FD6-25BC-3CC7EA6BEF3B}"/>
              </a:ext>
            </a:extLst>
          </p:cNvPr>
          <p:cNvGraphicFramePr/>
          <p:nvPr>
            <p:extLst>
              <p:ext uri="{D42A27DB-BD31-4B8C-83A1-F6EECF244321}">
                <p14:modId xmlns:p14="http://schemas.microsoft.com/office/powerpoint/2010/main" val="3700551904"/>
              </p:ext>
            </p:extLst>
          </p:nvPr>
        </p:nvGraphicFramePr>
        <p:xfrm>
          <a:off x="8023494" y="1570941"/>
          <a:ext cx="3492500" cy="4676349"/>
        </p:xfrm>
        <a:graphic>
          <a:graphicData uri="http://schemas.openxmlformats.org/drawingml/2006/chart">
            <c:chart xmlns:c="http://schemas.openxmlformats.org/drawingml/2006/chart" xmlns:r="http://schemas.openxmlformats.org/officeDocument/2006/relationships" r:id="rId2"/>
          </a:graphicData>
        </a:graphic>
      </p:graphicFrame>
      <p:cxnSp>
        <p:nvCxnSpPr>
          <p:cNvPr id="25" name="Straight Connector 24">
            <a:extLst>
              <a:ext uri="{FF2B5EF4-FFF2-40B4-BE49-F238E27FC236}">
                <a16:creationId xmlns:a16="http://schemas.microsoft.com/office/drawing/2014/main" id="{E0EB8536-53C8-9DC9-8BE2-DA9DD217A822}"/>
              </a:ext>
              <a:ext uri="{C183D7F6-B498-43B3-948B-1728B52AA6E4}">
                <adec:decorative xmlns:adec="http://schemas.microsoft.com/office/drawing/2017/decorative" val="1"/>
              </a:ext>
            </a:extLst>
          </p:cNvPr>
          <p:cNvCxnSpPr>
            <a:cxnSpLocks/>
          </p:cNvCxnSpPr>
          <p:nvPr/>
        </p:nvCxnSpPr>
        <p:spPr>
          <a:xfrm>
            <a:off x="5571858" y="1296170"/>
            <a:ext cx="215318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415E261-5F55-9D77-4307-A3CFCD04148F}"/>
              </a:ext>
              <a:ext uri="{C183D7F6-B498-43B3-948B-1728B52AA6E4}">
                <adec:decorative xmlns:adec="http://schemas.microsoft.com/office/drawing/2017/decorative" val="1"/>
              </a:ext>
            </a:extLst>
          </p:cNvPr>
          <p:cNvCxnSpPr>
            <a:cxnSpLocks/>
          </p:cNvCxnSpPr>
          <p:nvPr/>
        </p:nvCxnSpPr>
        <p:spPr>
          <a:xfrm>
            <a:off x="7909195" y="1296170"/>
            <a:ext cx="384386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7" name="Chart 26">
            <a:extLst>
              <a:ext uri="{FF2B5EF4-FFF2-40B4-BE49-F238E27FC236}">
                <a16:creationId xmlns:a16="http://schemas.microsoft.com/office/drawing/2014/main" id="{021B8323-A5C3-7032-FF40-311617B6A36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22250934"/>
              </p:ext>
            </p:extLst>
          </p:nvPr>
        </p:nvGraphicFramePr>
        <p:xfrm>
          <a:off x="5520901" y="1809407"/>
          <a:ext cx="2252148" cy="42809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a:extLst>
              <a:ext uri="{FF2B5EF4-FFF2-40B4-BE49-F238E27FC236}">
                <a16:creationId xmlns:a16="http://schemas.microsoft.com/office/drawing/2014/main" id="{866C4A51-40C6-CCDC-763A-7A85634FD93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91841937"/>
              </p:ext>
            </p:extLst>
          </p:nvPr>
        </p:nvGraphicFramePr>
        <p:xfrm>
          <a:off x="7862293" y="1394725"/>
          <a:ext cx="3899073" cy="469559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Average table">
            <a:extLst>
              <a:ext uri="{FF2B5EF4-FFF2-40B4-BE49-F238E27FC236}">
                <a16:creationId xmlns:a16="http://schemas.microsoft.com/office/drawing/2014/main" id="{A1C7D161-E972-15B5-4885-30E2E3D5C4B7}"/>
              </a:ext>
            </a:extLst>
          </p:cNvPr>
          <p:cNvGraphicFramePr>
            <a:graphicFrameLocks noGrp="1"/>
          </p:cNvGraphicFramePr>
          <p:nvPr>
            <p:extLst>
              <p:ext uri="{D42A27DB-BD31-4B8C-83A1-F6EECF244321}">
                <p14:modId xmlns:p14="http://schemas.microsoft.com/office/powerpoint/2010/main" val="1742096107"/>
              </p:ext>
            </p:extLst>
          </p:nvPr>
        </p:nvGraphicFramePr>
        <p:xfrm>
          <a:off x="5521303" y="1418437"/>
          <a:ext cx="2153186" cy="4594238"/>
        </p:xfrm>
        <a:graphic>
          <a:graphicData uri="http://schemas.openxmlformats.org/drawingml/2006/table">
            <a:tbl>
              <a:tblPr>
                <a:tableStyleId>{5C22544A-7EE6-4342-B048-85BDC9FD1C3A}</a:tableStyleId>
              </a:tblPr>
              <a:tblGrid>
                <a:gridCol w="2153186">
                  <a:extLst>
                    <a:ext uri="{9D8B030D-6E8A-4147-A177-3AD203B41FA5}">
                      <a16:colId xmlns:a16="http://schemas.microsoft.com/office/drawing/2014/main" val="904394726"/>
                    </a:ext>
                  </a:extLst>
                </a:gridCol>
              </a:tblGrid>
              <a:tr h="534070">
                <a:tc>
                  <a:txBody>
                    <a:bodyPr/>
                    <a:lstStyle/>
                    <a:p>
                      <a:pPr algn="r" fontAlgn="b"/>
                      <a:r>
                        <a:rPr lang="en-GB" sz="1050" u="none" strike="noStrike">
                          <a:effectLst/>
                          <a:latin typeface="+mn-lt"/>
                        </a:rPr>
                        <a:t>Free / affordable healthcare / paid for via taxes</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8051931"/>
                  </a:ext>
                </a:extLst>
              </a:tr>
              <a:tr h="533309">
                <a:tc>
                  <a:txBody>
                    <a:bodyPr/>
                    <a:lstStyle/>
                    <a:p>
                      <a:pPr algn="r" fontAlgn="b"/>
                      <a:r>
                        <a:rPr lang="en-GB" sz="1050" u="none" strike="noStrike">
                          <a:effectLst/>
                          <a:latin typeface="+mn-lt"/>
                        </a:rPr>
                        <a:t>Healthcare available to everyone / everyone is treated</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30539914"/>
                  </a:ext>
                </a:extLst>
              </a:tr>
              <a:tr h="562082">
                <a:tc>
                  <a:txBody>
                    <a:bodyPr/>
                    <a:lstStyle/>
                    <a:p>
                      <a:pPr algn="r" fontAlgn="b"/>
                      <a:r>
                        <a:rPr lang="en-GB" sz="1050" u="none" strike="noStrike">
                          <a:effectLst/>
                          <a:latin typeface="+mn-lt"/>
                        </a:rPr>
                        <a:t>Quality / expertise / dedication / hard work of doctors / nurses / staff</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44745"/>
                  </a:ext>
                </a:extLst>
              </a:tr>
              <a:tr h="651503">
                <a:tc>
                  <a:txBody>
                    <a:bodyPr/>
                    <a:lstStyle/>
                    <a:p>
                      <a:pPr algn="r" fontAlgn="b"/>
                      <a:r>
                        <a:rPr lang="en-GB" sz="1050" b="0" i="0" u="none" strike="noStrike">
                          <a:solidFill>
                            <a:srgbClr val="000000"/>
                          </a:solidFill>
                          <a:effectLst/>
                          <a:latin typeface="+mn-lt"/>
                        </a:rPr>
                        <a:t>Best health service in the world / unique in the world</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52615529"/>
                  </a:ext>
                </a:extLst>
              </a:tr>
              <a:tr h="625953">
                <a:tc>
                  <a:txBody>
                    <a:bodyPr/>
                    <a:lstStyle/>
                    <a:p>
                      <a:pPr algn="r" fontAlgn="b"/>
                      <a:r>
                        <a:rPr lang="en-GB" sz="1050" b="0" i="0" u="none" strike="noStrike">
                          <a:solidFill>
                            <a:srgbClr val="000000"/>
                          </a:solidFill>
                          <a:effectLst/>
                          <a:latin typeface="+mn-lt"/>
                        </a:rPr>
                        <a:t>Proud, but worried about the future outlook of the NHS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123791"/>
                  </a:ext>
                </a:extLst>
              </a:tr>
              <a:tr h="568171">
                <a:tc>
                  <a:txBody>
                    <a:bodyPr/>
                    <a:lstStyle/>
                    <a:p>
                      <a:pPr algn="r" fontAlgn="b"/>
                      <a:r>
                        <a:rPr lang="en-GB" sz="1050" u="none" strike="noStrike">
                          <a:effectLst/>
                          <a:latin typeface="+mn-lt"/>
                        </a:rPr>
                        <a:t>Good / amazing service (unspecified)</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345694"/>
                  </a:ext>
                </a:extLst>
              </a:tr>
              <a:tr h="585602">
                <a:tc>
                  <a:txBody>
                    <a:bodyPr/>
                    <a:lstStyle/>
                    <a:p>
                      <a:pPr algn="r" fontAlgn="b"/>
                      <a:r>
                        <a:rPr lang="en-GB" sz="1050" u="none" strike="noStrike">
                          <a:effectLst/>
                          <a:latin typeface="+mn-lt"/>
                        </a:rPr>
                        <a:t>Takes care / looks after people / saves lives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98930036"/>
                  </a:ext>
                </a:extLst>
              </a:tr>
              <a:tr h="533548">
                <a:tc>
                  <a:txBody>
                    <a:bodyPr/>
                    <a:lstStyle/>
                    <a:p>
                      <a:pPr algn="r" fontAlgn="b"/>
                      <a:r>
                        <a:rPr lang="en-GB" sz="1050" b="0" i="0" u="none" strike="noStrike">
                          <a:solidFill>
                            <a:srgbClr val="000000"/>
                          </a:solidFill>
                          <a:effectLst/>
                          <a:latin typeface="+mn-lt"/>
                        </a:rPr>
                        <a:t>Quality of care / treatment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03660606"/>
                  </a:ext>
                </a:extLst>
              </a:tr>
            </a:tbl>
          </a:graphicData>
        </a:graphic>
      </p:graphicFrame>
      <p:graphicFrame>
        <p:nvGraphicFramePr>
          <p:cNvPr id="31" name="Chart 30">
            <a:extLst>
              <a:ext uri="{FF2B5EF4-FFF2-40B4-BE49-F238E27FC236}">
                <a16:creationId xmlns:a16="http://schemas.microsoft.com/office/drawing/2014/main" id="{C3A173BE-43E9-5217-1C3D-66676C0D5D5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896246256"/>
              </p:ext>
            </p:extLst>
          </p:nvPr>
        </p:nvGraphicFramePr>
        <p:xfrm>
          <a:off x="7842164" y="1409396"/>
          <a:ext cx="3899072" cy="46718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2" name="Chart 31">
            <a:extLst>
              <a:ext uri="{FF2B5EF4-FFF2-40B4-BE49-F238E27FC236}">
                <a16:creationId xmlns:a16="http://schemas.microsoft.com/office/drawing/2014/main" id="{DB971E73-4362-760A-D6FD-D24D0E4003D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23354715"/>
              </p:ext>
            </p:extLst>
          </p:nvPr>
        </p:nvGraphicFramePr>
        <p:xfrm>
          <a:off x="5571857" y="1409396"/>
          <a:ext cx="2182647" cy="467188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76901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24776B-97C4-FDE1-11AF-9D77CB2CEFE9}"/>
              </a:ext>
            </a:extLst>
          </p:cNvPr>
          <p:cNvSpPr>
            <a:spLocks noGrp="1"/>
          </p:cNvSpPr>
          <p:nvPr>
            <p:ph type="sldNum" sz="quarter" idx="4"/>
          </p:nvPr>
        </p:nvSpPr>
        <p:spPr/>
        <p:txBody>
          <a:bodyPr/>
          <a:lstStyle/>
          <a:p>
            <a:fld id="{D61AABEC-672F-4B68-B914-690DA978312C}" type="slidenum">
              <a:rPr lang="en-GB" smtClean="0"/>
              <a:pPr/>
              <a:t>15</a:t>
            </a:fld>
            <a:r>
              <a:rPr lang="en-GB"/>
              <a:t>  </a:t>
            </a:r>
          </a:p>
        </p:txBody>
      </p:sp>
      <p:graphicFrame>
        <p:nvGraphicFramePr>
          <p:cNvPr id="6" name="Chart 5">
            <a:extLst>
              <a:ext uri="{FF2B5EF4-FFF2-40B4-BE49-F238E27FC236}">
                <a16:creationId xmlns:a16="http://schemas.microsoft.com/office/drawing/2014/main" id="{ABE4AB60-934D-A759-C440-3128F07337FF}"/>
              </a:ext>
            </a:extLst>
          </p:cNvPr>
          <p:cNvGraphicFramePr/>
          <p:nvPr>
            <p:extLst>
              <p:ext uri="{D42A27DB-BD31-4B8C-83A1-F6EECF244321}">
                <p14:modId xmlns:p14="http://schemas.microsoft.com/office/powerpoint/2010/main" val="871242448"/>
              </p:ext>
            </p:extLst>
          </p:nvPr>
        </p:nvGraphicFramePr>
        <p:xfrm>
          <a:off x="4230364" y="1960695"/>
          <a:ext cx="5561267" cy="344936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14">
            <a:extLst>
              <a:ext uri="{FF2B5EF4-FFF2-40B4-BE49-F238E27FC236}">
                <a16:creationId xmlns:a16="http://schemas.microsoft.com/office/drawing/2014/main" id="{15B3C8DC-B282-522A-0C6F-8B9A62E880C1}"/>
              </a:ext>
            </a:extLst>
          </p:cNvPr>
          <p:cNvSpPr txBox="1">
            <a:spLocks/>
          </p:cNvSpPr>
          <p:nvPr/>
        </p:nvSpPr>
        <p:spPr>
          <a:xfrm>
            <a:off x="5214180" y="1537685"/>
            <a:ext cx="6678746" cy="404547"/>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100" b="1" kern="0">
                <a:solidFill>
                  <a:schemeClr val="bg1">
                    <a:lumMod val="50000"/>
                  </a:schemeClr>
                </a:solidFill>
                <a:latin typeface="Arial"/>
                <a:cs typeface="Segoe UI" panose="020B0502040204020203" pitchFamily="34" charset="0"/>
              </a:rPr>
              <a:t>Which of the following statements best describes what you think healthcare will be like in the UK in 10 years’ time?</a:t>
            </a:r>
          </a:p>
        </p:txBody>
      </p:sp>
      <p:sp>
        <p:nvSpPr>
          <p:cNvPr id="8" name="Title 2">
            <a:extLst>
              <a:ext uri="{FF2B5EF4-FFF2-40B4-BE49-F238E27FC236}">
                <a16:creationId xmlns:a16="http://schemas.microsoft.com/office/drawing/2014/main" id="{F979730D-A92E-77FE-E085-96D000CD1877}"/>
              </a:ext>
            </a:extLst>
          </p:cNvPr>
          <p:cNvSpPr>
            <a:spLocks noGrp="1"/>
          </p:cNvSpPr>
          <p:nvPr>
            <p:ph type="title"/>
          </p:nvPr>
        </p:nvSpPr>
        <p:spPr>
          <a:xfrm>
            <a:off x="465667" y="460460"/>
            <a:ext cx="3912902" cy="359691"/>
          </a:xfrm>
        </p:spPr>
        <p:txBody>
          <a:bodyPr/>
          <a:lstStyle/>
          <a:p>
            <a:r>
              <a:rPr lang="en-GB" sz="2400"/>
              <a:t>When asked about the NHS in 10 years' time, in general, the public think people will have to pay for healthcare services that are currently free to some extent</a:t>
            </a:r>
          </a:p>
        </p:txBody>
      </p:sp>
      <p:sp>
        <p:nvSpPr>
          <p:cNvPr id="9" name="Text Placeholder 3">
            <a:extLst>
              <a:ext uri="{FF2B5EF4-FFF2-40B4-BE49-F238E27FC236}">
                <a16:creationId xmlns:a16="http://schemas.microsoft.com/office/drawing/2014/main" id="{1623050A-02F1-0C8C-E871-9BE93325BEAE}"/>
              </a:ext>
            </a:extLst>
          </p:cNvPr>
          <p:cNvSpPr txBox="1">
            <a:spLocks/>
          </p:cNvSpPr>
          <p:nvPr/>
        </p:nvSpPr>
        <p:spPr>
          <a:xfrm>
            <a:off x="459143" y="2992078"/>
            <a:ext cx="3955040" cy="2215991"/>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a:t>Only one-quarter (25%) think healthcare  will generally be free at the point of delivery, as it is now. In contrast, half (51%) think people will have to pay for </a:t>
            </a:r>
            <a:r>
              <a:rPr lang="en-GB" sz="1600" i="1"/>
              <a:t>some</a:t>
            </a:r>
            <a:r>
              <a:rPr lang="en-GB" sz="1600"/>
              <a:t> healthcare services that are currently free. A minority of the public think that people will either have to pay for </a:t>
            </a:r>
            <a:r>
              <a:rPr lang="en-GB" sz="1600" i="1"/>
              <a:t>most</a:t>
            </a:r>
            <a:r>
              <a:rPr lang="en-GB" sz="1600"/>
              <a:t> (13%) or </a:t>
            </a:r>
            <a:r>
              <a:rPr lang="en-GB" sz="1600" i="1"/>
              <a:t>all</a:t>
            </a:r>
            <a:r>
              <a:rPr lang="en-GB" sz="1600"/>
              <a:t> (7%) healthcare services in 10 years’ time.</a:t>
            </a:r>
          </a:p>
        </p:txBody>
      </p:sp>
      <p:grpSp>
        <p:nvGrpSpPr>
          <p:cNvPr id="10" name="Group 9">
            <a:extLst>
              <a:ext uri="{FF2B5EF4-FFF2-40B4-BE49-F238E27FC236}">
                <a16:creationId xmlns:a16="http://schemas.microsoft.com/office/drawing/2014/main" id="{0C41F6D4-B683-D5E7-1070-82C804F3D7D7}"/>
              </a:ext>
            </a:extLst>
          </p:cNvPr>
          <p:cNvGrpSpPr/>
          <p:nvPr/>
        </p:nvGrpSpPr>
        <p:grpSpPr>
          <a:xfrm>
            <a:off x="9091581" y="2249406"/>
            <a:ext cx="80955" cy="2087702"/>
            <a:chOff x="6129433" y="2897921"/>
            <a:chExt cx="122400" cy="1388698"/>
          </a:xfrm>
        </p:grpSpPr>
        <p:sp>
          <p:nvSpPr>
            <p:cNvPr id="11" name="Rectangle 10">
              <a:extLst>
                <a:ext uri="{FF2B5EF4-FFF2-40B4-BE49-F238E27FC236}">
                  <a16:creationId xmlns:a16="http://schemas.microsoft.com/office/drawing/2014/main" id="{2BFF5893-92ED-3F3F-FB93-F482CB314DD6}"/>
                </a:ext>
              </a:extLst>
            </p:cNvPr>
            <p:cNvSpPr/>
            <p:nvPr/>
          </p:nvSpPr>
          <p:spPr bwMode="gray">
            <a:xfrm>
              <a:off x="6129433" y="3400016"/>
              <a:ext cx="122400" cy="371043"/>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endParaRPr kumimoji="0" lang="en-GB" sz="1200" b="0" i="0" u="none" strike="noStrike" kern="1200" cap="none" spc="0" normalizeH="0" baseline="0" noProof="0">
                <a:ln>
                  <a:noFill/>
                </a:ln>
                <a:solidFill>
                  <a:schemeClr val="tx2"/>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3E706AD3-9CF6-91E0-666A-13D8A02A4669}"/>
                </a:ext>
              </a:extLst>
            </p:cNvPr>
            <p:cNvSpPr/>
            <p:nvPr/>
          </p:nvSpPr>
          <p:spPr bwMode="gray">
            <a:xfrm>
              <a:off x="6129433" y="2897921"/>
              <a:ext cx="122400" cy="3710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defTabSz="953984" rtl="0" eaLnBrk="1" fontAlgn="auto" latinLnBrk="0" hangingPunct="1">
                <a:lnSpc>
                  <a:spcPct val="100000"/>
                </a:lnSpc>
                <a:spcBef>
                  <a:spcPts val="0"/>
                </a:spcBef>
                <a:spcAft>
                  <a:spcPts val="0"/>
                </a:spcAft>
                <a:buClr>
                  <a:srgbClr val="222223"/>
                </a:buClr>
                <a:buSzTx/>
                <a:buFontTx/>
                <a:buNone/>
                <a:tabLst/>
                <a:defRPr/>
              </a:pPr>
              <a:endParaRPr kumimoji="0" lang="en-US" sz="1200" b="0" i="0" u="none" strike="noStrike" kern="1200" cap="none" spc="0" normalizeH="0" baseline="0" noProof="0">
                <a:ln>
                  <a:noFill/>
                </a:ln>
                <a:solidFill>
                  <a:srgbClr val="419999">
                    <a:lumMod val="75000"/>
                  </a:srgbClr>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ECA4F39E-223F-CD42-F62B-55FD0096A7C1}"/>
                </a:ext>
              </a:extLst>
            </p:cNvPr>
            <p:cNvSpPr/>
            <p:nvPr/>
          </p:nvSpPr>
          <p:spPr bwMode="gray">
            <a:xfrm>
              <a:off x="6129433" y="3915575"/>
              <a:ext cx="122400" cy="37104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endParaRPr kumimoji="0" lang="en-US" sz="1200" b="0" i="0" u="none" strike="noStrike" kern="1200" cap="none" spc="0" normalizeH="0" baseline="0" noProof="0">
                <a:ln>
                  <a:noFill/>
                </a:ln>
                <a:solidFill>
                  <a:schemeClr val="accent5"/>
                </a:solidFill>
                <a:effectLst/>
                <a:uLnTx/>
                <a:uFillTx/>
                <a:latin typeface="Arial"/>
                <a:ea typeface="+mn-ea"/>
                <a:cs typeface="+mn-cs"/>
              </a:endParaRPr>
            </a:p>
          </p:txBody>
        </p:sp>
      </p:grpSp>
      <p:sp>
        <p:nvSpPr>
          <p:cNvPr id="14" name="TextBox 13">
            <a:extLst>
              <a:ext uri="{FF2B5EF4-FFF2-40B4-BE49-F238E27FC236}">
                <a16:creationId xmlns:a16="http://schemas.microsoft.com/office/drawing/2014/main" id="{7CEB4969-9E68-948A-3140-FA224FFCACB6}"/>
              </a:ext>
            </a:extLst>
          </p:cNvPr>
          <p:cNvSpPr txBox="1"/>
          <p:nvPr/>
        </p:nvSpPr>
        <p:spPr>
          <a:xfrm>
            <a:off x="9235024" y="2329972"/>
            <a:ext cx="2433360" cy="390556"/>
          </a:xfrm>
          <a:prstGeom prst="rect">
            <a:avLst/>
          </a:prstGeom>
          <a:noFill/>
        </p:spPr>
        <p:txBody>
          <a:bodyPr wrap="square" lIns="0" tIns="0" rIns="0" bIns="0" rtlCol="0">
            <a:spAutoFit/>
          </a:bodyPr>
          <a:lstStyle/>
          <a:p>
            <a:pPr>
              <a:lnSpc>
                <a:spcPct val="110000"/>
              </a:lnSpc>
              <a:spcBef>
                <a:spcPts val="400"/>
              </a:spcBef>
              <a:spcAft>
                <a:spcPts val="400"/>
              </a:spcAft>
            </a:pPr>
            <a:r>
              <a:rPr lang="en-GB" sz="1200">
                <a:solidFill>
                  <a:schemeClr val="bg2"/>
                </a:solidFill>
                <a:latin typeface="Arial"/>
              </a:rPr>
              <a:t>Healthcare will generally be free at the point of delivery, as it is now</a:t>
            </a:r>
            <a:endParaRPr kumimoji="0" lang="en-US" sz="1200" b="0" i="0" u="none" strike="noStrike" kern="1200" cap="none" spc="0" normalizeH="0" baseline="0" noProof="0">
              <a:ln>
                <a:noFill/>
              </a:ln>
              <a:solidFill>
                <a:schemeClr val="bg2"/>
              </a:solidFill>
              <a:effectLst/>
              <a:uLnTx/>
              <a:uFillTx/>
              <a:latin typeface="Arial"/>
              <a:ea typeface="+mn-ea"/>
              <a:cs typeface="+mn-cs"/>
            </a:endParaRPr>
          </a:p>
        </p:txBody>
      </p:sp>
      <p:sp>
        <p:nvSpPr>
          <p:cNvPr id="15" name="TextBox 14">
            <a:extLst>
              <a:ext uri="{FF2B5EF4-FFF2-40B4-BE49-F238E27FC236}">
                <a16:creationId xmlns:a16="http://schemas.microsoft.com/office/drawing/2014/main" id="{ADCD1F45-B3E6-EB55-E3A7-A674708536FD}"/>
              </a:ext>
            </a:extLst>
          </p:cNvPr>
          <p:cNvSpPr txBox="1"/>
          <p:nvPr/>
        </p:nvSpPr>
        <p:spPr>
          <a:xfrm>
            <a:off x="9235024" y="2986151"/>
            <a:ext cx="2657902" cy="593689"/>
          </a:xfrm>
          <a:prstGeom prst="rect">
            <a:avLst/>
          </a:prstGeom>
          <a:noFill/>
        </p:spPr>
        <p:txBody>
          <a:bodyPr wrap="square" lIns="0" tIns="0" rIns="0" bIns="0" rtlCol="0">
            <a:spAutoFit/>
          </a:bodyPr>
          <a:lstStyle/>
          <a:p>
            <a:pPr>
              <a:lnSpc>
                <a:spcPct val="110000"/>
              </a:lnSpc>
              <a:spcBef>
                <a:spcPts val="400"/>
              </a:spcBef>
              <a:spcAft>
                <a:spcPts val="400"/>
              </a:spcAft>
            </a:pPr>
            <a:r>
              <a:rPr lang="en-GB" sz="1200">
                <a:solidFill>
                  <a:schemeClr val="tx2"/>
                </a:solidFill>
                <a:latin typeface="Arial"/>
              </a:rPr>
              <a:t>People will have to pay for </a:t>
            </a:r>
            <a:r>
              <a:rPr lang="en-GB" sz="1200" b="1">
                <a:solidFill>
                  <a:schemeClr val="tx2"/>
                </a:solidFill>
                <a:latin typeface="Arial"/>
              </a:rPr>
              <a:t>some</a:t>
            </a:r>
            <a:r>
              <a:rPr lang="en-GB" sz="1200">
                <a:solidFill>
                  <a:schemeClr val="tx2"/>
                </a:solidFill>
                <a:latin typeface="Arial"/>
              </a:rPr>
              <a:t> healthcare services that are currently free</a:t>
            </a:r>
            <a:endParaRPr lang="en-GB" sz="1200">
              <a:solidFill>
                <a:schemeClr val="tx2"/>
              </a:solidFill>
            </a:endParaRPr>
          </a:p>
        </p:txBody>
      </p:sp>
      <p:sp>
        <p:nvSpPr>
          <p:cNvPr id="16" name="TextBox 15">
            <a:extLst>
              <a:ext uri="{FF2B5EF4-FFF2-40B4-BE49-F238E27FC236}">
                <a16:creationId xmlns:a16="http://schemas.microsoft.com/office/drawing/2014/main" id="{B6716956-EEE6-9641-667B-D707C3A21711}"/>
              </a:ext>
            </a:extLst>
          </p:cNvPr>
          <p:cNvSpPr txBox="1"/>
          <p:nvPr/>
        </p:nvSpPr>
        <p:spPr>
          <a:xfrm>
            <a:off x="9235024" y="3761358"/>
            <a:ext cx="2657902" cy="593689"/>
          </a:xfrm>
          <a:prstGeom prst="rect">
            <a:avLst/>
          </a:prstGeom>
          <a:noFill/>
        </p:spPr>
        <p:txBody>
          <a:bodyPr wrap="square" lIns="0" tIns="0" rIns="0" bIns="0" rtlCol="0">
            <a:spAutoFit/>
          </a:bodyPr>
          <a:lstStyle/>
          <a:p>
            <a:pPr>
              <a:lnSpc>
                <a:spcPct val="110000"/>
              </a:lnSpc>
              <a:spcBef>
                <a:spcPts val="400"/>
              </a:spcBef>
              <a:spcAft>
                <a:spcPts val="400"/>
              </a:spcAft>
            </a:pPr>
            <a:r>
              <a:rPr lang="en-GB" sz="1200">
                <a:solidFill>
                  <a:schemeClr val="accent5"/>
                </a:solidFill>
                <a:latin typeface="Arial"/>
              </a:rPr>
              <a:t>People will have to pay for </a:t>
            </a:r>
            <a:r>
              <a:rPr lang="en-GB" sz="1200" b="1">
                <a:solidFill>
                  <a:schemeClr val="accent5"/>
                </a:solidFill>
                <a:latin typeface="Arial"/>
              </a:rPr>
              <a:t>most</a:t>
            </a:r>
            <a:r>
              <a:rPr lang="en-GB" sz="1200">
                <a:solidFill>
                  <a:schemeClr val="accent5"/>
                </a:solidFill>
                <a:latin typeface="Arial"/>
              </a:rPr>
              <a:t> healthcare services that are currently free</a:t>
            </a:r>
            <a:endParaRPr lang="en-GB" sz="1200">
              <a:solidFill>
                <a:schemeClr val="accent5"/>
              </a:solidFill>
            </a:endParaRPr>
          </a:p>
        </p:txBody>
      </p:sp>
      <p:sp>
        <p:nvSpPr>
          <p:cNvPr id="17" name="Rectangle 16">
            <a:extLst>
              <a:ext uri="{FF2B5EF4-FFF2-40B4-BE49-F238E27FC236}">
                <a16:creationId xmlns:a16="http://schemas.microsoft.com/office/drawing/2014/main" id="{1FA8527F-1B2A-4BA7-3960-DB02FEAF7784}"/>
              </a:ext>
            </a:extLst>
          </p:cNvPr>
          <p:cNvSpPr/>
          <p:nvPr/>
        </p:nvSpPr>
        <p:spPr bwMode="gray">
          <a:xfrm>
            <a:off x="9091581" y="5310964"/>
            <a:ext cx="80955" cy="557809"/>
          </a:xfrm>
          <a:prstGeom prst="rect">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endParaRPr kumimoji="0" lang="en-US" sz="1200" b="0" i="0" u="none" strike="noStrike" kern="1200" cap="none" spc="0" normalizeH="0" baseline="0" noProof="0">
              <a:ln>
                <a:noFill/>
              </a:ln>
              <a:solidFill>
                <a:srgbClr val="A6A6A6"/>
              </a:solidFill>
              <a:effectLst/>
              <a:uLnTx/>
              <a:uFillTx/>
              <a:latin typeface="Arial"/>
              <a:ea typeface="+mn-ea"/>
              <a:cs typeface="+mn-cs"/>
            </a:endParaRPr>
          </a:p>
        </p:txBody>
      </p:sp>
      <p:sp>
        <p:nvSpPr>
          <p:cNvPr id="18" name="TextBox 17">
            <a:extLst>
              <a:ext uri="{FF2B5EF4-FFF2-40B4-BE49-F238E27FC236}">
                <a16:creationId xmlns:a16="http://schemas.microsoft.com/office/drawing/2014/main" id="{B2CAF591-5689-5663-5306-F7DAC06D85AB}"/>
              </a:ext>
            </a:extLst>
          </p:cNvPr>
          <p:cNvSpPr txBox="1"/>
          <p:nvPr/>
        </p:nvSpPr>
        <p:spPr>
          <a:xfrm>
            <a:off x="9235024" y="5473632"/>
            <a:ext cx="2657902" cy="184666"/>
          </a:xfrm>
          <a:prstGeom prst="rect">
            <a:avLst/>
          </a:prstGeom>
          <a:noFill/>
        </p:spPr>
        <p:txBody>
          <a:bodyPr wrap="square" lIns="0" tIns="0" rIns="0" bIns="0" rtlCol="0">
            <a:sp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GB" sz="1200" b="0" i="0" u="none" strike="noStrike" kern="1200" cap="none" spc="0" normalizeH="0" baseline="0" noProof="0">
                <a:ln>
                  <a:noFill/>
                </a:ln>
                <a:solidFill>
                  <a:srgbClr val="A6A6A6"/>
                </a:solidFill>
                <a:effectLst/>
                <a:uLnTx/>
                <a:uFillTx/>
                <a:latin typeface="Arial"/>
                <a:ea typeface="+mn-ea"/>
                <a:cs typeface="+mn-cs"/>
              </a:rPr>
              <a:t>Don’t know</a:t>
            </a:r>
            <a:endParaRPr kumimoji="0" lang="en-US" sz="1200" b="0" i="0" u="none" strike="noStrike" kern="1200" cap="none" spc="0" normalizeH="0" baseline="0" noProof="0">
              <a:ln>
                <a:noFill/>
              </a:ln>
              <a:solidFill>
                <a:srgbClr val="A6A6A6"/>
              </a:solidFill>
              <a:effectLst/>
              <a:uLnTx/>
              <a:uFillTx/>
              <a:latin typeface="Arial"/>
              <a:ea typeface="+mn-ea"/>
              <a:cs typeface="+mn-cs"/>
            </a:endParaRPr>
          </a:p>
        </p:txBody>
      </p:sp>
      <p:sp>
        <p:nvSpPr>
          <p:cNvPr id="3" name="Text Placeholder 4">
            <a:extLst>
              <a:ext uri="{FF2B5EF4-FFF2-40B4-BE49-F238E27FC236}">
                <a16:creationId xmlns:a16="http://schemas.microsoft.com/office/drawing/2014/main" id="{F8AD8CC7-221F-924E-EA1B-0C025587EF0F}"/>
              </a:ext>
            </a:extLst>
          </p:cNvPr>
          <p:cNvSpPr txBox="1">
            <a:spLocks/>
          </p:cNvSpPr>
          <p:nvPr/>
        </p:nvSpPr>
        <p:spPr>
          <a:xfrm>
            <a:off x="459143" y="5966989"/>
            <a:ext cx="8314504" cy="334345"/>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b="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May 2023 n=2,450 </a:t>
            </a:r>
            <a:r>
              <a:rPr lang="en-GB" sz="800" i="1">
                <a:solidFill>
                  <a:sysClr val="window" lastClr="FFFFFF">
                    <a:lumMod val="50000"/>
                  </a:sysClr>
                </a:solidFill>
                <a:latin typeface="Arial"/>
                <a:cs typeface="Arial"/>
              </a:rPr>
              <a:t>5</a:t>
            </a:r>
            <a:r>
              <a:rPr kumimoji="0" lang="en-GB" sz="800" b="0" i="1" u="none" strike="noStrike" kern="1200" cap="none" spc="0" normalizeH="0" baseline="30000" noProof="0" err="1">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10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2023</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mn-cs"/>
              </a:rPr>
              <a:t>. All </a:t>
            </a:r>
            <a:r>
              <a:rPr lang="en-GB" sz="800" i="1">
                <a:solidFill>
                  <a:sysClr val="window" lastClr="FFFFFF">
                    <a:lumMod val="50000"/>
                  </a:sysClr>
                </a:solidFill>
                <a:latin typeface="Arial"/>
                <a:cs typeface="Arial"/>
              </a:rPr>
              <a:t>conducted online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via </a:t>
            </a:r>
            <a:r>
              <a:rPr kumimoji="0" lang="en-GB" sz="800" b="0" i="1" u="none" strike="noStrike" kern="1200" cap="none" spc="0" normalizeH="0" baseline="0" noProof="0" err="1">
                <a:ln>
                  <a:noFill/>
                </a:ln>
                <a:solidFill>
                  <a:sysClr val="window" lastClr="FFFFFF">
                    <a:lumMod val="50000"/>
                  </a:sysClr>
                </a:solidFill>
                <a:effectLst/>
                <a:uLnTx/>
                <a:uFillTx/>
                <a:latin typeface="Arial"/>
                <a:ea typeface="+mn-ea"/>
                <a:cs typeface="Arial"/>
              </a:rPr>
              <a:t>KnowledgePanel</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UK.</a:t>
            </a:r>
            <a:endParaRPr kumimoji="0" lang="en-GB" sz="800" b="0" i="1" u="none" strike="noStrike" kern="1200" cap="none" spc="0" normalizeH="0" baseline="0" noProof="0">
              <a:ln>
                <a:noFill/>
              </a:ln>
              <a:solidFill>
                <a:prstClr val="white">
                  <a:lumMod val="50000"/>
                </a:prstClr>
              </a:solidFill>
              <a:effectLst/>
              <a:uLnTx/>
              <a:uFillTx/>
              <a:latin typeface="Arial"/>
              <a:ea typeface="+mn-ea"/>
              <a:cs typeface="+mn-cs"/>
            </a:endParaRPr>
          </a:p>
        </p:txBody>
      </p:sp>
      <p:sp>
        <p:nvSpPr>
          <p:cNvPr id="2" name="Rectangle 1">
            <a:extLst>
              <a:ext uri="{FF2B5EF4-FFF2-40B4-BE49-F238E27FC236}">
                <a16:creationId xmlns:a16="http://schemas.microsoft.com/office/drawing/2014/main" id="{14E661C0-691F-70C4-6ED1-D493FEBE11D7}"/>
              </a:ext>
            </a:extLst>
          </p:cNvPr>
          <p:cNvSpPr/>
          <p:nvPr/>
        </p:nvSpPr>
        <p:spPr bwMode="gray">
          <a:xfrm>
            <a:off x="9091581" y="4557741"/>
            <a:ext cx="80955" cy="557809"/>
          </a:xfrm>
          <a:prstGeom prst="rect">
            <a:avLst/>
          </a:prstGeom>
          <a:solidFill>
            <a:schemeClr val="accent4"/>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endParaRPr kumimoji="0" lang="en-US" sz="1200" b="0" i="0" u="none" strike="noStrike" kern="1200" cap="none" spc="0" normalizeH="0" baseline="0" noProof="0">
              <a:ln>
                <a:noFill/>
              </a:ln>
              <a:solidFill>
                <a:srgbClr val="A6A6A6"/>
              </a:solidFill>
              <a:effectLst/>
              <a:uLnTx/>
              <a:uFillTx/>
              <a:latin typeface="Arial"/>
              <a:ea typeface="+mn-ea"/>
              <a:cs typeface="+mn-cs"/>
            </a:endParaRPr>
          </a:p>
        </p:txBody>
      </p:sp>
      <p:sp>
        <p:nvSpPr>
          <p:cNvPr id="5" name="TextBox 4">
            <a:extLst>
              <a:ext uri="{FF2B5EF4-FFF2-40B4-BE49-F238E27FC236}">
                <a16:creationId xmlns:a16="http://schemas.microsoft.com/office/drawing/2014/main" id="{779E70CE-7E06-B337-9968-24662AE8C874}"/>
              </a:ext>
            </a:extLst>
          </p:cNvPr>
          <p:cNvSpPr txBox="1"/>
          <p:nvPr/>
        </p:nvSpPr>
        <p:spPr>
          <a:xfrm>
            <a:off x="9235024" y="4651979"/>
            <a:ext cx="2657902" cy="369332"/>
          </a:xfrm>
          <a:prstGeom prst="rect">
            <a:avLst/>
          </a:prstGeom>
          <a:noFill/>
        </p:spPr>
        <p:txBody>
          <a:bodyPr wrap="square" lIns="0" tIns="0" rIns="0" bIns="0" rtlCol="0">
            <a:sp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GB" sz="1200" b="0" i="0" u="none" strike="noStrike" kern="1200" cap="none" spc="0" normalizeH="0" baseline="0" noProof="0">
                <a:ln>
                  <a:noFill/>
                </a:ln>
                <a:solidFill>
                  <a:srgbClr val="7030A0"/>
                </a:solidFill>
                <a:effectLst/>
                <a:uLnTx/>
                <a:uFillTx/>
                <a:latin typeface="Arial"/>
                <a:ea typeface="+mn-ea"/>
                <a:cs typeface="+mn-cs"/>
              </a:rPr>
              <a:t>People will have to pay for all healthcare services</a:t>
            </a:r>
            <a:endParaRPr kumimoji="0" lang="en-US" sz="1200" b="0" i="0" u="none" strike="noStrike" kern="1200" cap="none" spc="0" normalizeH="0" baseline="0" noProof="0">
              <a:ln>
                <a:noFill/>
              </a:ln>
              <a:solidFill>
                <a:srgbClr val="7030A0"/>
              </a:solidFill>
              <a:effectLst/>
              <a:uLnTx/>
              <a:uFillTx/>
              <a:latin typeface="Arial"/>
              <a:ea typeface="+mn-ea"/>
              <a:cs typeface="+mn-cs"/>
            </a:endParaRPr>
          </a:p>
        </p:txBody>
      </p:sp>
    </p:spTree>
    <p:extLst>
      <p:ext uri="{BB962C8B-B14F-4D97-AF65-F5344CB8AC3E}">
        <p14:creationId xmlns:p14="http://schemas.microsoft.com/office/powerpoint/2010/main" val="3092025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8B40DC9A-446C-4DC2-8E26-9DE98A1B8821}"/>
              </a:ext>
            </a:extLst>
          </p:cNvPr>
          <p:cNvSpPr txBox="1"/>
          <p:nvPr/>
        </p:nvSpPr>
        <p:spPr>
          <a:xfrm>
            <a:off x="8424180" y="2092733"/>
            <a:ext cx="2965196" cy="796821"/>
          </a:xfrm>
          <a:prstGeom prst="rect">
            <a:avLst/>
          </a:prstGeom>
          <a:noFill/>
        </p:spPr>
        <p:txBody>
          <a:bodyPr wrap="square" lIns="0" tIns="0" rIns="0" bIns="0" rtlCol="0">
            <a:spAutoFit/>
          </a:bodyPr>
          <a:lstStyle/>
          <a:p>
            <a:pPr>
              <a:lnSpc>
                <a:spcPct val="110000"/>
              </a:lnSpc>
              <a:spcBef>
                <a:spcPts val="400"/>
              </a:spcBef>
              <a:spcAft>
                <a:spcPts val="400"/>
              </a:spcAft>
            </a:pPr>
            <a:r>
              <a:rPr lang="en-GB" sz="1200" b="1"/>
              <a:t>NHS workers </a:t>
            </a:r>
            <a:r>
              <a:rPr lang="en-GB" sz="1200"/>
              <a:t>(18%) are more likely to think people will have to pay for all healthcare services in 10 years’ time compared with the average (7%). </a:t>
            </a:r>
          </a:p>
        </p:txBody>
      </p:sp>
      <p:graphicFrame>
        <p:nvGraphicFramePr>
          <p:cNvPr id="9" name="Chart 8">
            <a:extLst>
              <a:ext uri="{FF2B5EF4-FFF2-40B4-BE49-F238E27FC236}">
                <a16:creationId xmlns:a16="http://schemas.microsoft.com/office/drawing/2014/main" id="{2BEAA3C4-D559-4E7C-BB37-F94953EA0FFB}"/>
              </a:ext>
            </a:extLst>
          </p:cNvPr>
          <p:cNvGraphicFramePr/>
          <p:nvPr>
            <p:extLst>
              <p:ext uri="{D42A27DB-BD31-4B8C-83A1-F6EECF244321}">
                <p14:modId xmlns:p14="http://schemas.microsoft.com/office/powerpoint/2010/main" val="4255986392"/>
              </p:ext>
            </p:extLst>
          </p:nvPr>
        </p:nvGraphicFramePr>
        <p:xfrm>
          <a:off x="3898100" y="2184801"/>
          <a:ext cx="5348161" cy="3565441"/>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A1CE5F73-EA0D-4107-A3E4-894D3F2B92E5}"/>
              </a:ext>
            </a:extLst>
          </p:cNvPr>
          <p:cNvSpPr>
            <a:spLocks noGrp="1"/>
          </p:cNvSpPr>
          <p:nvPr>
            <p:ph type="sldNum" sz="quarter" idx="4"/>
          </p:nvPr>
        </p:nvSpPr>
        <p:spPr/>
        <p:txBody>
          <a:bodyPr/>
          <a:lstStyle/>
          <a:p>
            <a:fld id="{D61AABEC-672F-4B68-B914-690DA978312C}" type="slidenum">
              <a:rPr lang="en-GB" smtClean="0"/>
              <a:pPr/>
              <a:t>16</a:t>
            </a:fld>
            <a:r>
              <a:rPr lang="en-GB"/>
              <a:t>  </a:t>
            </a:r>
          </a:p>
        </p:txBody>
      </p:sp>
      <p:sp>
        <p:nvSpPr>
          <p:cNvPr id="12" name="TextBox 11">
            <a:extLst>
              <a:ext uri="{FF2B5EF4-FFF2-40B4-BE49-F238E27FC236}">
                <a16:creationId xmlns:a16="http://schemas.microsoft.com/office/drawing/2014/main" id="{3C1C8602-599A-4228-804A-80A8A8AD1118}"/>
              </a:ext>
            </a:extLst>
          </p:cNvPr>
          <p:cNvSpPr txBox="1"/>
          <p:nvPr/>
        </p:nvSpPr>
        <p:spPr>
          <a:xfrm>
            <a:off x="457048" y="2184801"/>
            <a:ext cx="4347941" cy="2118209"/>
          </a:xfrm>
          <a:prstGeom prst="rect">
            <a:avLst/>
          </a:prstGeom>
          <a:noFill/>
        </p:spPr>
        <p:txBody>
          <a:bodyPr wrap="square" lIns="0" tIns="0" rIns="0" bIns="0" rtlCol="0">
            <a:spAutoFit/>
          </a:bodyPr>
          <a:lstStyle/>
          <a:p>
            <a:pPr>
              <a:lnSpc>
                <a:spcPct val="110000"/>
              </a:lnSpc>
              <a:spcBef>
                <a:spcPts val="400"/>
              </a:spcBef>
              <a:spcAft>
                <a:spcPts val="400"/>
              </a:spcAft>
            </a:pPr>
            <a:r>
              <a:rPr lang="en-GB" sz="1200"/>
              <a:t>Those who are </a:t>
            </a:r>
            <a:r>
              <a:rPr lang="en-GB" sz="1200" b="1"/>
              <a:t>aged 55+ or</a:t>
            </a:r>
            <a:r>
              <a:rPr lang="en-GB" sz="1200"/>
              <a:t> intend to vote </a:t>
            </a:r>
            <a:r>
              <a:rPr lang="en-GB" sz="1200" b="1"/>
              <a:t>Conservative</a:t>
            </a:r>
            <a:r>
              <a:rPr lang="en-GB" sz="1200"/>
              <a:t> are more likely than average to both think the NHS was a great project but probably can’t be maintained in its current form and that people will have to pay for </a:t>
            </a:r>
            <a:r>
              <a:rPr lang="en-GB" sz="1200" i="1"/>
              <a:t>some</a:t>
            </a:r>
            <a:r>
              <a:rPr lang="en-GB" sz="1200"/>
              <a:t> healthcare services in 10 years’ time which are currently free. Those </a:t>
            </a:r>
            <a:r>
              <a:rPr lang="en-GB" sz="1200" b="1"/>
              <a:t>aged 16-44 </a:t>
            </a:r>
            <a:r>
              <a:rPr lang="en-GB" sz="1200"/>
              <a:t>are more likely to think we will have to pay for </a:t>
            </a:r>
            <a:r>
              <a:rPr lang="en-GB" sz="1200" i="1"/>
              <a:t>most </a:t>
            </a:r>
            <a:r>
              <a:rPr lang="en-GB" sz="1200"/>
              <a:t>or </a:t>
            </a:r>
            <a:r>
              <a:rPr lang="en-GB" sz="1200" i="1"/>
              <a:t>all</a:t>
            </a:r>
            <a:r>
              <a:rPr lang="en-GB" sz="1200"/>
              <a:t> healthcare services compared with the average. </a:t>
            </a:r>
          </a:p>
          <a:p>
            <a:pPr>
              <a:lnSpc>
                <a:spcPct val="110000"/>
              </a:lnSpc>
              <a:spcBef>
                <a:spcPts val="400"/>
              </a:spcBef>
              <a:spcAft>
                <a:spcPts val="400"/>
              </a:spcAft>
            </a:pPr>
            <a:r>
              <a:rPr lang="en-GB" sz="1200"/>
              <a:t>Those who intend to vote </a:t>
            </a:r>
            <a:r>
              <a:rPr lang="en-GB" sz="1200" b="1"/>
              <a:t>Labour</a:t>
            </a:r>
            <a:r>
              <a:rPr lang="en-GB" sz="1200"/>
              <a:t> (86%) or </a:t>
            </a:r>
            <a:r>
              <a:rPr lang="en-GB" sz="1200" b="1"/>
              <a:t>Green Party</a:t>
            </a:r>
            <a:r>
              <a:rPr lang="en-GB" sz="1200"/>
              <a:t> (92%) are more likely to think the NHS is crucial to British society and must be maintained compared with the average (72%). </a:t>
            </a:r>
          </a:p>
        </p:txBody>
      </p:sp>
      <p:sp>
        <p:nvSpPr>
          <p:cNvPr id="15" name="Rectangle 14">
            <a:extLst>
              <a:ext uri="{FF2B5EF4-FFF2-40B4-BE49-F238E27FC236}">
                <a16:creationId xmlns:a16="http://schemas.microsoft.com/office/drawing/2014/main" id="{2DDC561F-C3C6-42CC-8CEA-66D317002C39}"/>
              </a:ext>
            </a:extLst>
          </p:cNvPr>
          <p:cNvSpPr/>
          <p:nvPr/>
        </p:nvSpPr>
        <p:spPr>
          <a:xfrm>
            <a:off x="447905" y="1734615"/>
            <a:ext cx="3122937" cy="246221"/>
          </a:xfrm>
          <a:prstGeom prst="rect">
            <a:avLst/>
          </a:prstGeom>
        </p:spPr>
        <p:txBody>
          <a:bodyPr wrap="square" lIns="0" tIns="0" rIns="0" bIns="0">
            <a:spAutoFit/>
          </a:bodyPr>
          <a:lstStyle/>
          <a:p>
            <a:r>
              <a:rPr lang="en-GB" sz="1600" b="1"/>
              <a:t>Demographic differences</a:t>
            </a:r>
            <a:endParaRPr lang="en-GB" sz="1600"/>
          </a:p>
        </p:txBody>
      </p:sp>
      <p:sp>
        <p:nvSpPr>
          <p:cNvPr id="20" name="TextBox 19">
            <a:extLst>
              <a:ext uri="{FF2B5EF4-FFF2-40B4-BE49-F238E27FC236}">
                <a16:creationId xmlns:a16="http://schemas.microsoft.com/office/drawing/2014/main" id="{04B2CF8A-BC92-4162-A347-15E685DAFBC1}"/>
              </a:ext>
            </a:extLst>
          </p:cNvPr>
          <p:cNvSpPr txBox="1"/>
          <p:nvPr/>
        </p:nvSpPr>
        <p:spPr>
          <a:xfrm>
            <a:off x="457048" y="4956195"/>
            <a:ext cx="4324837" cy="1203086"/>
          </a:xfrm>
          <a:prstGeom prst="rect">
            <a:avLst/>
          </a:prstGeom>
          <a:noFill/>
        </p:spPr>
        <p:txBody>
          <a:bodyPr wrap="square" lIns="0" tIns="0" rIns="0" bIns="0" rtlCol="0">
            <a:spAutoFit/>
          </a:bodyPr>
          <a:lstStyle/>
          <a:p>
            <a:pPr>
              <a:lnSpc>
                <a:spcPct val="110000"/>
              </a:lnSpc>
              <a:spcBef>
                <a:spcPts val="400"/>
              </a:spcBef>
              <a:spcAft>
                <a:spcPts val="400"/>
              </a:spcAft>
            </a:pPr>
            <a:r>
              <a:rPr lang="en-GB" sz="1200"/>
              <a:t>Those living in </a:t>
            </a:r>
            <a:r>
              <a:rPr lang="en-GB" sz="1200" b="1"/>
              <a:t>Scotland </a:t>
            </a:r>
            <a:r>
              <a:rPr lang="en-GB" sz="1200"/>
              <a:t>(37%) are more likely to think healthcare will generally be free at the point of delivery as it is now in 10 years’ time compared with the average (25%); those living in </a:t>
            </a:r>
            <a:r>
              <a:rPr lang="en-GB" sz="1200" b="1"/>
              <a:t>Northern Ireland </a:t>
            </a:r>
            <a:r>
              <a:rPr lang="en-GB" sz="1200"/>
              <a:t>are more likely to think people will have to pay for </a:t>
            </a:r>
            <a:r>
              <a:rPr lang="en-GB" sz="1200" i="1"/>
              <a:t>most </a:t>
            </a:r>
            <a:r>
              <a:rPr lang="en-GB" sz="1200"/>
              <a:t>(22%) or </a:t>
            </a:r>
            <a:r>
              <a:rPr lang="en-GB" sz="1200" i="1"/>
              <a:t>all</a:t>
            </a:r>
            <a:r>
              <a:rPr lang="en-GB" sz="1200"/>
              <a:t> (14%) healthcare services compared with the average (13% and 7% respectively). </a:t>
            </a:r>
          </a:p>
        </p:txBody>
      </p:sp>
      <p:sp>
        <p:nvSpPr>
          <p:cNvPr id="21" name="Rectangle 20">
            <a:extLst>
              <a:ext uri="{FF2B5EF4-FFF2-40B4-BE49-F238E27FC236}">
                <a16:creationId xmlns:a16="http://schemas.microsoft.com/office/drawing/2014/main" id="{9B0E995B-7AE8-4F7F-8F1B-FEEE651764B0}"/>
              </a:ext>
            </a:extLst>
          </p:cNvPr>
          <p:cNvSpPr/>
          <p:nvPr/>
        </p:nvSpPr>
        <p:spPr>
          <a:xfrm>
            <a:off x="347585" y="4525524"/>
            <a:ext cx="2202847" cy="338554"/>
          </a:xfrm>
          <a:prstGeom prst="rect">
            <a:avLst/>
          </a:prstGeom>
        </p:spPr>
        <p:txBody>
          <a:bodyPr wrap="square">
            <a:spAutoFit/>
          </a:bodyPr>
          <a:lstStyle/>
          <a:p>
            <a:r>
              <a:rPr lang="en-GB" sz="1600" b="1"/>
              <a:t>Regional differences</a:t>
            </a:r>
            <a:endParaRPr lang="en-GB" sz="1600"/>
          </a:p>
        </p:txBody>
      </p:sp>
      <p:sp>
        <p:nvSpPr>
          <p:cNvPr id="25" name="Rectangle 24">
            <a:extLst>
              <a:ext uri="{FF2B5EF4-FFF2-40B4-BE49-F238E27FC236}">
                <a16:creationId xmlns:a16="http://schemas.microsoft.com/office/drawing/2014/main" id="{9155F691-6DEA-47E9-B617-D2BB8B294CCF}"/>
              </a:ext>
            </a:extLst>
          </p:cNvPr>
          <p:cNvSpPr/>
          <p:nvPr/>
        </p:nvSpPr>
        <p:spPr>
          <a:xfrm>
            <a:off x="8385955" y="1670968"/>
            <a:ext cx="3425724" cy="246221"/>
          </a:xfrm>
          <a:prstGeom prst="rect">
            <a:avLst/>
          </a:prstGeom>
        </p:spPr>
        <p:txBody>
          <a:bodyPr wrap="square" lIns="0" tIns="0" rIns="0" bIns="0">
            <a:spAutoFit/>
          </a:bodyPr>
          <a:lstStyle/>
          <a:p>
            <a:r>
              <a:rPr lang="en-GB" sz="1600" b="1"/>
              <a:t>Worker status</a:t>
            </a:r>
            <a:endParaRPr lang="en-GB" sz="1600"/>
          </a:p>
        </p:txBody>
      </p:sp>
      <p:sp>
        <p:nvSpPr>
          <p:cNvPr id="26" name="Rectangle 25">
            <a:extLst>
              <a:ext uri="{FF2B5EF4-FFF2-40B4-BE49-F238E27FC236}">
                <a16:creationId xmlns:a16="http://schemas.microsoft.com/office/drawing/2014/main" id="{2993013E-F5BD-489F-B4D3-6C25FD5DE342}"/>
              </a:ext>
            </a:extLst>
          </p:cNvPr>
          <p:cNvSpPr/>
          <p:nvPr/>
        </p:nvSpPr>
        <p:spPr>
          <a:xfrm>
            <a:off x="8507421" y="3834226"/>
            <a:ext cx="2807179" cy="338554"/>
          </a:xfrm>
          <a:prstGeom prst="rect">
            <a:avLst/>
          </a:prstGeom>
        </p:spPr>
        <p:txBody>
          <a:bodyPr wrap="none">
            <a:spAutoFit/>
          </a:bodyPr>
          <a:lstStyle/>
          <a:p>
            <a:r>
              <a:rPr lang="en-GB" sz="1600" b="1"/>
              <a:t>Education and social class</a:t>
            </a:r>
            <a:endParaRPr lang="en-GB" sz="1600"/>
          </a:p>
        </p:txBody>
      </p:sp>
      <p:pic>
        <p:nvPicPr>
          <p:cNvPr id="2" name="Graphic 1" descr="Gender with solid fill">
            <a:extLst>
              <a:ext uri="{FF2B5EF4-FFF2-40B4-BE49-F238E27FC236}">
                <a16:creationId xmlns:a16="http://schemas.microsoft.com/office/drawing/2014/main" id="{D7E72C47-EFE9-F65F-EFF6-2030075B57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65506" y="2869790"/>
            <a:ext cx="914400" cy="914400"/>
          </a:xfrm>
          <a:prstGeom prst="rect">
            <a:avLst/>
          </a:prstGeom>
        </p:spPr>
      </p:pic>
      <p:pic>
        <p:nvPicPr>
          <p:cNvPr id="5" name="Graphic 4" descr="Marker with solid fill">
            <a:extLst>
              <a:ext uri="{FF2B5EF4-FFF2-40B4-BE49-F238E27FC236}">
                <a16:creationId xmlns:a16="http://schemas.microsoft.com/office/drawing/2014/main" id="{7EBB5F46-9F3F-A637-F636-3D16394AE7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69739" y="4175438"/>
            <a:ext cx="914400" cy="914400"/>
          </a:xfrm>
          <a:prstGeom prst="rect">
            <a:avLst/>
          </a:prstGeom>
        </p:spPr>
      </p:pic>
      <p:pic>
        <p:nvPicPr>
          <p:cNvPr id="6" name="Graphic 5" descr="Hospital with solid fill">
            <a:extLst>
              <a:ext uri="{FF2B5EF4-FFF2-40B4-BE49-F238E27FC236}">
                <a16:creationId xmlns:a16="http://schemas.microsoft.com/office/drawing/2014/main" id="{D5236909-E487-5AB7-4AD6-0E24F0483F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90246" y="2822559"/>
            <a:ext cx="914400" cy="914400"/>
          </a:xfrm>
          <a:prstGeom prst="rect">
            <a:avLst/>
          </a:prstGeom>
        </p:spPr>
      </p:pic>
      <p:pic>
        <p:nvPicPr>
          <p:cNvPr id="8" name="Graphic 7" descr="Graduation cap outline">
            <a:extLst>
              <a:ext uri="{FF2B5EF4-FFF2-40B4-BE49-F238E27FC236}">
                <a16:creationId xmlns:a16="http://schemas.microsoft.com/office/drawing/2014/main" id="{0B41B2D8-94D5-1A91-511F-C7BDD2B5D7C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90246" y="4175438"/>
            <a:ext cx="914400" cy="914400"/>
          </a:xfrm>
          <a:prstGeom prst="rect">
            <a:avLst/>
          </a:prstGeom>
        </p:spPr>
      </p:pic>
      <p:cxnSp>
        <p:nvCxnSpPr>
          <p:cNvPr id="10" name="Straight Connector 9">
            <a:extLst>
              <a:ext uri="{FF2B5EF4-FFF2-40B4-BE49-F238E27FC236}">
                <a16:creationId xmlns:a16="http://schemas.microsoft.com/office/drawing/2014/main" id="{65EEBD8E-1C0B-864E-8C86-18035E34CAFA}"/>
              </a:ext>
            </a:extLst>
          </p:cNvPr>
          <p:cNvCxnSpPr>
            <a:cxnSpLocks/>
          </p:cNvCxnSpPr>
          <p:nvPr/>
        </p:nvCxnSpPr>
        <p:spPr>
          <a:xfrm>
            <a:off x="457048" y="2103555"/>
            <a:ext cx="434794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D36CADD-4182-D31C-C6CF-566AEB0AE974}"/>
              </a:ext>
            </a:extLst>
          </p:cNvPr>
          <p:cNvCxnSpPr>
            <a:cxnSpLocks/>
          </p:cNvCxnSpPr>
          <p:nvPr/>
        </p:nvCxnSpPr>
        <p:spPr>
          <a:xfrm>
            <a:off x="4781885" y="2103555"/>
            <a:ext cx="613045" cy="41731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63456C7-523E-98DF-AD33-0288FC3CB58B}"/>
              </a:ext>
            </a:extLst>
          </p:cNvPr>
          <p:cNvCxnSpPr>
            <a:cxnSpLocks/>
          </p:cNvCxnSpPr>
          <p:nvPr/>
        </p:nvCxnSpPr>
        <p:spPr>
          <a:xfrm>
            <a:off x="8284029" y="1995952"/>
            <a:ext cx="3455769"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698B85A-C821-E30D-488F-AADE43C78DDA}"/>
              </a:ext>
            </a:extLst>
          </p:cNvPr>
          <p:cNvCxnSpPr>
            <a:cxnSpLocks/>
          </p:cNvCxnSpPr>
          <p:nvPr/>
        </p:nvCxnSpPr>
        <p:spPr>
          <a:xfrm flipH="1">
            <a:off x="7748726" y="1991976"/>
            <a:ext cx="560386" cy="43825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98508F7-600B-7554-4712-4297DCAA7978}"/>
              </a:ext>
            </a:extLst>
          </p:cNvPr>
          <p:cNvSpPr txBox="1"/>
          <p:nvPr/>
        </p:nvSpPr>
        <p:spPr>
          <a:xfrm>
            <a:off x="8580525" y="4278302"/>
            <a:ext cx="3294720" cy="1609351"/>
          </a:xfrm>
          <a:prstGeom prst="rect">
            <a:avLst/>
          </a:prstGeom>
          <a:noFill/>
        </p:spPr>
        <p:txBody>
          <a:bodyPr wrap="square" lIns="0" tIns="0" rIns="0" bIns="0" rtlCol="0">
            <a:spAutoFit/>
          </a:bodyPr>
          <a:lstStyle/>
          <a:p>
            <a:pPr>
              <a:lnSpc>
                <a:spcPct val="110000"/>
              </a:lnSpc>
              <a:spcBef>
                <a:spcPts val="400"/>
              </a:spcBef>
              <a:spcAft>
                <a:spcPts val="400"/>
              </a:spcAft>
            </a:pPr>
            <a:r>
              <a:rPr lang="en-GB" sz="1200"/>
              <a:t>Those living in the </a:t>
            </a:r>
            <a:r>
              <a:rPr lang="en-GB" sz="1200" b="1"/>
              <a:t>most deprived areas </a:t>
            </a:r>
            <a:r>
              <a:rPr lang="en-GB" sz="1200"/>
              <a:t>(77%) are more likely to think the NHS is crucial to British society and we must do everything to maintain it compared with the average (72%), while those living in the </a:t>
            </a:r>
            <a:r>
              <a:rPr lang="en-GB" sz="1200" b="1"/>
              <a:t>least deprived areas</a:t>
            </a:r>
            <a:r>
              <a:rPr lang="en-GB" sz="1200"/>
              <a:t> (33%) are more likely than average to think the NHS was a great project but we probably can’t maintain it in its current form (26%).  </a:t>
            </a:r>
          </a:p>
        </p:txBody>
      </p:sp>
      <p:cxnSp>
        <p:nvCxnSpPr>
          <p:cNvPr id="33" name="Straight Connector 32">
            <a:extLst>
              <a:ext uri="{FF2B5EF4-FFF2-40B4-BE49-F238E27FC236}">
                <a16:creationId xmlns:a16="http://schemas.microsoft.com/office/drawing/2014/main" id="{B8DB20ED-9813-BBDD-4C80-EEDA9F321832}"/>
              </a:ext>
            </a:extLst>
          </p:cNvPr>
          <p:cNvCxnSpPr>
            <a:cxnSpLocks/>
          </p:cNvCxnSpPr>
          <p:nvPr/>
        </p:nvCxnSpPr>
        <p:spPr>
          <a:xfrm>
            <a:off x="435135" y="4864078"/>
            <a:ext cx="4583179"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0671CB-9445-0C06-F500-FE5FD1906854}"/>
              </a:ext>
            </a:extLst>
          </p:cNvPr>
          <p:cNvCxnSpPr>
            <a:cxnSpLocks/>
          </p:cNvCxnSpPr>
          <p:nvPr/>
        </p:nvCxnSpPr>
        <p:spPr>
          <a:xfrm>
            <a:off x="8466872" y="4187033"/>
            <a:ext cx="3263890" cy="465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 name="Title 2" descr="Header">
            <a:extLst>
              <a:ext uri="{FF2B5EF4-FFF2-40B4-BE49-F238E27FC236}">
                <a16:creationId xmlns:a16="http://schemas.microsoft.com/office/drawing/2014/main" id="{CF0D3A09-CEA7-5630-4EA7-F96CAE72C13A}"/>
              </a:ext>
            </a:extLst>
          </p:cNvPr>
          <p:cNvSpPr txBox="1">
            <a:spLocks/>
          </p:cNvSpPr>
          <p:nvPr/>
        </p:nvSpPr>
        <p:spPr>
          <a:xfrm>
            <a:off x="435135" y="393084"/>
            <a:ext cx="11455488" cy="775597"/>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en-GB" sz="2400"/>
              <a:t>Views towards the NHS and where it will be in 10 years’ time tend to differ by age, voting intention, level of deprivation, and worker status</a:t>
            </a:r>
          </a:p>
        </p:txBody>
      </p:sp>
      <p:sp>
        <p:nvSpPr>
          <p:cNvPr id="17" name="Text Placeholder 3">
            <a:extLst>
              <a:ext uri="{FF2B5EF4-FFF2-40B4-BE49-F238E27FC236}">
                <a16:creationId xmlns:a16="http://schemas.microsoft.com/office/drawing/2014/main" id="{2FB23499-4BD7-D551-2D07-88B22BF8C05D}"/>
              </a:ext>
            </a:extLst>
          </p:cNvPr>
          <p:cNvSpPr txBox="1">
            <a:spLocks/>
          </p:cNvSpPr>
          <p:nvPr/>
        </p:nvSpPr>
        <p:spPr>
          <a:xfrm>
            <a:off x="435135" y="1145135"/>
            <a:ext cx="11331140" cy="430887"/>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a:t>For example, those who intend to vote Conservative are more likely to think it was a great project but can’t be maintained, while those who intend to vote Labour are more likely to think the NHS is crucial to British society</a:t>
            </a:r>
          </a:p>
        </p:txBody>
      </p:sp>
    </p:spTree>
    <p:extLst>
      <p:ext uri="{BB962C8B-B14F-4D97-AF65-F5344CB8AC3E}">
        <p14:creationId xmlns:p14="http://schemas.microsoft.com/office/powerpoint/2010/main" val="306622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1A58C2-F260-48E6-973E-275F246010A7}"/>
              </a:ext>
            </a:extLst>
          </p:cNvPr>
          <p:cNvSpPr>
            <a:spLocks noGrp="1"/>
          </p:cNvSpPr>
          <p:nvPr>
            <p:ph type="sldNum" sz="quarter" idx="10"/>
          </p:nvPr>
        </p:nvSpPr>
        <p:spPr>
          <a:xfrm>
            <a:off x="437230" y="6279028"/>
            <a:ext cx="304370" cy="365125"/>
          </a:xfrm>
        </p:spPr>
        <p:txBody>
          <a:bodyPr/>
          <a:lstStyle/>
          <a:p>
            <a:fld id="{D61AABEC-672F-4B68-B914-690DA978312C}" type="slidenum">
              <a:rPr lang="en-GB" smtClean="0"/>
              <a:pPr/>
              <a:t>17</a:t>
            </a:fld>
            <a:r>
              <a:rPr lang="en-GB"/>
              <a:t>  </a:t>
            </a:r>
          </a:p>
        </p:txBody>
      </p:sp>
      <p:sp>
        <p:nvSpPr>
          <p:cNvPr id="5" name="Title 4" descr="Header">
            <a:extLst>
              <a:ext uri="{FF2B5EF4-FFF2-40B4-BE49-F238E27FC236}">
                <a16:creationId xmlns:a16="http://schemas.microsoft.com/office/drawing/2014/main" id="{2575DBF7-E344-488F-AF0F-8C748180EED2}"/>
              </a:ext>
            </a:extLst>
          </p:cNvPr>
          <p:cNvSpPr>
            <a:spLocks noGrp="1"/>
          </p:cNvSpPr>
          <p:nvPr>
            <p:ph type="title"/>
          </p:nvPr>
        </p:nvSpPr>
        <p:spPr>
          <a:xfrm>
            <a:off x="427160" y="308443"/>
            <a:ext cx="3775485" cy="1116250"/>
          </a:xfrm>
        </p:spPr>
        <p:txBody>
          <a:bodyPr/>
          <a:lstStyle/>
          <a:p>
            <a:r>
              <a:rPr lang="en-GB"/>
              <a:t>The public are divided as to whether the NHS is prepared to respond to future pandemics, and are generally pessimistic about the NHS’ preparation for other future challenges</a:t>
            </a:r>
          </a:p>
        </p:txBody>
      </p:sp>
      <p:sp>
        <p:nvSpPr>
          <p:cNvPr id="7" name="Content Placeholder 6">
            <a:extLst>
              <a:ext uri="{FF2B5EF4-FFF2-40B4-BE49-F238E27FC236}">
                <a16:creationId xmlns:a16="http://schemas.microsoft.com/office/drawing/2014/main" id="{3D13D135-2967-45BC-AFB0-097A42027FD7}"/>
              </a:ext>
            </a:extLst>
          </p:cNvPr>
          <p:cNvSpPr>
            <a:spLocks noGrp="1"/>
          </p:cNvSpPr>
          <p:nvPr>
            <p:ph sz="quarter" idx="13"/>
          </p:nvPr>
        </p:nvSpPr>
        <p:spPr>
          <a:xfrm>
            <a:off x="4606108" y="1526966"/>
            <a:ext cx="7243760" cy="3379051"/>
          </a:xfrm>
        </p:spPr>
        <p:txBody>
          <a:bodyPr/>
          <a:lstStyle/>
          <a:p>
            <a:r>
              <a:rPr lang="en-GB"/>
              <a:t> </a:t>
            </a:r>
          </a:p>
        </p:txBody>
      </p:sp>
      <p:graphicFrame>
        <p:nvGraphicFramePr>
          <p:cNvPr id="30" name="Chart 29">
            <a:extLst>
              <a:ext uri="{FF2B5EF4-FFF2-40B4-BE49-F238E27FC236}">
                <a16:creationId xmlns:a16="http://schemas.microsoft.com/office/drawing/2014/main" id="{FF07130F-F864-4E19-B7E6-1757F6880FA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96474242"/>
              </p:ext>
            </p:extLst>
          </p:nvPr>
        </p:nvGraphicFramePr>
        <p:xfrm>
          <a:off x="7449551" y="1848980"/>
          <a:ext cx="4703910" cy="6265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Average table">
            <a:extLst>
              <a:ext uri="{FF2B5EF4-FFF2-40B4-BE49-F238E27FC236}">
                <a16:creationId xmlns:a16="http://schemas.microsoft.com/office/drawing/2014/main" id="{F9518C0C-5D72-18B4-F852-2C3670F11668}"/>
              </a:ext>
            </a:extLst>
          </p:cNvPr>
          <p:cNvGraphicFramePr>
            <a:graphicFrameLocks noGrp="1"/>
          </p:cNvGraphicFramePr>
          <p:nvPr>
            <p:extLst>
              <p:ext uri="{D42A27DB-BD31-4B8C-83A1-F6EECF244321}">
                <p14:modId xmlns:p14="http://schemas.microsoft.com/office/powerpoint/2010/main" val="1468985838"/>
              </p:ext>
            </p:extLst>
          </p:nvPr>
        </p:nvGraphicFramePr>
        <p:xfrm>
          <a:off x="4692830" y="2038889"/>
          <a:ext cx="2506131" cy="2839107"/>
        </p:xfrm>
        <a:graphic>
          <a:graphicData uri="http://schemas.openxmlformats.org/drawingml/2006/table">
            <a:tbl>
              <a:tblPr>
                <a:tableStyleId>{5C22544A-7EE6-4342-B048-85BDC9FD1C3A}</a:tableStyleId>
              </a:tblPr>
              <a:tblGrid>
                <a:gridCol w="2506131">
                  <a:extLst>
                    <a:ext uri="{9D8B030D-6E8A-4147-A177-3AD203B41FA5}">
                      <a16:colId xmlns:a16="http://schemas.microsoft.com/office/drawing/2014/main" val="904394726"/>
                    </a:ext>
                  </a:extLst>
                </a:gridCol>
              </a:tblGrid>
              <a:tr h="590098">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050" b="0" i="0" u="none" strike="noStrike">
                          <a:solidFill>
                            <a:srgbClr val="000000"/>
                          </a:solidFill>
                          <a:effectLst/>
                          <a:latin typeface="+mn-lt"/>
                        </a:rPr>
                        <a:t>Respond to future pandemics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84182524"/>
                  </a:ext>
                </a:extLst>
              </a:tr>
              <a:tr h="795971">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050" u="none" strike="noStrike">
                          <a:effectLst/>
                          <a:latin typeface="+mn-lt"/>
                        </a:rPr>
                        <a:t>Keep up with new technologies, such as Artificial Intelligence, to improve treatment and care for patients</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40805413"/>
                  </a:ext>
                </a:extLst>
              </a:tr>
              <a:tr h="757720">
                <a:tc>
                  <a:txBody>
                    <a:bodyPr/>
                    <a:lstStyle/>
                    <a:p>
                      <a:pPr algn="r" fontAlgn="b"/>
                      <a:r>
                        <a:rPr lang="en-GB" sz="1050" b="0" i="0" u="none" strike="noStrike">
                          <a:solidFill>
                            <a:srgbClr val="000000"/>
                          </a:solidFill>
                          <a:effectLst/>
                          <a:latin typeface="+mn-lt"/>
                        </a:rPr>
                        <a:t>Respond to the impacts of climate change, e.g. the impact of heat waves and floods on people and services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82447506"/>
                  </a:ext>
                </a:extLst>
              </a:tr>
              <a:tr h="695318">
                <a:tc>
                  <a:txBody>
                    <a:bodyPr/>
                    <a:lstStyle/>
                    <a:p>
                      <a:pPr algn="r" fontAlgn="b"/>
                      <a:r>
                        <a:rPr lang="en-GB" sz="1050" u="none" strike="noStrike">
                          <a:effectLst/>
                          <a:latin typeface="+mn-lt"/>
                        </a:rPr>
                        <a:t>Meet the increasing health demands of an ageing population</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367565"/>
                  </a:ext>
                </a:extLst>
              </a:tr>
            </a:tbl>
          </a:graphicData>
        </a:graphic>
      </p:graphicFrame>
      <p:sp>
        <p:nvSpPr>
          <p:cNvPr id="9" name="TextBox 8">
            <a:extLst>
              <a:ext uri="{FF2B5EF4-FFF2-40B4-BE49-F238E27FC236}">
                <a16:creationId xmlns:a16="http://schemas.microsoft.com/office/drawing/2014/main" id="{55091445-BF82-FE39-176B-C83F8F8FCB53}"/>
              </a:ext>
            </a:extLst>
          </p:cNvPr>
          <p:cNvSpPr txBox="1"/>
          <p:nvPr/>
        </p:nvSpPr>
        <p:spPr>
          <a:xfrm>
            <a:off x="4606108" y="1234390"/>
            <a:ext cx="7416208" cy="261610"/>
          </a:xfrm>
          <a:prstGeom prst="rect">
            <a:avLst/>
          </a:prstGeom>
          <a:noFill/>
        </p:spPr>
        <p:txBody>
          <a:bodyPr wrap="square">
            <a:spAutoFit/>
          </a:bodyPr>
          <a:lstStyle/>
          <a:p>
            <a:r>
              <a:rPr lang="en-GB" sz="1100" b="1">
                <a:solidFill>
                  <a:schemeClr val="bg1">
                    <a:lumMod val="50000"/>
                  </a:schemeClr>
                </a:solidFill>
              </a:rPr>
              <a:t>How well prepared, if at all, do you think the NHS is to…?</a:t>
            </a:r>
          </a:p>
        </p:txBody>
      </p:sp>
      <p:sp>
        <p:nvSpPr>
          <p:cNvPr id="11" name="Rectangle 10">
            <a:extLst>
              <a:ext uri="{FF2B5EF4-FFF2-40B4-BE49-F238E27FC236}">
                <a16:creationId xmlns:a16="http://schemas.microsoft.com/office/drawing/2014/main" id="{3BB67574-7911-DBB2-A740-8C3D436914D7}"/>
              </a:ext>
            </a:extLst>
          </p:cNvPr>
          <p:cNvSpPr/>
          <p:nvPr/>
        </p:nvSpPr>
        <p:spPr bwMode="gray">
          <a:xfrm>
            <a:off x="7807889" y="5089631"/>
            <a:ext cx="111150" cy="37104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GB" sz="1200" b="0" i="0" u="none" strike="noStrike" kern="1200" cap="none" spc="0" normalizeH="0" baseline="0" noProof="0">
                <a:ln>
                  <a:noFill/>
                </a:ln>
                <a:solidFill>
                  <a:schemeClr val="accent4"/>
                </a:solidFill>
                <a:effectLst/>
                <a:uLnTx/>
                <a:uFillTx/>
                <a:latin typeface="Arial"/>
                <a:ea typeface="+mn-ea"/>
                <a:cs typeface="+mn-cs"/>
              </a:rPr>
              <a:t>I don’t think the NHS needs </a:t>
            </a:r>
          </a:p>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GB" sz="1200" b="0" i="0" u="none" strike="noStrike" kern="1200" cap="none" spc="0" normalizeH="0" baseline="0" noProof="0">
                <a:ln>
                  <a:noFill/>
                </a:ln>
                <a:solidFill>
                  <a:schemeClr val="accent4"/>
                </a:solidFill>
                <a:effectLst/>
                <a:uLnTx/>
                <a:uFillTx/>
                <a:latin typeface="Arial"/>
                <a:ea typeface="+mn-ea"/>
                <a:cs typeface="+mn-cs"/>
              </a:rPr>
              <a:t>to prepare for this </a:t>
            </a:r>
          </a:p>
        </p:txBody>
      </p:sp>
      <p:sp>
        <p:nvSpPr>
          <p:cNvPr id="12" name="Rectangle 11">
            <a:extLst>
              <a:ext uri="{FF2B5EF4-FFF2-40B4-BE49-F238E27FC236}">
                <a16:creationId xmlns:a16="http://schemas.microsoft.com/office/drawing/2014/main" id="{F9BA4016-0B51-7423-D392-CF828F5E6D66}"/>
              </a:ext>
            </a:extLst>
          </p:cNvPr>
          <p:cNvSpPr/>
          <p:nvPr/>
        </p:nvSpPr>
        <p:spPr bwMode="gray">
          <a:xfrm>
            <a:off x="4601842" y="5077978"/>
            <a:ext cx="111150" cy="371042"/>
          </a:xfrm>
          <a:prstGeom prst="rect">
            <a:avLst/>
          </a:prstGeom>
          <a:solidFill>
            <a:srgbClr val="3173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US" sz="1200" b="0" i="0" u="none" strike="noStrike" kern="1200" cap="none" spc="0" normalizeH="0" baseline="0" noProof="0">
                <a:ln>
                  <a:noFill/>
                </a:ln>
                <a:solidFill>
                  <a:srgbClr val="317373"/>
                </a:solidFill>
                <a:effectLst/>
                <a:uLnTx/>
                <a:uFillTx/>
                <a:latin typeface="Arial"/>
                <a:ea typeface="+mn-ea"/>
                <a:cs typeface="+mn-cs"/>
              </a:rPr>
              <a:t>Very well / </a:t>
            </a:r>
          </a:p>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US" sz="1200" b="0" i="0" u="none" strike="noStrike" kern="1200" cap="none" spc="0" normalizeH="0" baseline="0" noProof="0">
                <a:ln>
                  <a:noFill/>
                </a:ln>
                <a:solidFill>
                  <a:srgbClr val="317373"/>
                </a:solidFill>
                <a:effectLst/>
                <a:uLnTx/>
                <a:uFillTx/>
                <a:latin typeface="Arial"/>
                <a:ea typeface="+mn-ea"/>
                <a:cs typeface="+mn-cs"/>
              </a:rPr>
              <a:t>fairly well prepared </a:t>
            </a:r>
          </a:p>
        </p:txBody>
      </p:sp>
      <p:sp>
        <p:nvSpPr>
          <p:cNvPr id="13" name="Rectangle 12">
            <a:extLst>
              <a:ext uri="{FF2B5EF4-FFF2-40B4-BE49-F238E27FC236}">
                <a16:creationId xmlns:a16="http://schemas.microsoft.com/office/drawing/2014/main" id="{FB0B5687-B313-04B5-0663-45FA609A1C12}"/>
              </a:ext>
            </a:extLst>
          </p:cNvPr>
          <p:cNvSpPr/>
          <p:nvPr/>
        </p:nvSpPr>
        <p:spPr bwMode="gray">
          <a:xfrm>
            <a:off x="6178233" y="5095543"/>
            <a:ext cx="93248" cy="37104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lang="en-US" sz="1200">
                <a:solidFill>
                  <a:schemeClr val="accent5"/>
                </a:solidFill>
                <a:latin typeface="Arial"/>
              </a:rPr>
              <a:t>Not very well / </a:t>
            </a:r>
          </a:p>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lang="en-US" sz="1200">
                <a:solidFill>
                  <a:schemeClr val="accent5"/>
                </a:solidFill>
                <a:latin typeface="Arial"/>
              </a:rPr>
              <a:t>Not at all prepared </a:t>
            </a:r>
            <a:endParaRPr kumimoji="0" lang="en-US" sz="1200" b="0" i="0" u="none" strike="noStrike" kern="1200" cap="none" spc="0" normalizeH="0" baseline="0" noProof="0">
              <a:ln>
                <a:noFill/>
              </a:ln>
              <a:solidFill>
                <a:schemeClr val="accent5"/>
              </a:solidFill>
              <a:effectLst/>
              <a:uLnTx/>
              <a:uFillTx/>
              <a:latin typeface="Arial"/>
              <a:ea typeface="+mn-ea"/>
              <a:cs typeface="+mn-cs"/>
            </a:endParaRPr>
          </a:p>
        </p:txBody>
      </p:sp>
      <p:sp>
        <p:nvSpPr>
          <p:cNvPr id="15" name="TextBox 14">
            <a:extLst>
              <a:ext uri="{FF2B5EF4-FFF2-40B4-BE49-F238E27FC236}">
                <a16:creationId xmlns:a16="http://schemas.microsoft.com/office/drawing/2014/main" id="{C39F7E81-7260-27EF-6FB2-0500BDE6361C}"/>
              </a:ext>
            </a:extLst>
          </p:cNvPr>
          <p:cNvSpPr txBox="1"/>
          <p:nvPr/>
        </p:nvSpPr>
        <p:spPr>
          <a:xfrm>
            <a:off x="7276400" y="1576734"/>
            <a:ext cx="2636075" cy="169277"/>
          </a:xfrm>
          <a:prstGeom prst="rect">
            <a:avLst/>
          </a:prstGeom>
          <a:noFill/>
        </p:spPr>
        <p:txBody>
          <a:bodyPr wrap="square" lIns="0" tIns="0" rIns="0" bIns="0" rtlCol="0">
            <a:spAutoFit/>
          </a:bodyPr>
          <a:lstStyle/>
          <a:p>
            <a:pPr lvl="0" defTabSz="914400">
              <a:spcBef>
                <a:spcPts val="2400"/>
              </a:spcBef>
              <a:buClr>
                <a:schemeClr val="bg2"/>
              </a:buClr>
              <a:defRPr/>
            </a:pPr>
            <a:r>
              <a:rPr lang="en-GB" sz="1100" b="1" kern="0">
                <a:solidFill>
                  <a:schemeClr val="tx2"/>
                </a:solidFill>
              </a:rPr>
              <a:t>May 23 results</a:t>
            </a:r>
          </a:p>
        </p:txBody>
      </p:sp>
      <p:cxnSp>
        <p:nvCxnSpPr>
          <p:cNvPr id="19" name="Straight Connector 18">
            <a:extLst>
              <a:ext uri="{FF2B5EF4-FFF2-40B4-BE49-F238E27FC236}">
                <a16:creationId xmlns:a16="http://schemas.microsoft.com/office/drawing/2014/main" id="{F15B41A6-1ECE-F472-17D3-CCA8AB43E3C4}"/>
              </a:ext>
              <a:ext uri="{C183D7F6-B498-43B3-948B-1728B52AA6E4}">
                <adec:decorative xmlns:adec="http://schemas.microsoft.com/office/drawing/2017/decorative" val="1"/>
              </a:ext>
            </a:extLst>
          </p:cNvPr>
          <p:cNvCxnSpPr>
            <a:cxnSpLocks/>
          </p:cNvCxnSpPr>
          <p:nvPr/>
        </p:nvCxnSpPr>
        <p:spPr>
          <a:xfrm>
            <a:off x="7255397" y="1805445"/>
            <a:ext cx="440009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F3D554A-8CCD-DA34-5578-B54942E4E155}"/>
              </a:ext>
            </a:extLst>
          </p:cNvPr>
          <p:cNvSpPr txBox="1"/>
          <p:nvPr/>
        </p:nvSpPr>
        <p:spPr>
          <a:xfrm>
            <a:off x="4692830" y="1594501"/>
            <a:ext cx="2636075" cy="169277"/>
          </a:xfrm>
          <a:prstGeom prst="rect">
            <a:avLst/>
          </a:prstGeom>
          <a:noFill/>
        </p:spPr>
        <p:txBody>
          <a:bodyPr wrap="square" lIns="0" tIns="0" rIns="0" bIns="0" rtlCol="0">
            <a:spAutoFit/>
          </a:bodyPr>
          <a:lstStyle/>
          <a:p>
            <a:pPr lvl="0" defTabSz="914400">
              <a:spcBef>
                <a:spcPts val="2400"/>
              </a:spcBef>
              <a:buClr>
                <a:schemeClr val="bg2"/>
              </a:buClr>
              <a:defRPr/>
            </a:pPr>
            <a:r>
              <a:rPr lang="en-GB" sz="1100" b="1" kern="0">
                <a:solidFill>
                  <a:schemeClr val="tx2"/>
                </a:solidFill>
              </a:rPr>
              <a:t>Statement</a:t>
            </a:r>
          </a:p>
        </p:txBody>
      </p:sp>
      <p:cxnSp>
        <p:nvCxnSpPr>
          <p:cNvPr id="24" name="Straight Connector 23">
            <a:extLst>
              <a:ext uri="{FF2B5EF4-FFF2-40B4-BE49-F238E27FC236}">
                <a16:creationId xmlns:a16="http://schemas.microsoft.com/office/drawing/2014/main" id="{7A19D436-43DB-3E36-6FA2-5C42BEF2B662}"/>
              </a:ext>
              <a:ext uri="{C183D7F6-B498-43B3-948B-1728B52AA6E4}">
                <adec:decorative xmlns:adec="http://schemas.microsoft.com/office/drawing/2017/decorative" val="1"/>
              </a:ext>
            </a:extLst>
          </p:cNvPr>
          <p:cNvCxnSpPr>
            <a:cxnSpLocks/>
          </p:cNvCxnSpPr>
          <p:nvPr/>
        </p:nvCxnSpPr>
        <p:spPr>
          <a:xfrm>
            <a:off x="4692830" y="1805445"/>
            <a:ext cx="250613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7" name="Chart 26">
            <a:extLst>
              <a:ext uri="{FF2B5EF4-FFF2-40B4-BE49-F238E27FC236}">
                <a16:creationId xmlns:a16="http://schemas.microsoft.com/office/drawing/2014/main" id="{033A4298-8A98-A784-6D69-A6D959010637}"/>
              </a:ext>
              <a:ext uri="{C183D7F6-B498-43B3-948B-1728B52AA6E4}">
                <adec:decorative xmlns:adec="http://schemas.microsoft.com/office/drawing/2017/decorative" val="1"/>
              </a:ext>
            </a:extLst>
          </p:cNvPr>
          <p:cNvGraphicFramePr/>
          <p:nvPr/>
        </p:nvGraphicFramePr>
        <p:xfrm>
          <a:off x="7135659" y="673628"/>
          <a:ext cx="4483194" cy="3947141"/>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Placeholder 14">
            <a:extLst>
              <a:ext uri="{FF2B5EF4-FFF2-40B4-BE49-F238E27FC236}">
                <a16:creationId xmlns:a16="http://schemas.microsoft.com/office/drawing/2014/main" id="{0C4C6D51-A9A0-D55F-47A5-509648183F1A}"/>
              </a:ext>
            </a:extLst>
          </p:cNvPr>
          <p:cNvSpPr txBox="1">
            <a:spLocks/>
          </p:cNvSpPr>
          <p:nvPr/>
        </p:nvSpPr>
        <p:spPr>
          <a:xfrm>
            <a:off x="427160" y="3804313"/>
            <a:ext cx="3690457" cy="2197043"/>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b="1" kern="0">
                <a:solidFill>
                  <a:schemeClr val="tx2"/>
                </a:solidFill>
                <a:latin typeface="Arial"/>
                <a:cs typeface="Segoe UI" panose="020B0502040204020203" pitchFamily="34" charset="0"/>
              </a:rPr>
              <a:t>Just under half (46%) of the public think the NHS is not well prepared to respond to future pandemics. Regarding other areas, the public think the NHS is least prepared to meet the increasing health demands of an ageing populations (77%), followed by respond to the impacts of climate change (61%), and keep up with new technologies (51%). </a:t>
            </a:r>
          </a:p>
        </p:txBody>
      </p:sp>
      <p:sp>
        <p:nvSpPr>
          <p:cNvPr id="22" name="Text Placeholder 4">
            <a:extLst>
              <a:ext uri="{FF2B5EF4-FFF2-40B4-BE49-F238E27FC236}">
                <a16:creationId xmlns:a16="http://schemas.microsoft.com/office/drawing/2014/main" id="{F3A5F027-0536-FDF2-54F9-1AF15CF994AB}"/>
              </a:ext>
            </a:extLst>
          </p:cNvPr>
          <p:cNvSpPr txBox="1">
            <a:spLocks/>
          </p:cNvSpPr>
          <p:nvPr/>
        </p:nvSpPr>
        <p:spPr>
          <a:xfrm>
            <a:off x="427160" y="6126485"/>
            <a:ext cx="8607111" cy="334345"/>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b="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May 2023 n=2,450 </a:t>
            </a:r>
            <a:r>
              <a:rPr lang="en-GB" sz="800" i="1">
                <a:solidFill>
                  <a:sysClr val="window" lastClr="FFFFFF">
                    <a:lumMod val="50000"/>
                  </a:sysClr>
                </a:solidFill>
                <a:latin typeface="Arial"/>
                <a:cs typeface="Arial"/>
              </a:rPr>
              <a:t>5</a:t>
            </a:r>
            <a:r>
              <a:rPr kumimoji="0" lang="en-GB" sz="800" b="0" i="1" u="none" strike="noStrike" kern="1200" cap="none" spc="0" normalizeH="0" baseline="30000" noProof="0" err="1">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10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2023</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mn-cs"/>
              </a:rPr>
              <a:t>. All </a:t>
            </a:r>
            <a:r>
              <a:rPr lang="en-GB" sz="800" i="1">
                <a:solidFill>
                  <a:sysClr val="window" lastClr="FFFFFF">
                    <a:lumMod val="50000"/>
                  </a:sysClr>
                </a:solidFill>
                <a:latin typeface="Arial"/>
                <a:cs typeface="Arial"/>
              </a:rPr>
              <a:t>conducted online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via </a:t>
            </a:r>
            <a:r>
              <a:rPr kumimoji="0" lang="en-GB" sz="800" b="0" i="1" u="none" strike="noStrike" kern="1200" cap="none" spc="0" normalizeH="0" baseline="0" noProof="0" err="1">
                <a:ln>
                  <a:noFill/>
                </a:ln>
                <a:solidFill>
                  <a:sysClr val="window" lastClr="FFFFFF">
                    <a:lumMod val="50000"/>
                  </a:sysClr>
                </a:solidFill>
                <a:effectLst/>
                <a:uLnTx/>
                <a:uFillTx/>
                <a:latin typeface="Arial"/>
                <a:ea typeface="+mn-ea"/>
                <a:cs typeface="Arial"/>
              </a:rPr>
              <a:t>KnowledgePanel</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UK.</a:t>
            </a:r>
            <a:endParaRPr kumimoji="0" lang="en-GB" sz="800" b="0" i="1" u="none" strike="noStrike" kern="1200" cap="none" spc="0" normalizeH="0" baseline="0" noProof="0">
              <a:ln>
                <a:noFill/>
              </a:ln>
              <a:solidFill>
                <a:prstClr val="white">
                  <a:lumMod val="50000"/>
                </a:prstClr>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0BAB5783-8FE7-9F74-4F4C-CCE55FEDA8D6}"/>
              </a:ext>
            </a:extLst>
          </p:cNvPr>
          <p:cNvSpPr/>
          <p:nvPr/>
        </p:nvSpPr>
        <p:spPr bwMode="gray">
          <a:xfrm>
            <a:off x="10072903" y="5081361"/>
            <a:ext cx="111150" cy="371043"/>
          </a:xfrm>
          <a:prstGeom prst="rect">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GB" sz="1200" b="0" i="0" u="none" strike="noStrike" kern="1200" cap="none" spc="0" normalizeH="0" baseline="0" noProof="0">
                <a:ln>
                  <a:noFill/>
                </a:ln>
                <a:solidFill>
                  <a:srgbClr val="7F7F7F"/>
                </a:solidFill>
                <a:effectLst/>
                <a:uLnTx/>
                <a:uFillTx/>
                <a:latin typeface="Arial"/>
                <a:ea typeface="+mn-ea"/>
                <a:cs typeface="+mn-cs"/>
              </a:rPr>
              <a:t>Don’t know</a:t>
            </a:r>
          </a:p>
        </p:txBody>
      </p:sp>
      <p:graphicFrame>
        <p:nvGraphicFramePr>
          <p:cNvPr id="4" name="Chart 3">
            <a:extLst>
              <a:ext uri="{FF2B5EF4-FFF2-40B4-BE49-F238E27FC236}">
                <a16:creationId xmlns:a16="http://schemas.microsoft.com/office/drawing/2014/main" id="{76F701A0-9684-ABD7-02CA-BBFD1A2C953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89976866"/>
              </p:ext>
            </p:extLst>
          </p:nvPr>
        </p:nvGraphicFramePr>
        <p:xfrm>
          <a:off x="4606108" y="1859771"/>
          <a:ext cx="2585967" cy="305665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a:extLst>
              <a:ext uri="{FF2B5EF4-FFF2-40B4-BE49-F238E27FC236}">
                <a16:creationId xmlns:a16="http://schemas.microsoft.com/office/drawing/2014/main" id="{CB6FFF85-EB65-B3CE-6918-E521D570EA5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80607158"/>
              </p:ext>
            </p:extLst>
          </p:nvPr>
        </p:nvGraphicFramePr>
        <p:xfrm>
          <a:off x="7276400" y="1867379"/>
          <a:ext cx="4259311" cy="305387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143985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2">
            <a:extLst>
              <a:ext uri="{FF2B5EF4-FFF2-40B4-BE49-F238E27FC236}">
                <a16:creationId xmlns:a16="http://schemas.microsoft.com/office/drawing/2014/main" id="{300E71C7-B293-B47A-5FE6-CB53F5240D18}"/>
              </a:ext>
            </a:extLst>
          </p:cNvPr>
          <p:cNvSpPr>
            <a:spLocks noGrp="1"/>
          </p:cNvSpPr>
          <p:nvPr>
            <p:ph type="title"/>
          </p:nvPr>
        </p:nvSpPr>
        <p:spPr>
          <a:xfrm>
            <a:off x="450000" y="323366"/>
            <a:ext cx="11292000" cy="775597"/>
          </a:xfrm>
        </p:spPr>
        <p:txBody>
          <a:bodyPr/>
          <a:lstStyle/>
          <a:p>
            <a:r>
              <a:rPr lang="en-GB" sz="2400"/>
              <a:t>Whether the NHS is prepared for different factors tends to differ by age, education, or voting intention</a:t>
            </a:r>
          </a:p>
        </p:txBody>
      </p:sp>
      <p:graphicFrame>
        <p:nvGraphicFramePr>
          <p:cNvPr id="3" name="Table 6">
            <a:extLst>
              <a:ext uri="{FF2B5EF4-FFF2-40B4-BE49-F238E27FC236}">
                <a16:creationId xmlns:a16="http://schemas.microsoft.com/office/drawing/2014/main" id="{BA035131-434B-9FC3-C5C8-9C1FDB0120F3}"/>
              </a:ext>
            </a:extLst>
          </p:cNvPr>
          <p:cNvGraphicFramePr>
            <a:graphicFrameLocks noGrp="1"/>
          </p:cNvGraphicFramePr>
          <p:nvPr>
            <p:extLst>
              <p:ext uri="{D42A27DB-BD31-4B8C-83A1-F6EECF244321}">
                <p14:modId xmlns:p14="http://schemas.microsoft.com/office/powerpoint/2010/main" val="1865564059"/>
              </p:ext>
            </p:extLst>
          </p:nvPr>
        </p:nvGraphicFramePr>
        <p:xfrm>
          <a:off x="450000" y="1172768"/>
          <a:ext cx="11292000" cy="4856729"/>
        </p:xfrm>
        <a:graphic>
          <a:graphicData uri="http://schemas.openxmlformats.org/drawingml/2006/table">
            <a:tbl>
              <a:tblPr firstRow="1" bandRow="1">
                <a:tableStyleId>{2D5ABB26-0587-4C30-8999-92F81FD0307C}</a:tableStyleId>
              </a:tblPr>
              <a:tblGrid>
                <a:gridCol w="2778975">
                  <a:extLst>
                    <a:ext uri="{9D8B030D-6E8A-4147-A177-3AD203B41FA5}">
                      <a16:colId xmlns:a16="http://schemas.microsoft.com/office/drawing/2014/main" val="1867998524"/>
                    </a:ext>
                  </a:extLst>
                </a:gridCol>
                <a:gridCol w="8513025">
                  <a:extLst>
                    <a:ext uri="{9D8B030D-6E8A-4147-A177-3AD203B41FA5}">
                      <a16:colId xmlns:a16="http://schemas.microsoft.com/office/drawing/2014/main" val="2522706065"/>
                    </a:ext>
                  </a:extLst>
                </a:gridCol>
              </a:tblGrid>
              <a:tr h="454512">
                <a:tc>
                  <a:txBody>
                    <a:bodyPr/>
                    <a:lstStyle/>
                    <a:p>
                      <a:pPr algn="r"/>
                      <a:r>
                        <a:rPr lang="en-GB" sz="1800" b="1">
                          <a:solidFill>
                            <a:schemeClr val="bg1"/>
                          </a:solidFill>
                        </a:rPr>
                        <a:t>Area of preparation</a:t>
                      </a:r>
                    </a:p>
                  </a:txBody>
                  <a:tcPr anchor="ctr">
                    <a:solidFill>
                      <a:schemeClr val="bg2">
                        <a:lumMod val="75000"/>
                      </a:schemeClr>
                    </a:solidFill>
                  </a:tcPr>
                </a:tc>
                <a:tc>
                  <a:txBody>
                    <a:bodyPr/>
                    <a:lstStyle/>
                    <a:p>
                      <a:r>
                        <a:rPr lang="en-GB" sz="1800" b="1">
                          <a:solidFill>
                            <a:schemeClr val="bg1"/>
                          </a:solidFill>
                        </a:rPr>
                        <a:t>Group differences</a:t>
                      </a:r>
                    </a:p>
                  </a:txBody>
                  <a:tcPr anchor="ctr">
                    <a:solidFill>
                      <a:schemeClr val="bg2">
                        <a:lumMod val="75000"/>
                      </a:schemeClr>
                    </a:solidFill>
                  </a:tcPr>
                </a:tc>
                <a:extLst>
                  <a:ext uri="{0D108BD9-81ED-4DB2-BD59-A6C34878D82A}">
                    <a16:rowId xmlns:a16="http://schemas.microsoft.com/office/drawing/2014/main" val="1687856502"/>
                  </a:ext>
                </a:extLst>
              </a:tr>
              <a:tr h="965501">
                <a:tc>
                  <a:txBody>
                    <a:bodyPr/>
                    <a:lstStyle/>
                    <a:p>
                      <a:pPr algn="r"/>
                      <a:r>
                        <a:rPr lang="en-GB" sz="1400" b="1" i="0" u="none" strike="noStrike" baseline="0">
                          <a:solidFill>
                            <a:srgbClr val="000000"/>
                          </a:solidFill>
                          <a:latin typeface="+mn-lt"/>
                        </a:rPr>
                        <a:t>Respond to future pandemics</a:t>
                      </a:r>
                    </a:p>
                  </a:txBody>
                  <a:tcPr anchor="ctr">
                    <a:solidFill>
                      <a:schemeClr val="bg2">
                        <a:lumMod val="20000"/>
                        <a:lumOff val="80000"/>
                      </a:schemeClr>
                    </a:solidFill>
                  </a:tcPr>
                </a:tc>
                <a:tc>
                  <a:txBody>
                    <a:bodyPr/>
                    <a:lstStyle/>
                    <a:p>
                      <a:r>
                        <a:rPr lang="en-GB" sz="1200" b="0">
                          <a:latin typeface="+mn-lt"/>
                        </a:rPr>
                        <a:t>Those who are </a:t>
                      </a:r>
                      <a:r>
                        <a:rPr lang="en-GB" sz="1200" b="1">
                          <a:latin typeface="+mn-lt"/>
                        </a:rPr>
                        <a:t>aged 65-74 </a:t>
                      </a:r>
                      <a:r>
                        <a:rPr lang="en-GB" sz="1200" b="0">
                          <a:latin typeface="+mn-lt"/>
                        </a:rPr>
                        <a:t>(52%), from </a:t>
                      </a:r>
                      <a:r>
                        <a:rPr lang="en-GB" sz="1200" b="1">
                          <a:latin typeface="+mn-lt"/>
                        </a:rPr>
                        <a:t>white ethnic backgrounds </a:t>
                      </a:r>
                      <a:r>
                        <a:rPr lang="en-GB" sz="1200" b="0">
                          <a:latin typeface="+mn-lt"/>
                        </a:rPr>
                        <a:t>(49%), live in the </a:t>
                      </a:r>
                      <a:r>
                        <a:rPr lang="en-GB" sz="1200" b="1">
                          <a:latin typeface="+mn-lt"/>
                        </a:rPr>
                        <a:t>North East </a:t>
                      </a:r>
                      <a:r>
                        <a:rPr lang="en-GB" sz="1200" b="0">
                          <a:latin typeface="+mn-lt"/>
                        </a:rPr>
                        <a:t>(62%), or intend to vote </a:t>
                      </a:r>
                      <a:r>
                        <a:rPr lang="en-GB" sz="1200" b="1">
                          <a:latin typeface="+mn-lt"/>
                        </a:rPr>
                        <a:t>Conservative </a:t>
                      </a:r>
                      <a:r>
                        <a:rPr lang="en-GB" sz="1200" b="0">
                          <a:latin typeface="+mn-lt"/>
                        </a:rPr>
                        <a:t>(59%) are more likely to think the NHS is prepared for this than average (47%). Conversely, those </a:t>
                      </a:r>
                      <a:r>
                        <a:rPr lang="en-GB" sz="1200" b="1">
                          <a:latin typeface="+mn-lt"/>
                        </a:rPr>
                        <a:t>working full-time </a:t>
                      </a:r>
                      <a:r>
                        <a:rPr lang="en-GB" sz="1200" b="0">
                          <a:latin typeface="+mn-lt"/>
                        </a:rPr>
                        <a:t>(49%), </a:t>
                      </a:r>
                      <a:r>
                        <a:rPr lang="en-GB" sz="1200" b="1">
                          <a:latin typeface="+mn-lt"/>
                        </a:rPr>
                        <a:t>graduates </a:t>
                      </a:r>
                      <a:r>
                        <a:rPr lang="en-GB" sz="1200" b="0">
                          <a:latin typeface="+mn-lt"/>
                        </a:rPr>
                        <a:t>(51%), live in </a:t>
                      </a:r>
                      <a:r>
                        <a:rPr lang="en-GB" sz="1200" b="1">
                          <a:latin typeface="+mn-lt"/>
                        </a:rPr>
                        <a:t>Wales </a:t>
                      </a:r>
                      <a:r>
                        <a:rPr lang="en-GB" sz="1200" b="0">
                          <a:latin typeface="+mn-lt"/>
                        </a:rPr>
                        <a:t>(58%), or intend to vote </a:t>
                      </a:r>
                      <a:r>
                        <a:rPr lang="en-GB" sz="1200" b="1">
                          <a:latin typeface="+mn-lt"/>
                        </a:rPr>
                        <a:t>Labour </a:t>
                      </a:r>
                      <a:r>
                        <a:rPr lang="en-GB" sz="1200" b="0">
                          <a:latin typeface="+mn-lt"/>
                        </a:rPr>
                        <a:t>(51%) are more likely to think the NHS is not prepared compared with the average (46%). </a:t>
                      </a:r>
                    </a:p>
                  </a:txBody>
                  <a:tcPr anchor="ctr">
                    <a:solidFill>
                      <a:schemeClr val="bg2">
                        <a:lumMod val="20000"/>
                        <a:lumOff val="80000"/>
                      </a:schemeClr>
                    </a:solidFill>
                  </a:tcPr>
                </a:tc>
                <a:extLst>
                  <a:ext uri="{0D108BD9-81ED-4DB2-BD59-A6C34878D82A}">
                    <a16:rowId xmlns:a16="http://schemas.microsoft.com/office/drawing/2014/main" val="1356950530"/>
                  </a:ext>
                </a:extLst>
              </a:tr>
              <a:tr h="107277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400" b="1" i="0" u="none" strike="noStrike" baseline="0">
                          <a:solidFill>
                            <a:srgbClr val="000000"/>
                          </a:solidFill>
                          <a:latin typeface="+mn-lt"/>
                        </a:rPr>
                        <a:t>Keep up with new technologies such as AI to improve treatment for patients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latin typeface="+mn-lt"/>
                        </a:rPr>
                        <a:t>Those who are </a:t>
                      </a:r>
                      <a:r>
                        <a:rPr lang="en-GB" sz="1200" b="1">
                          <a:latin typeface="+mn-lt"/>
                        </a:rPr>
                        <a:t>non-graduates </a:t>
                      </a:r>
                      <a:r>
                        <a:rPr lang="en-GB" sz="1200" b="0">
                          <a:latin typeface="+mn-lt"/>
                        </a:rPr>
                        <a:t>(30%), live in the </a:t>
                      </a:r>
                      <a:r>
                        <a:rPr lang="en-GB" sz="1200" b="1">
                          <a:latin typeface="+mn-lt"/>
                        </a:rPr>
                        <a:t>North of England </a:t>
                      </a:r>
                      <a:r>
                        <a:rPr lang="en-GB" sz="1200" b="0">
                          <a:latin typeface="+mn-lt"/>
                        </a:rPr>
                        <a:t>(33%), or </a:t>
                      </a:r>
                      <a:r>
                        <a:rPr lang="en-GB" sz="1200" b="1">
                          <a:latin typeface="+mn-lt"/>
                        </a:rPr>
                        <a:t>are NHS workers </a:t>
                      </a:r>
                      <a:r>
                        <a:rPr lang="en-GB" sz="1200" b="0">
                          <a:latin typeface="+mn-lt"/>
                        </a:rPr>
                        <a:t>(45%) are more likely to think the NHS is prepared for this than average (28%). Conversely, </a:t>
                      </a:r>
                      <a:r>
                        <a:rPr lang="en-GB" sz="1200" b="1">
                          <a:latin typeface="+mn-lt"/>
                        </a:rPr>
                        <a:t>men </a:t>
                      </a:r>
                      <a:r>
                        <a:rPr lang="en-GB" sz="1200" b="0">
                          <a:latin typeface="+mn-lt"/>
                        </a:rPr>
                        <a:t>(54%), those who are </a:t>
                      </a:r>
                      <a:r>
                        <a:rPr lang="en-GB" sz="1200" b="1">
                          <a:latin typeface="+mn-lt"/>
                        </a:rPr>
                        <a:t>working full-time </a:t>
                      </a:r>
                      <a:r>
                        <a:rPr lang="en-GB" sz="1200" b="0">
                          <a:latin typeface="+mn-lt"/>
                        </a:rPr>
                        <a:t>(56%), </a:t>
                      </a:r>
                      <a:r>
                        <a:rPr lang="en-GB" sz="1200" b="1">
                          <a:latin typeface="+mn-lt"/>
                        </a:rPr>
                        <a:t>graduates </a:t>
                      </a:r>
                      <a:r>
                        <a:rPr lang="en-GB" sz="1200" b="0">
                          <a:latin typeface="+mn-lt"/>
                        </a:rPr>
                        <a:t>(58%), have a </a:t>
                      </a:r>
                      <a:r>
                        <a:rPr lang="en-GB" sz="1200" b="1">
                          <a:latin typeface="+mn-lt"/>
                        </a:rPr>
                        <a:t>household income above £52k</a:t>
                      </a:r>
                      <a:r>
                        <a:rPr lang="en-GB" sz="1200" b="0">
                          <a:latin typeface="+mn-lt"/>
                        </a:rPr>
                        <a:t> (61%), live in the </a:t>
                      </a:r>
                      <a:r>
                        <a:rPr lang="en-GB" sz="1200" b="1">
                          <a:latin typeface="+mn-lt"/>
                        </a:rPr>
                        <a:t>least deprived areas </a:t>
                      </a:r>
                      <a:r>
                        <a:rPr lang="en-GB" sz="1200" b="0">
                          <a:latin typeface="+mn-lt"/>
                        </a:rPr>
                        <a:t>(57%), or are in </a:t>
                      </a:r>
                      <a:r>
                        <a:rPr lang="en-GB" sz="1200" b="1">
                          <a:latin typeface="+mn-lt"/>
                        </a:rPr>
                        <a:t>managerial, administrative and professional occupations </a:t>
                      </a:r>
                      <a:r>
                        <a:rPr lang="en-GB" sz="1200" b="0">
                          <a:latin typeface="+mn-lt"/>
                        </a:rPr>
                        <a:t>(55%), are more likely than average to think the NHS is not prepared (51%). </a:t>
                      </a:r>
                    </a:p>
                  </a:txBody>
                  <a:tcPr anchor="ctr"/>
                </a:tc>
                <a:extLst>
                  <a:ext uri="{0D108BD9-81ED-4DB2-BD59-A6C34878D82A}">
                    <a16:rowId xmlns:a16="http://schemas.microsoft.com/office/drawing/2014/main" val="3991997847"/>
                  </a:ext>
                </a:extLst>
              </a:tr>
              <a:tr h="1175218">
                <a:tc>
                  <a:txBody>
                    <a:bodyPr/>
                    <a:lstStyle/>
                    <a:p>
                      <a:pPr algn="r"/>
                      <a:r>
                        <a:rPr lang="en-GB" sz="1400" b="1" i="0" u="none" strike="noStrike" baseline="0">
                          <a:solidFill>
                            <a:srgbClr val="000000"/>
                          </a:solidFill>
                          <a:latin typeface="+mn-lt"/>
                        </a:rPr>
                        <a:t>Respond to the impacts of climate change e.g. the impact of heat waves and floods on people and services</a:t>
                      </a:r>
                      <a:endParaRPr lang="en-GB" sz="1400" b="1">
                        <a:latin typeface="+mn-lt"/>
                      </a:endParaRPr>
                    </a:p>
                  </a:txBody>
                  <a:tcPr anchor="ct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mn-lt"/>
                        </a:rPr>
                        <a:t>Those who are </a:t>
                      </a:r>
                      <a:r>
                        <a:rPr lang="en-GB" sz="1200" b="1" dirty="0">
                          <a:latin typeface="+mn-lt"/>
                        </a:rPr>
                        <a:t>aged 45-54 </a:t>
                      </a:r>
                      <a:r>
                        <a:rPr lang="en-GB" sz="1200" b="0" dirty="0">
                          <a:latin typeface="+mn-lt"/>
                        </a:rPr>
                        <a:t>(26%), </a:t>
                      </a:r>
                      <a:r>
                        <a:rPr lang="en-GB" sz="1200" b="1" dirty="0">
                          <a:latin typeface="+mn-lt"/>
                        </a:rPr>
                        <a:t>non-graduates </a:t>
                      </a:r>
                      <a:r>
                        <a:rPr lang="en-GB" sz="1200" b="0" dirty="0">
                          <a:latin typeface="+mn-lt"/>
                        </a:rPr>
                        <a:t>(22%), have a household income </a:t>
                      </a:r>
                      <a:r>
                        <a:rPr lang="en-GB" sz="1200" b="1" dirty="0">
                          <a:latin typeface="+mn-lt"/>
                        </a:rPr>
                        <a:t>up to £25,999k </a:t>
                      </a:r>
                      <a:r>
                        <a:rPr lang="en-GB" sz="1200" b="0" dirty="0">
                          <a:latin typeface="+mn-lt"/>
                        </a:rPr>
                        <a:t>(23%), live in the </a:t>
                      </a:r>
                      <a:r>
                        <a:rPr lang="en-GB" sz="1200" b="1" dirty="0">
                          <a:latin typeface="+mn-lt"/>
                        </a:rPr>
                        <a:t>North or Midlands region of England </a:t>
                      </a:r>
                      <a:r>
                        <a:rPr lang="en-GB" sz="1200" b="0" dirty="0">
                          <a:latin typeface="+mn-lt"/>
                        </a:rPr>
                        <a:t>(24% and 25% respectively) or in the </a:t>
                      </a:r>
                      <a:r>
                        <a:rPr lang="en-GB" sz="1200" b="1" dirty="0">
                          <a:latin typeface="+mn-lt"/>
                        </a:rPr>
                        <a:t>most deprived </a:t>
                      </a:r>
                      <a:r>
                        <a:rPr lang="en-GB" sz="1200" b="0" dirty="0">
                          <a:latin typeface="+mn-lt"/>
                        </a:rPr>
                        <a:t>areas (25%), intend to vote </a:t>
                      </a:r>
                      <a:r>
                        <a:rPr lang="en-GB" sz="1200" b="1" dirty="0">
                          <a:latin typeface="+mn-lt"/>
                        </a:rPr>
                        <a:t>Conversative </a:t>
                      </a:r>
                      <a:r>
                        <a:rPr lang="en-GB" sz="1200" b="0" dirty="0">
                          <a:latin typeface="+mn-lt"/>
                        </a:rPr>
                        <a:t>(28%) or </a:t>
                      </a:r>
                      <a:r>
                        <a:rPr lang="en-GB" sz="1200" b="1" dirty="0">
                          <a:latin typeface="+mn-lt"/>
                        </a:rPr>
                        <a:t>would not vote </a:t>
                      </a:r>
                      <a:r>
                        <a:rPr lang="en-GB" sz="1200" b="0" dirty="0">
                          <a:latin typeface="+mn-lt"/>
                        </a:rPr>
                        <a:t>(28%) are more likely to think the NHS is prepared for this than average (19%). Conversely, those </a:t>
                      </a:r>
                      <a:r>
                        <a:rPr lang="en-GB" sz="1200" b="1" dirty="0">
                          <a:latin typeface="+mn-lt"/>
                        </a:rPr>
                        <a:t>aged 25-44 </a:t>
                      </a:r>
                      <a:r>
                        <a:rPr lang="en-GB" sz="1200" b="0" dirty="0">
                          <a:latin typeface="+mn-lt"/>
                        </a:rPr>
                        <a:t>(67%), </a:t>
                      </a:r>
                      <a:r>
                        <a:rPr lang="en-GB" sz="1200" b="1" dirty="0">
                          <a:latin typeface="+mn-lt"/>
                        </a:rPr>
                        <a:t>working full-time </a:t>
                      </a:r>
                      <a:r>
                        <a:rPr lang="en-GB" sz="1200" b="0" dirty="0">
                          <a:latin typeface="+mn-lt"/>
                        </a:rPr>
                        <a:t>(66%), </a:t>
                      </a:r>
                      <a:r>
                        <a:rPr lang="en-GB" sz="1200" b="1" dirty="0">
                          <a:latin typeface="+mn-lt"/>
                        </a:rPr>
                        <a:t>graduates </a:t>
                      </a:r>
                      <a:r>
                        <a:rPr lang="en-GB" sz="1200" b="0" dirty="0">
                          <a:latin typeface="+mn-lt"/>
                        </a:rPr>
                        <a:t>(68%), live in the </a:t>
                      </a:r>
                      <a:r>
                        <a:rPr lang="en-GB" sz="1200" b="1" dirty="0">
                          <a:latin typeface="+mn-lt"/>
                        </a:rPr>
                        <a:t>South of England </a:t>
                      </a:r>
                      <a:r>
                        <a:rPr lang="en-GB" sz="1200" b="0" dirty="0">
                          <a:latin typeface="+mn-lt"/>
                        </a:rPr>
                        <a:t>(64%)</a:t>
                      </a:r>
                      <a:r>
                        <a:rPr lang="en-GB" sz="1200" b="1" dirty="0">
                          <a:latin typeface="+mn-lt"/>
                        </a:rPr>
                        <a:t>, </a:t>
                      </a:r>
                      <a:r>
                        <a:rPr lang="en-GB" sz="1200" b="0" dirty="0">
                          <a:latin typeface="+mn-lt"/>
                        </a:rPr>
                        <a:t>or intend to vote </a:t>
                      </a:r>
                      <a:r>
                        <a:rPr lang="en-GB" sz="1200" b="1" dirty="0">
                          <a:latin typeface="+mn-lt"/>
                        </a:rPr>
                        <a:t>Labour </a:t>
                      </a:r>
                      <a:r>
                        <a:rPr lang="en-GB" sz="1200" b="0" dirty="0">
                          <a:latin typeface="+mn-lt"/>
                        </a:rPr>
                        <a:t>(70%) or </a:t>
                      </a:r>
                      <a:r>
                        <a:rPr lang="en-GB" sz="1200" b="1" dirty="0">
                          <a:latin typeface="+mn-lt"/>
                        </a:rPr>
                        <a:t>Green Party </a:t>
                      </a:r>
                      <a:r>
                        <a:rPr lang="en-GB" sz="1200" b="0" dirty="0">
                          <a:latin typeface="+mn-lt"/>
                        </a:rPr>
                        <a:t>(77%) are more likely than average to think the NHS is not prepared for this (61%). </a:t>
                      </a:r>
                      <a:r>
                        <a:rPr lang="en-GB" sz="1200" b="1" dirty="0">
                          <a:latin typeface="+mn-lt"/>
                        </a:rPr>
                        <a:t> </a:t>
                      </a:r>
                      <a:endParaRPr lang="en-GB" sz="1200" b="0" dirty="0">
                        <a:latin typeface="+mn-lt"/>
                      </a:endParaRPr>
                    </a:p>
                  </a:txBody>
                  <a:tcPr anchor="ctr">
                    <a:solidFill>
                      <a:schemeClr val="bg2">
                        <a:lumMod val="20000"/>
                        <a:lumOff val="80000"/>
                      </a:schemeClr>
                    </a:solidFill>
                  </a:tcPr>
                </a:tc>
                <a:extLst>
                  <a:ext uri="{0D108BD9-81ED-4DB2-BD59-A6C34878D82A}">
                    <a16:rowId xmlns:a16="http://schemas.microsoft.com/office/drawing/2014/main" val="3735425858"/>
                  </a:ext>
                </a:extLst>
              </a:tr>
              <a:tr h="117521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400" b="1">
                          <a:latin typeface="+mn-lt"/>
                        </a:rPr>
                        <a:t>Meet the increasing health demands of an ageing population</a:t>
                      </a: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mn-lt"/>
                        </a:rPr>
                        <a:t>Those who are </a:t>
                      </a:r>
                      <a:r>
                        <a:rPr lang="en-GB" sz="1200" b="1" dirty="0">
                          <a:latin typeface="+mn-lt"/>
                        </a:rPr>
                        <a:t>aged 16-34 </a:t>
                      </a:r>
                      <a:r>
                        <a:rPr lang="en-GB" sz="1200" b="0" dirty="0">
                          <a:latin typeface="+mn-lt"/>
                        </a:rPr>
                        <a:t>(29%), from </a:t>
                      </a:r>
                      <a:r>
                        <a:rPr lang="en-GB" sz="1200" b="1" dirty="0">
                          <a:latin typeface="+mn-lt"/>
                        </a:rPr>
                        <a:t>ethnic minority backgrounds </a:t>
                      </a:r>
                      <a:r>
                        <a:rPr lang="en-GB" sz="1200" b="0" dirty="0">
                          <a:latin typeface="+mn-lt"/>
                        </a:rPr>
                        <a:t>(24%), live in the </a:t>
                      </a:r>
                      <a:r>
                        <a:rPr lang="en-GB" sz="1200" b="1" dirty="0">
                          <a:latin typeface="+mn-lt"/>
                        </a:rPr>
                        <a:t>North East </a:t>
                      </a:r>
                      <a:r>
                        <a:rPr lang="en-GB" sz="1200" b="0" dirty="0">
                          <a:latin typeface="+mn-lt"/>
                        </a:rPr>
                        <a:t>region (32%), intend to vote </a:t>
                      </a:r>
                      <a:r>
                        <a:rPr lang="en-GB" sz="1200" b="1" dirty="0">
                          <a:latin typeface="+mn-lt"/>
                        </a:rPr>
                        <a:t>Conversative </a:t>
                      </a:r>
                      <a:r>
                        <a:rPr lang="en-GB" sz="1200" b="0" dirty="0">
                          <a:latin typeface="+mn-lt"/>
                        </a:rPr>
                        <a:t>(24%) or </a:t>
                      </a:r>
                      <a:r>
                        <a:rPr lang="en-GB" sz="1200" b="1" dirty="0">
                          <a:latin typeface="+mn-lt"/>
                        </a:rPr>
                        <a:t>would not vote </a:t>
                      </a:r>
                      <a:r>
                        <a:rPr lang="en-GB" sz="1200" b="0" dirty="0">
                          <a:latin typeface="+mn-lt"/>
                        </a:rPr>
                        <a:t>(29%), are more likely to think the NHS is prepared for this than average (17%). Conversely, those </a:t>
                      </a:r>
                      <a:r>
                        <a:rPr lang="en-GB" sz="1200" b="1" dirty="0">
                          <a:latin typeface="+mn-lt"/>
                        </a:rPr>
                        <a:t>aged 45+ </a:t>
                      </a:r>
                      <a:r>
                        <a:rPr lang="en-GB" sz="1200" b="0" dirty="0">
                          <a:latin typeface="+mn-lt"/>
                        </a:rPr>
                        <a:t>(83%), from </a:t>
                      </a:r>
                      <a:r>
                        <a:rPr lang="en-GB" sz="1200" b="1" dirty="0">
                          <a:latin typeface="+mn-lt"/>
                        </a:rPr>
                        <a:t>white ethnic backgrounds </a:t>
                      </a:r>
                      <a:r>
                        <a:rPr lang="en-GB" sz="1200" b="0" dirty="0">
                          <a:latin typeface="+mn-lt"/>
                        </a:rPr>
                        <a:t>(79%), </a:t>
                      </a:r>
                      <a:r>
                        <a:rPr lang="en-GB" sz="1200" b="1" dirty="0">
                          <a:latin typeface="+mn-lt"/>
                        </a:rPr>
                        <a:t>graduates </a:t>
                      </a:r>
                      <a:r>
                        <a:rPr lang="en-GB" sz="1200" b="0" dirty="0">
                          <a:latin typeface="+mn-lt"/>
                        </a:rPr>
                        <a:t>(84%), are in </a:t>
                      </a:r>
                      <a:r>
                        <a:rPr lang="en-GB" sz="1200" b="1" dirty="0">
                          <a:latin typeface="+mn-lt"/>
                        </a:rPr>
                        <a:t>managerial, administrative and professional occupations </a:t>
                      </a:r>
                      <a:r>
                        <a:rPr lang="en-GB" sz="1200" b="0" dirty="0">
                          <a:latin typeface="+mn-lt"/>
                        </a:rPr>
                        <a:t>(82%), or intend to vote </a:t>
                      </a:r>
                      <a:r>
                        <a:rPr lang="en-GB" sz="1200" b="1" dirty="0">
                          <a:latin typeface="+mn-lt"/>
                        </a:rPr>
                        <a:t>Labour </a:t>
                      </a:r>
                      <a:r>
                        <a:rPr lang="en-GB" sz="1200" b="0" dirty="0">
                          <a:latin typeface="+mn-lt"/>
                        </a:rPr>
                        <a:t>(81%), </a:t>
                      </a:r>
                      <a:r>
                        <a:rPr lang="en-GB" sz="1200" b="1" dirty="0">
                          <a:latin typeface="+mn-lt"/>
                        </a:rPr>
                        <a:t>Liberal Democrat </a:t>
                      </a:r>
                      <a:r>
                        <a:rPr lang="en-GB" sz="1200" b="0" dirty="0">
                          <a:latin typeface="+mn-lt"/>
                        </a:rPr>
                        <a:t>(86%), or </a:t>
                      </a:r>
                      <a:r>
                        <a:rPr lang="en-GB" sz="1200" b="1" dirty="0">
                          <a:latin typeface="+mn-lt"/>
                        </a:rPr>
                        <a:t>Green Party </a:t>
                      </a:r>
                      <a:r>
                        <a:rPr lang="en-GB" sz="1200" b="0" dirty="0">
                          <a:latin typeface="+mn-lt"/>
                        </a:rPr>
                        <a:t>(87%) are more likely than average to think the NHS is not prepared (77%). </a:t>
                      </a:r>
                    </a:p>
                  </a:txBody>
                  <a:tcPr anchor="ctr">
                    <a:noFill/>
                  </a:tcPr>
                </a:tc>
                <a:extLst>
                  <a:ext uri="{0D108BD9-81ED-4DB2-BD59-A6C34878D82A}">
                    <a16:rowId xmlns:a16="http://schemas.microsoft.com/office/drawing/2014/main" val="2517413904"/>
                  </a:ext>
                </a:extLst>
              </a:tr>
            </a:tbl>
          </a:graphicData>
        </a:graphic>
      </p:graphicFrame>
      <p:cxnSp>
        <p:nvCxnSpPr>
          <p:cNvPr id="13" name="Straight Connector 12">
            <a:extLst>
              <a:ext uri="{FF2B5EF4-FFF2-40B4-BE49-F238E27FC236}">
                <a16:creationId xmlns:a16="http://schemas.microsoft.com/office/drawing/2014/main" id="{E4854494-A171-139F-2CB5-F97278CE228E}"/>
              </a:ext>
            </a:extLst>
          </p:cNvPr>
          <p:cNvCxnSpPr>
            <a:cxnSpLocks/>
          </p:cNvCxnSpPr>
          <p:nvPr/>
        </p:nvCxnSpPr>
        <p:spPr>
          <a:xfrm>
            <a:off x="3191985" y="1172768"/>
            <a:ext cx="0" cy="4843228"/>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73226AD4-C0DF-C555-EAD6-4742E3C692CF}"/>
              </a:ext>
            </a:extLst>
          </p:cNvPr>
          <p:cNvSpPr>
            <a:spLocks noGrp="1"/>
          </p:cNvSpPr>
          <p:nvPr>
            <p:ph type="sldNum" sz="quarter" idx="4"/>
          </p:nvPr>
        </p:nvSpPr>
        <p:spPr>
          <a:xfrm>
            <a:off x="437230" y="6279028"/>
            <a:ext cx="304370" cy="365125"/>
          </a:xfrm>
        </p:spPr>
        <p:txBody>
          <a:bodyPr/>
          <a:lstStyle/>
          <a:p>
            <a:fld id="{D61AABEC-672F-4B68-B914-690DA978312C}" type="slidenum">
              <a:rPr lang="en-GB" smtClean="0"/>
              <a:pPr/>
              <a:t>18</a:t>
            </a:fld>
            <a:r>
              <a:rPr lang="en-GB"/>
              <a:t>  </a:t>
            </a:r>
          </a:p>
        </p:txBody>
      </p:sp>
    </p:spTree>
    <p:extLst>
      <p:ext uri="{BB962C8B-B14F-4D97-AF65-F5344CB8AC3E}">
        <p14:creationId xmlns:p14="http://schemas.microsoft.com/office/powerpoint/2010/main" val="376921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6">
            <a:extLst>
              <a:ext uri="{FF2B5EF4-FFF2-40B4-BE49-F238E27FC236}">
                <a16:creationId xmlns:a16="http://schemas.microsoft.com/office/drawing/2014/main" id="{1D28F09E-CA20-9EFC-F23A-F8C0D795B718}"/>
              </a:ext>
            </a:extLst>
          </p:cNvPr>
          <p:cNvSpPr txBox="1">
            <a:spLocks/>
          </p:cNvSpPr>
          <p:nvPr/>
        </p:nvSpPr>
        <p:spPr>
          <a:xfrm>
            <a:off x="4400513" y="314036"/>
            <a:ext cx="7610215" cy="5868527"/>
          </a:xfrm>
          <a:prstGeom prst="rect">
            <a:avLst/>
          </a:prstGeom>
          <a:solidFill>
            <a:srgbClr val="E8E8E8"/>
          </a:solidFill>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 name="Text Placeholder 1">
            <a:extLst>
              <a:ext uri="{FF2B5EF4-FFF2-40B4-BE49-F238E27FC236}">
                <a16:creationId xmlns:a16="http://schemas.microsoft.com/office/drawing/2014/main" id="{0123A297-F63C-CAF7-92D3-B3D40FF8C1E1}"/>
              </a:ext>
            </a:extLst>
          </p:cNvPr>
          <p:cNvSpPr>
            <a:spLocks noGrp="1"/>
          </p:cNvSpPr>
          <p:nvPr>
            <p:ph type="body" sz="quarter" idx="18"/>
          </p:nvPr>
        </p:nvSpPr>
        <p:spPr>
          <a:xfrm>
            <a:off x="488881" y="6096077"/>
            <a:ext cx="3655694" cy="260328"/>
          </a:xfrm>
        </p:spPr>
        <p:txBody>
          <a:body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b="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May 2023 n=2,450 </a:t>
            </a:r>
            <a:r>
              <a:rPr lang="en-GB" sz="800" i="1">
                <a:solidFill>
                  <a:sysClr val="window" lastClr="FFFFFF">
                    <a:lumMod val="50000"/>
                  </a:sysClr>
                </a:solidFill>
                <a:latin typeface="Arial"/>
                <a:cs typeface="Arial"/>
              </a:rPr>
              <a:t>5</a:t>
            </a:r>
            <a:r>
              <a:rPr kumimoji="0" lang="en-GB" sz="800" b="0" i="1" u="none" strike="noStrike" kern="1200" cap="none" spc="0" normalizeH="0" baseline="30000" noProof="0" err="1">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10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2023</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mn-cs"/>
              </a:rPr>
              <a:t>. All </a:t>
            </a:r>
            <a:r>
              <a:rPr lang="en-GB" sz="800" i="1">
                <a:solidFill>
                  <a:sysClr val="window" lastClr="FFFFFF">
                    <a:lumMod val="50000"/>
                  </a:sysClr>
                </a:solidFill>
                <a:latin typeface="Arial"/>
                <a:cs typeface="Arial"/>
              </a:rPr>
              <a:t>conducted online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via </a:t>
            </a:r>
            <a:r>
              <a:rPr kumimoji="0" lang="en-GB" sz="800" b="0" i="1" u="none" strike="noStrike" kern="1200" cap="none" spc="0" normalizeH="0" baseline="0" noProof="0" err="1">
                <a:ln>
                  <a:noFill/>
                </a:ln>
                <a:solidFill>
                  <a:sysClr val="window" lastClr="FFFFFF">
                    <a:lumMod val="50000"/>
                  </a:sysClr>
                </a:solidFill>
                <a:effectLst/>
                <a:uLnTx/>
                <a:uFillTx/>
                <a:latin typeface="Arial"/>
                <a:ea typeface="+mn-ea"/>
                <a:cs typeface="Arial"/>
              </a:rPr>
              <a:t>KnowledgePanel</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UK.</a:t>
            </a:r>
            <a:endParaRPr kumimoji="0" lang="en-GB" sz="800" b="0" i="1" u="none" strike="noStrike" kern="1200" cap="none" spc="0" normalizeH="0" baseline="0" noProof="0">
              <a:ln>
                <a:noFill/>
              </a:ln>
              <a:solidFill>
                <a:prstClr val="white">
                  <a:lumMod val="50000"/>
                </a:prstClr>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2E3C73F5-4AFE-95E5-9C91-7DB949A3978F}"/>
              </a:ext>
            </a:extLst>
          </p:cNvPr>
          <p:cNvSpPr>
            <a:spLocks noGrp="1"/>
          </p:cNvSpPr>
          <p:nvPr>
            <p:ph type="sldNum" sz="quarter" idx="4"/>
          </p:nvPr>
        </p:nvSpPr>
        <p:spPr/>
        <p:txBody>
          <a:bodyPr/>
          <a:lstStyle/>
          <a:p>
            <a:fld id="{D61AABEC-672F-4B68-B914-690DA978312C}" type="slidenum">
              <a:rPr lang="en-GB" smtClean="0"/>
              <a:pPr/>
              <a:t>19</a:t>
            </a:fld>
            <a:r>
              <a:rPr lang="en-GB"/>
              <a:t>  </a:t>
            </a:r>
          </a:p>
        </p:txBody>
      </p:sp>
      <p:sp>
        <p:nvSpPr>
          <p:cNvPr id="5" name="Text Placeholder 14">
            <a:extLst>
              <a:ext uri="{FF2B5EF4-FFF2-40B4-BE49-F238E27FC236}">
                <a16:creationId xmlns:a16="http://schemas.microsoft.com/office/drawing/2014/main" id="{01EF9670-C044-77F2-0547-E80037EEA55A}"/>
              </a:ext>
            </a:extLst>
          </p:cNvPr>
          <p:cNvSpPr txBox="1">
            <a:spLocks/>
          </p:cNvSpPr>
          <p:nvPr/>
        </p:nvSpPr>
        <p:spPr>
          <a:xfrm>
            <a:off x="368648" y="5148205"/>
            <a:ext cx="3879466" cy="607302"/>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100" b="1" kern="0">
                <a:solidFill>
                  <a:schemeClr val="bg1">
                    <a:lumMod val="50000"/>
                  </a:schemeClr>
                </a:solidFill>
                <a:latin typeface="Arial"/>
                <a:cs typeface="Segoe UI" panose="020B0502040204020203" pitchFamily="34" charset="0"/>
              </a:rPr>
              <a:t>There have been many reports in the media recently about the strain that NHS services are under. </a:t>
            </a:r>
          </a:p>
          <a:p>
            <a:pPr>
              <a:buSzTx/>
              <a:defRPr/>
            </a:pPr>
            <a:r>
              <a:rPr lang="en-GB" sz="1100" b="1" kern="0">
                <a:solidFill>
                  <a:schemeClr val="bg1">
                    <a:lumMod val="50000"/>
                  </a:schemeClr>
                </a:solidFill>
                <a:latin typeface="Arial"/>
                <a:cs typeface="Segoe UI" panose="020B0502040204020203" pitchFamily="34" charset="0"/>
              </a:rPr>
              <a:t>Which of the following, if any, do you think are the main causes of this? </a:t>
            </a:r>
          </a:p>
        </p:txBody>
      </p:sp>
      <p:sp>
        <p:nvSpPr>
          <p:cNvPr id="6" name="Content Placeholder 6">
            <a:extLst>
              <a:ext uri="{FF2B5EF4-FFF2-40B4-BE49-F238E27FC236}">
                <a16:creationId xmlns:a16="http://schemas.microsoft.com/office/drawing/2014/main" id="{B21CC814-C46A-0B80-163B-332B0796BD6B}"/>
              </a:ext>
            </a:extLst>
          </p:cNvPr>
          <p:cNvSpPr txBox="1">
            <a:spLocks/>
          </p:cNvSpPr>
          <p:nvPr/>
        </p:nvSpPr>
        <p:spPr>
          <a:xfrm>
            <a:off x="2932387" y="987553"/>
            <a:ext cx="8816700" cy="5079498"/>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Country">
            <a:extLst>
              <a:ext uri="{FF2B5EF4-FFF2-40B4-BE49-F238E27FC236}">
                <a16:creationId xmlns:a16="http://schemas.microsoft.com/office/drawing/2014/main" id="{F320C765-6328-D454-CF18-39BF2908B535}"/>
              </a:ext>
            </a:extLst>
          </p:cNvPr>
          <p:cNvSpPr txBox="1"/>
          <p:nvPr/>
        </p:nvSpPr>
        <p:spPr>
          <a:xfrm>
            <a:off x="4653125" y="454010"/>
            <a:ext cx="1071934" cy="169277"/>
          </a:xfrm>
          <a:prstGeom prst="rect">
            <a:avLst/>
          </a:prstGeom>
          <a:noFill/>
        </p:spPr>
        <p:txBody>
          <a:bodyPr wrap="square" lIns="0" tIns="0" rIns="0" bIns="0" rtlCol="0" anchor="b">
            <a:spAutoFit/>
          </a:bodyPr>
          <a:lstStyle/>
          <a:p>
            <a:pPr marL="0" marR="0" lvl="0" indent="0" defTabSz="914400" eaLnBrk="1" fontAlgn="auto" latinLnBrk="0" hangingPunct="1">
              <a:spcBef>
                <a:spcPts val="2400"/>
              </a:spcBef>
              <a:spcAft>
                <a:spcPts val="0"/>
              </a:spcAft>
              <a:buClr>
                <a:schemeClr val="bg2"/>
              </a:buClr>
              <a:buSzTx/>
              <a:buFontTx/>
              <a:buNone/>
              <a:tabLst/>
              <a:defRPr/>
            </a:pPr>
            <a:r>
              <a:rPr kumimoji="0" lang="en-GB" sz="1100" b="1" i="0" u="none" strike="noStrike" kern="0" cap="none" spc="0" normalizeH="0" baseline="0" noProof="0">
                <a:ln>
                  <a:noFill/>
                </a:ln>
                <a:solidFill>
                  <a:schemeClr val="tx2"/>
                </a:solidFill>
                <a:effectLst/>
                <a:uLnTx/>
                <a:uFillTx/>
              </a:rPr>
              <a:t>Statement</a:t>
            </a:r>
          </a:p>
        </p:txBody>
      </p:sp>
      <p:sp>
        <p:nvSpPr>
          <p:cNvPr id="8" name="TextBox 7">
            <a:extLst>
              <a:ext uri="{FF2B5EF4-FFF2-40B4-BE49-F238E27FC236}">
                <a16:creationId xmlns:a16="http://schemas.microsoft.com/office/drawing/2014/main" id="{596906AA-F469-6CBC-4EDA-28D5F7B14F70}"/>
              </a:ext>
            </a:extLst>
          </p:cNvPr>
          <p:cNvSpPr txBox="1"/>
          <p:nvPr/>
        </p:nvSpPr>
        <p:spPr>
          <a:xfrm>
            <a:off x="8052590" y="454011"/>
            <a:ext cx="2636075" cy="169277"/>
          </a:xfrm>
          <a:prstGeom prst="rect">
            <a:avLst/>
          </a:prstGeom>
          <a:noFill/>
        </p:spPr>
        <p:txBody>
          <a:bodyPr wrap="square" lIns="0" tIns="0" rIns="0" bIns="0" rtlCol="0">
            <a:spAutoFit/>
          </a:bodyPr>
          <a:lstStyle/>
          <a:p>
            <a:pPr lvl="0" defTabSz="914400">
              <a:spcBef>
                <a:spcPts val="2400"/>
              </a:spcBef>
              <a:buClr>
                <a:schemeClr val="bg2"/>
              </a:buClr>
              <a:defRPr/>
            </a:pPr>
            <a:r>
              <a:rPr lang="en-GB" sz="1100" b="1" kern="0">
                <a:solidFill>
                  <a:schemeClr val="tx2"/>
                </a:solidFill>
              </a:rPr>
              <a:t>May 23 results</a:t>
            </a:r>
          </a:p>
        </p:txBody>
      </p:sp>
      <p:graphicFrame>
        <p:nvGraphicFramePr>
          <p:cNvPr id="9" name="Chart 8">
            <a:extLst>
              <a:ext uri="{FF2B5EF4-FFF2-40B4-BE49-F238E27FC236}">
                <a16:creationId xmlns:a16="http://schemas.microsoft.com/office/drawing/2014/main" id="{128C7D0B-813B-087C-548B-B880A6BDA9B9}"/>
              </a:ext>
            </a:extLst>
          </p:cNvPr>
          <p:cNvGraphicFramePr/>
          <p:nvPr/>
        </p:nvGraphicFramePr>
        <p:xfrm>
          <a:off x="7965201" y="519057"/>
          <a:ext cx="3492500" cy="5353285"/>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a:extLst>
              <a:ext uri="{FF2B5EF4-FFF2-40B4-BE49-F238E27FC236}">
                <a16:creationId xmlns:a16="http://schemas.microsoft.com/office/drawing/2014/main" id="{F96C0A48-920C-187F-717A-8D8E6EC35719}"/>
              </a:ext>
              <a:ext uri="{C183D7F6-B498-43B3-948B-1728B52AA6E4}">
                <adec:decorative xmlns:adec="http://schemas.microsoft.com/office/drawing/2017/decorative" val="1"/>
              </a:ext>
            </a:extLst>
          </p:cNvPr>
          <p:cNvCxnSpPr>
            <a:cxnSpLocks/>
          </p:cNvCxnSpPr>
          <p:nvPr/>
        </p:nvCxnSpPr>
        <p:spPr>
          <a:xfrm>
            <a:off x="4653125" y="682722"/>
            <a:ext cx="330708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6DD3BA0-416A-C9C2-AAFC-E7E9449C2926}"/>
              </a:ext>
              <a:ext uri="{C183D7F6-B498-43B3-948B-1728B52AA6E4}">
                <adec:decorative xmlns:adec="http://schemas.microsoft.com/office/drawing/2017/decorative" val="1"/>
              </a:ext>
            </a:extLst>
          </p:cNvPr>
          <p:cNvCxnSpPr>
            <a:cxnSpLocks/>
          </p:cNvCxnSpPr>
          <p:nvPr/>
        </p:nvCxnSpPr>
        <p:spPr>
          <a:xfrm>
            <a:off x="8031587" y="682722"/>
            <a:ext cx="3524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6" name="Chart 15">
            <a:extLst>
              <a:ext uri="{FF2B5EF4-FFF2-40B4-BE49-F238E27FC236}">
                <a16:creationId xmlns:a16="http://schemas.microsoft.com/office/drawing/2014/main" id="{4D21A6B5-8445-CC2D-4119-CAB340D4F53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399546644"/>
              </p:ext>
            </p:extLst>
          </p:nvPr>
        </p:nvGraphicFramePr>
        <p:xfrm>
          <a:off x="7960213" y="836067"/>
          <a:ext cx="3655694" cy="5230983"/>
        </p:xfrm>
        <a:graphic>
          <a:graphicData uri="http://schemas.openxmlformats.org/drawingml/2006/chart">
            <c:chart xmlns:c="http://schemas.openxmlformats.org/drawingml/2006/chart" xmlns:r="http://schemas.openxmlformats.org/officeDocument/2006/relationships" r:id="rId3"/>
          </a:graphicData>
        </a:graphic>
      </p:graphicFrame>
      <p:sp>
        <p:nvSpPr>
          <p:cNvPr id="24" name="Content Placeholder 6">
            <a:extLst>
              <a:ext uri="{FF2B5EF4-FFF2-40B4-BE49-F238E27FC236}">
                <a16:creationId xmlns:a16="http://schemas.microsoft.com/office/drawing/2014/main" id="{AA63ABE4-A630-02EF-BD72-11F82E2F6D3B}"/>
              </a:ext>
            </a:extLst>
          </p:cNvPr>
          <p:cNvSpPr txBox="1">
            <a:spLocks/>
          </p:cNvSpPr>
          <p:nvPr/>
        </p:nvSpPr>
        <p:spPr>
          <a:xfrm>
            <a:off x="3084787" y="790949"/>
            <a:ext cx="8816700" cy="5428502"/>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6" name="Title 2" descr="Header">
            <a:extLst>
              <a:ext uri="{FF2B5EF4-FFF2-40B4-BE49-F238E27FC236}">
                <a16:creationId xmlns:a16="http://schemas.microsoft.com/office/drawing/2014/main" id="{9183757E-C102-FE57-06BF-FEFF40D2F415}"/>
              </a:ext>
            </a:extLst>
          </p:cNvPr>
          <p:cNvSpPr>
            <a:spLocks noGrp="1"/>
          </p:cNvSpPr>
          <p:nvPr>
            <p:ph type="title"/>
          </p:nvPr>
        </p:nvSpPr>
        <p:spPr>
          <a:xfrm>
            <a:off x="456769" y="555945"/>
            <a:ext cx="3643328" cy="203293"/>
          </a:xfrm>
        </p:spPr>
        <p:txBody>
          <a:bodyPr/>
          <a:lstStyle/>
          <a:p>
            <a:r>
              <a:rPr lang="en-GB" sz="2400"/>
              <a:t>The public think lack of funding, staff shortages and poor government policy are the main causes for the strain NHS services are under </a:t>
            </a:r>
          </a:p>
        </p:txBody>
      </p:sp>
      <p:sp>
        <p:nvSpPr>
          <p:cNvPr id="27" name="Text Placeholder 3">
            <a:extLst>
              <a:ext uri="{FF2B5EF4-FFF2-40B4-BE49-F238E27FC236}">
                <a16:creationId xmlns:a16="http://schemas.microsoft.com/office/drawing/2014/main" id="{EBC3A369-83A7-1233-3432-54B7A6E71AC0}"/>
              </a:ext>
            </a:extLst>
          </p:cNvPr>
          <p:cNvSpPr txBox="1">
            <a:spLocks/>
          </p:cNvSpPr>
          <p:nvPr/>
        </p:nvSpPr>
        <p:spPr>
          <a:xfrm>
            <a:off x="456769" y="2703899"/>
            <a:ext cx="3472981" cy="166199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Around two in five of the public think a lack of funding (40%) and staff shortages (38%) are key reasons, while one-third (35%) point to poor government policies as a main cause. </a:t>
            </a:r>
          </a:p>
        </p:txBody>
      </p:sp>
      <p:graphicFrame>
        <p:nvGraphicFramePr>
          <p:cNvPr id="11" name="Chart 10">
            <a:extLst>
              <a:ext uri="{FF2B5EF4-FFF2-40B4-BE49-F238E27FC236}">
                <a16:creationId xmlns:a16="http://schemas.microsoft.com/office/drawing/2014/main" id="{61A21A06-DB0D-C6BB-0F7C-2253E8BD785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5333926"/>
              </p:ext>
            </p:extLst>
          </p:nvPr>
        </p:nvGraphicFramePr>
        <p:xfrm>
          <a:off x="4599262" y="774774"/>
          <a:ext cx="3401931" cy="52057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Table 9">
            <a:extLst>
              <a:ext uri="{FF2B5EF4-FFF2-40B4-BE49-F238E27FC236}">
                <a16:creationId xmlns:a16="http://schemas.microsoft.com/office/drawing/2014/main" id="{5BEC39FC-33AA-CA43-7700-93B3B32B799C}"/>
              </a:ext>
            </a:extLst>
          </p:cNvPr>
          <p:cNvGraphicFramePr>
            <a:graphicFrameLocks noGrp="1"/>
          </p:cNvGraphicFramePr>
          <p:nvPr>
            <p:extLst>
              <p:ext uri="{D42A27DB-BD31-4B8C-83A1-F6EECF244321}">
                <p14:modId xmlns:p14="http://schemas.microsoft.com/office/powerpoint/2010/main" val="1452889101"/>
              </p:ext>
            </p:extLst>
          </p:nvPr>
        </p:nvGraphicFramePr>
        <p:xfrm>
          <a:off x="4723003" y="864493"/>
          <a:ext cx="3237210" cy="5112731"/>
        </p:xfrm>
        <a:graphic>
          <a:graphicData uri="http://schemas.openxmlformats.org/drawingml/2006/table">
            <a:tbl>
              <a:tblPr firstRow="1" bandRow="1">
                <a:tableStyleId>{2D5ABB26-0587-4C30-8999-92F81FD0307C}</a:tableStyleId>
              </a:tblPr>
              <a:tblGrid>
                <a:gridCol w="3237210">
                  <a:extLst>
                    <a:ext uri="{9D8B030D-6E8A-4147-A177-3AD203B41FA5}">
                      <a16:colId xmlns:a16="http://schemas.microsoft.com/office/drawing/2014/main" val="3855136416"/>
                    </a:ext>
                  </a:extLst>
                </a:gridCol>
              </a:tblGrid>
              <a:tr h="393287">
                <a:tc>
                  <a:txBody>
                    <a:bodyPr/>
                    <a:lstStyle/>
                    <a:p>
                      <a:pPr algn="r" fontAlgn="b"/>
                      <a:r>
                        <a:rPr lang="en-GB" sz="1200" u="none" strike="noStrike">
                          <a:effectLst/>
                          <a:latin typeface="+mn-lt"/>
                        </a:rPr>
                        <a:t>Lack of funding</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4173733798"/>
                  </a:ext>
                </a:extLst>
              </a:tr>
              <a:tr h="393287">
                <a:tc>
                  <a:txBody>
                    <a:bodyPr/>
                    <a:lstStyle/>
                    <a:p>
                      <a:pPr algn="r" fontAlgn="b"/>
                      <a:r>
                        <a:rPr lang="en-GB" sz="1200" u="none" strike="noStrike">
                          <a:effectLst/>
                          <a:latin typeface="+mn-lt"/>
                        </a:rPr>
                        <a:t>Staff shortages</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539716128"/>
                  </a:ext>
                </a:extLst>
              </a:tr>
              <a:tr h="393287">
                <a:tc>
                  <a:txBody>
                    <a:bodyPr/>
                    <a:lstStyle/>
                    <a:p>
                      <a:pPr algn="r" fontAlgn="b"/>
                      <a:r>
                        <a:rPr lang="en-GB" sz="1200" u="none" strike="noStrike">
                          <a:effectLst/>
                          <a:latin typeface="+mn-lt"/>
                        </a:rPr>
                        <a:t>Poor government policy</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609676885"/>
                  </a:ext>
                </a:extLst>
              </a:tr>
              <a:tr h="393287">
                <a:tc>
                  <a:txBody>
                    <a:bodyPr/>
                    <a:lstStyle/>
                    <a:p>
                      <a:pPr algn="r" fontAlgn="b"/>
                      <a:r>
                        <a:rPr lang="en-GB" sz="1200" u="none" strike="noStrike">
                          <a:effectLst/>
                          <a:latin typeface="+mn-lt"/>
                        </a:rPr>
                        <a:t>Poor NHS management</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936454034"/>
                  </a:ext>
                </a:extLst>
              </a:tr>
              <a:tr h="393287">
                <a:tc>
                  <a:txBody>
                    <a:bodyPr/>
                    <a:lstStyle/>
                    <a:p>
                      <a:pPr algn="r" fontAlgn="b"/>
                      <a:r>
                        <a:rPr lang="en-GB" sz="1200" u="none" strike="noStrike">
                          <a:effectLst/>
                          <a:latin typeface="+mn-lt"/>
                        </a:rPr>
                        <a:t>Increased demands from an ageing population</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282471891"/>
                  </a:ext>
                </a:extLst>
              </a:tr>
              <a:tr h="393287">
                <a:tc>
                  <a:txBody>
                    <a:bodyPr/>
                    <a:lstStyle/>
                    <a:p>
                      <a:pPr algn="r" fontAlgn="b"/>
                      <a:r>
                        <a:rPr lang="en-GB" sz="1200" u="none" strike="noStrike">
                          <a:effectLst/>
                          <a:latin typeface="+mn-lt"/>
                        </a:rPr>
                        <a:t>Lack of capacity in the social care system</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520965534"/>
                  </a:ext>
                </a:extLst>
              </a:tr>
              <a:tr h="393287">
                <a:tc>
                  <a:txBody>
                    <a:bodyPr/>
                    <a:lstStyle/>
                    <a:p>
                      <a:pPr algn="r" fontAlgn="b"/>
                      <a:r>
                        <a:rPr lang="en-GB" sz="1200" u="none" strike="noStrike">
                          <a:effectLst/>
                          <a:latin typeface="+mn-lt"/>
                        </a:rPr>
                        <a:t>The Covid-19 pandemic</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516223410"/>
                  </a:ext>
                </a:extLst>
              </a:tr>
              <a:tr h="393287">
                <a:tc>
                  <a:txBody>
                    <a:bodyPr/>
                    <a:lstStyle/>
                    <a:p>
                      <a:pPr algn="r" fontAlgn="b"/>
                      <a:r>
                        <a:rPr lang="en-GB" sz="1200" u="none" strike="noStrike">
                          <a:effectLst/>
                          <a:latin typeface="+mn-lt"/>
                        </a:rPr>
                        <a:t>NHS inefficiency</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552250781"/>
                  </a:ext>
                </a:extLst>
              </a:tr>
              <a:tr h="393287">
                <a:tc>
                  <a:txBody>
                    <a:bodyPr/>
                    <a:lstStyle/>
                    <a:p>
                      <a:pPr algn="r" fontAlgn="b"/>
                      <a:r>
                        <a:rPr lang="en-GB" sz="1200" b="0" i="0" u="none" strike="noStrike">
                          <a:solidFill>
                            <a:srgbClr val="000000"/>
                          </a:solidFill>
                          <a:effectLst/>
                          <a:latin typeface="+mn-lt"/>
                        </a:rPr>
                        <a:t>The impact of Brexit</a:t>
                      </a:r>
                    </a:p>
                  </a:txBody>
                  <a:tcPr marL="9525" marR="9525" marT="9525" marB="0" anchor="ctr"/>
                </a:tc>
                <a:extLst>
                  <a:ext uri="{0D108BD9-81ED-4DB2-BD59-A6C34878D82A}">
                    <a16:rowId xmlns:a16="http://schemas.microsoft.com/office/drawing/2014/main" val="3042554244"/>
                  </a:ext>
                </a:extLst>
              </a:tr>
              <a:tr h="393287">
                <a:tc>
                  <a:txBody>
                    <a:bodyPr/>
                    <a:lstStyle/>
                    <a:p>
                      <a:pPr algn="r" fontAlgn="b"/>
                      <a:r>
                        <a:rPr lang="en-GB" sz="1200" u="none" strike="noStrike">
                          <a:effectLst/>
                          <a:latin typeface="+mn-lt"/>
                        </a:rPr>
                        <a:t>Misuse of services by the public</a:t>
                      </a:r>
                      <a:endParaRPr lang="en-GB" sz="12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37811946"/>
                  </a:ext>
                </a:extLst>
              </a:tr>
              <a:tr h="393287">
                <a:tc>
                  <a:txBody>
                    <a:bodyPr/>
                    <a:lstStyle/>
                    <a:p>
                      <a:pPr algn="r" fontAlgn="b"/>
                      <a:r>
                        <a:rPr lang="en-GB" sz="1200" b="0" i="0" u="none" strike="noStrike">
                          <a:solidFill>
                            <a:srgbClr val="000000"/>
                          </a:solidFill>
                          <a:effectLst/>
                          <a:latin typeface="+mn-lt"/>
                        </a:rPr>
                        <a:t>Increased immigration </a:t>
                      </a:r>
                    </a:p>
                  </a:txBody>
                  <a:tcPr marL="9525" marR="9525" marT="9525" marB="0" anchor="ctr"/>
                </a:tc>
                <a:extLst>
                  <a:ext uri="{0D108BD9-81ED-4DB2-BD59-A6C34878D82A}">
                    <a16:rowId xmlns:a16="http://schemas.microsoft.com/office/drawing/2014/main" val="35870156"/>
                  </a:ext>
                </a:extLst>
              </a:tr>
              <a:tr h="393287">
                <a:tc>
                  <a:txBody>
                    <a:bodyPr/>
                    <a:lstStyle/>
                    <a:p>
                      <a:pPr algn="r" fontAlgn="b"/>
                      <a:r>
                        <a:rPr lang="en-GB" sz="1200" b="0" i="0" u="none" strike="noStrike">
                          <a:solidFill>
                            <a:srgbClr val="000000"/>
                          </a:solidFill>
                          <a:effectLst/>
                          <a:latin typeface="+mn-lt"/>
                        </a:rPr>
                        <a:t>The current NHS strikes </a:t>
                      </a:r>
                    </a:p>
                  </a:txBody>
                  <a:tcPr marL="9525" marR="9525" marT="9525" marB="0" anchor="ctr"/>
                </a:tc>
                <a:extLst>
                  <a:ext uri="{0D108BD9-81ED-4DB2-BD59-A6C34878D82A}">
                    <a16:rowId xmlns:a16="http://schemas.microsoft.com/office/drawing/2014/main" val="1148134334"/>
                  </a:ext>
                </a:extLst>
              </a:tr>
              <a:tr h="393287">
                <a:tc>
                  <a:txBody>
                    <a:bodyPr/>
                    <a:lstStyle/>
                    <a:p>
                      <a:pPr algn="r" fontAlgn="b"/>
                      <a:r>
                        <a:rPr lang="en-GB" sz="1200" b="0" i="0" u="none" strike="noStrike">
                          <a:solidFill>
                            <a:srgbClr val="000000"/>
                          </a:solidFill>
                          <a:effectLst/>
                          <a:latin typeface="+mn-lt"/>
                        </a:rPr>
                        <a:t>Increased costs of providing treatment</a:t>
                      </a:r>
                    </a:p>
                  </a:txBody>
                  <a:tcPr marL="9525" marR="9525" marT="9525" marB="0" anchor="ctr"/>
                </a:tc>
                <a:extLst>
                  <a:ext uri="{0D108BD9-81ED-4DB2-BD59-A6C34878D82A}">
                    <a16:rowId xmlns:a16="http://schemas.microsoft.com/office/drawing/2014/main" val="3599926230"/>
                  </a:ext>
                </a:extLst>
              </a:tr>
            </a:tbl>
          </a:graphicData>
        </a:graphic>
      </p:graphicFrame>
    </p:spTree>
    <p:extLst>
      <p:ext uri="{BB962C8B-B14F-4D97-AF65-F5344CB8AC3E}">
        <p14:creationId xmlns:p14="http://schemas.microsoft.com/office/powerpoint/2010/main" val="1176234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8B40DC9A-446C-4DC2-8E26-9DE98A1B8821}"/>
              </a:ext>
            </a:extLst>
          </p:cNvPr>
          <p:cNvSpPr txBox="1"/>
          <p:nvPr/>
        </p:nvSpPr>
        <p:spPr>
          <a:xfrm>
            <a:off x="7724189" y="2068206"/>
            <a:ext cx="4174148" cy="1508811"/>
          </a:xfrm>
          <a:prstGeom prst="rect">
            <a:avLst/>
          </a:prstGeom>
          <a:noFill/>
        </p:spPr>
        <p:txBody>
          <a:bodyPr wrap="square" lIns="0" tIns="0" rIns="0" bIns="0" rtlCol="0">
            <a:spAutoFit/>
          </a:bodyPr>
          <a:lstStyle/>
          <a:p>
            <a:pPr>
              <a:lnSpc>
                <a:spcPct val="110000"/>
              </a:lnSpc>
              <a:spcBef>
                <a:spcPts val="400"/>
              </a:spcBef>
              <a:spcAft>
                <a:spcPts val="400"/>
              </a:spcAft>
            </a:pPr>
            <a:r>
              <a:rPr lang="en-GB" sz="1200" dirty="0"/>
              <a:t>Those who use </a:t>
            </a:r>
            <a:r>
              <a:rPr lang="en-GB" sz="1200" b="1" dirty="0"/>
              <a:t>any NHS services</a:t>
            </a:r>
            <a:r>
              <a:rPr lang="en-GB" sz="1200" dirty="0"/>
              <a:t> are more likely to think poor government policy (36%) and a lack of social care capacity (21%) are reasons for the strain the NHS is under and are generally in line with the average.</a:t>
            </a:r>
          </a:p>
          <a:p>
            <a:pPr>
              <a:lnSpc>
                <a:spcPct val="110000"/>
              </a:lnSpc>
              <a:spcBef>
                <a:spcPts val="400"/>
              </a:spcBef>
              <a:spcAft>
                <a:spcPts val="400"/>
              </a:spcAft>
            </a:pPr>
            <a:r>
              <a:rPr lang="en-GB" sz="1200" b="1" dirty="0"/>
              <a:t>NHS workers</a:t>
            </a:r>
            <a:r>
              <a:rPr lang="en-GB" sz="1200" dirty="0"/>
              <a:t> and </a:t>
            </a:r>
            <a:r>
              <a:rPr lang="en-GB" sz="1200" b="1" dirty="0"/>
              <a:t>friends / family of NHS workers</a:t>
            </a:r>
            <a:r>
              <a:rPr lang="en-GB" sz="1200" dirty="0"/>
              <a:t> are more likely to cite staff shortages (43% and 42% respectively).</a:t>
            </a:r>
            <a:endParaRPr lang="en-GB" sz="1200" b="1" dirty="0"/>
          </a:p>
        </p:txBody>
      </p:sp>
      <p:graphicFrame>
        <p:nvGraphicFramePr>
          <p:cNvPr id="9" name="Chart 8">
            <a:extLst>
              <a:ext uri="{FF2B5EF4-FFF2-40B4-BE49-F238E27FC236}">
                <a16:creationId xmlns:a16="http://schemas.microsoft.com/office/drawing/2014/main" id="{2BEAA3C4-D559-4E7C-BB37-F94953EA0FFB}"/>
              </a:ext>
            </a:extLst>
          </p:cNvPr>
          <p:cNvGraphicFramePr/>
          <p:nvPr>
            <p:extLst>
              <p:ext uri="{D42A27DB-BD31-4B8C-83A1-F6EECF244321}">
                <p14:modId xmlns:p14="http://schemas.microsoft.com/office/powerpoint/2010/main" val="573441415"/>
              </p:ext>
            </p:extLst>
          </p:nvPr>
        </p:nvGraphicFramePr>
        <p:xfrm>
          <a:off x="3284436" y="2137623"/>
          <a:ext cx="5348161" cy="3565441"/>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A1CE5F73-EA0D-4107-A3E4-894D3F2B92E5}"/>
              </a:ext>
            </a:extLst>
          </p:cNvPr>
          <p:cNvSpPr>
            <a:spLocks noGrp="1"/>
          </p:cNvSpPr>
          <p:nvPr>
            <p:ph type="sldNum" sz="quarter" idx="4"/>
          </p:nvPr>
        </p:nvSpPr>
        <p:spPr/>
        <p:txBody>
          <a:bodyPr/>
          <a:lstStyle/>
          <a:p>
            <a:fld id="{D61AABEC-672F-4B68-B914-690DA978312C}" type="slidenum">
              <a:rPr lang="en-GB" smtClean="0"/>
              <a:pPr/>
              <a:t>20</a:t>
            </a:fld>
            <a:r>
              <a:rPr lang="en-GB"/>
              <a:t>  </a:t>
            </a:r>
          </a:p>
        </p:txBody>
      </p:sp>
      <p:sp>
        <p:nvSpPr>
          <p:cNvPr id="12" name="TextBox 11">
            <a:extLst>
              <a:ext uri="{FF2B5EF4-FFF2-40B4-BE49-F238E27FC236}">
                <a16:creationId xmlns:a16="http://schemas.microsoft.com/office/drawing/2014/main" id="{3C1C8602-599A-4228-804A-80A8A8AD1118}"/>
              </a:ext>
            </a:extLst>
          </p:cNvPr>
          <p:cNvSpPr txBox="1"/>
          <p:nvPr/>
        </p:nvSpPr>
        <p:spPr>
          <a:xfrm>
            <a:off x="428646" y="2049482"/>
            <a:ext cx="3647881" cy="2930739"/>
          </a:xfrm>
          <a:prstGeom prst="rect">
            <a:avLst/>
          </a:prstGeom>
          <a:noFill/>
        </p:spPr>
        <p:txBody>
          <a:bodyPr wrap="square" lIns="0" tIns="0" rIns="0" bIns="0" rtlCol="0">
            <a:spAutoFit/>
          </a:bodyPr>
          <a:lstStyle/>
          <a:p>
            <a:pPr>
              <a:lnSpc>
                <a:spcPct val="110000"/>
              </a:lnSpc>
              <a:spcBef>
                <a:spcPts val="400"/>
              </a:spcBef>
              <a:spcAft>
                <a:spcPts val="400"/>
              </a:spcAft>
            </a:pPr>
            <a:r>
              <a:rPr lang="en-GB" sz="1200"/>
              <a:t>Those who intend to vote </a:t>
            </a:r>
            <a:r>
              <a:rPr lang="en-GB" sz="1200" b="1"/>
              <a:t>Labour </a:t>
            </a:r>
            <a:r>
              <a:rPr lang="en-GB" sz="1200"/>
              <a:t>are more likely to see a lack of funding (58%), poor government policy (52%) and Brexit (23%) as reasons for the strain the NHS is under; asides from Brexit, these are generally in line with the average. Those who intend to vote </a:t>
            </a:r>
            <a:r>
              <a:rPr lang="en-GB" sz="1200" b="1"/>
              <a:t>Conservative </a:t>
            </a:r>
            <a:r>
              <a:rPr lang="en-GB" sz="1200"/>
              <a:t>are more likely to cite poor NHS management (43%), the demands of an ageing population (37%), and NHS inefficiency (32%); these are generally not in line with the average.</a:t>
            </a:r>
          </a:p>
          <a:p>
            <a:pPr>
              <a:lnSpc>
                <a:spcPct val="110000"/>
              </a:lnSpc>
              <a:spcBef>
                <a:spcPts val="400"/>
              </a:spcBef>
              <a:spcAft>
                <a:spcPts val="400"/>
              </a:spcAft>
            </a:pPr>
            <a:r>
              <a:rPr lang="en-GB" sz="1200"/>
              <a:t>Those</a:t>
            </a:r>
            <a:r>
              <a:rPr lang="en-GB" sz="1200" b="1"/>
              <a:t> aged 55+ </a:t>
            </a:r>
            <a:r>
              <a:rPr lang="en-GB" sz="1200"/>
              <a:t>are more likely to cite poor NHS management (36%), the demands of an ageing population (30%) and a lack of social care capacity (30%). Those</a:t>
            </a:r>
            <a:r>
              <a:rPr lang="en-GB" sz="1200" b="1"/>
              <a:t> aged 16-44 </a:t>
            </a:r>
            <a:r>
              <a:rPr lang="en-GB" sz="1200"/>
              <a:t>are more likely to cite a lack of funding (51%) as a cause of NHS strains.</a:t>
            </a:r>
          </a:p>
        </p:txBody>
      </p:sp>
      <p:sp>
        <p:nvSpPr>
          <p:cNvPr id="15" name="Rectangle 14">
            <a:extLst>
              <a:ext uri="{FF2B5EF4-FFF2-40B4-BE49-F238E27FC236}">
                <a16:creationId xmlns:a16="http://schemas.microsoft.com/office/drawing/2014/main" id="{2DDC561F-C3C6-42CC-8CEA-66D317002C39}"/>
              </a:ext>
            </a:extLst>
          </p:cNvPr>
          <p:cNvSpPr/>
          <p:nvPr/>
        </p:nvSpPr>
        <p:spPr>
          <a:xfrm>
            <a:off x="459143" y="1626981"/>
            <a:ext cx="3122937" cy="246221"/>
          </a:xfrm>
          <a:prstGeom prst="rect">
            <a:avLst/>
          </a:prstGeom>
        </p:spPr>
        <p:txBody>
          <a:bodyPr wrap="square" lIns="0" tIns="0" rIns="0" bIns="0">
            <a:spAutoFit/>
          </a:bodyPr>
          <a:lstStyle/>
          <a:p>
            <a:r>
              <a:rPr lang="en-GB" sz="1600" b="1"/>
              <a:t>Demographic differences</a:t>
            </a:r>
            <a:endParaRPr lang="en-GB" sz="1600"/>
          </a:p>
        </p:txBody>
      </p:sp>
      <p:sp>
        <p:nvSpPr>
          <p:cNvPr id="20" name="TextBox 19">
            <a:extLst>
              <a:ext uri="{FF2B5EF4-FFF2-40B4-BE49-F238E27FC236}">
                <a16:creationId xmlns:a16="http://schemas.microsoft.com/office/drawing/2014/main" id="{04B2CF8A-BC92-4162-A347-15E685DAFBC1}"/>
              </a:ext>
            </a:extLst>
          </p:cNvPr>
          <p:cNvSpPr txBox="1"/>
          <p:nvPr/>
        </p:nvSpPr>
        <p:spPr>
          <a:xfrm>
            <a:off x="424460" y="5416405"/>
            <a:ext cx="4177556" cy="796821"/>
          </a:xfrm>
          <a:prstGeom prst="rect">
            <a:avLst/>
          </a:prstGeom>
          <a:noFill/>
        </p:spPr>
        <p:txBody>
          <a:bodyPr wrap="square" lIns="0" tIns="0" rIns="0" bIns="0" rtlCol="0">
            <a:spAutoFit/>
          </a:bodyPr>
          <a:lstStyle/>
          <a:p>
            <a:pPr>
              <a:lnSpc>
                <a:spcPct val="110000"/>
              </a:lnSpc>
              <a:spcBef>
                <a:spcPts val="400"/>
              </a:spcBef>
              <a:spcAft>
                <a:spcPts val="400"/>
              </a:spcAft>
            </a:pPr>
            <a:r>
              <a:rPr lang="en-GB" sz="1200"/>
              <a:t>Those living in </a:t>
            </a:r>
            <a:r>
              <a:rPr lang="en-GB" sz="1200" b="1"/>
              <a:t>Northern Ireland </a:t>
            </a:r>
            <a:r>
              <a:rPr lang="en-GB" sz="1200"/>
              <a:t>are more likely to see poor government policy as a cause (49%), while those living in </a:t>
            </a:r>
            <a:r>
              <a:rPr lang="en-GB" sz="1200" b="1"/>
              <a:t>Scotland</a:t>
            </a:r>
            <a:r>
              <a:rPr lang="en-GB" sz="1200"/>
              <a:t> are more likely to see Brexit as a cause (27%), although their main priorities are in line with the average.</a:t>
            </a:r>
          </a:p>
        </p:txBody>
      </p:sp>
      <p:sp>
        <p:nvSpPr>
          <p:cNvPr id="21" name="Rectangle 20">
            <a:extLst>
              <a:ext uri="{FF2B5EF4-FFF2-40B4-BE49-F238E27FC236}">
                <a16:creationId xmlns:a16="http://schemas.microsoft.com/office/drawing/2014/main" id="{9B0E995B-7AE8-4F7F-8F1B-FEEE651764B0}"/>
              </a:ext>
            </a:extLst>
          </p:cNvPr>
          <p:cNvSpPr/>
          <p:nvPr/>
        </p:nvSpPr>
        <p:spPr>
          <a:xfrm>
            <a:off x="349680" y="5029760"/>
            <a:ext cx="2202847" cy="338554"/>
          </a:xfrm>
          <a:prstGeom prst="rect">
            <a:avLst/>
          </a:prstGeom>
        </p:spPr>
        <p:txBody>
          <a:bodyPr wrap="square">
            <a:spAutoFit/>
          </a:bodyPr>
          <a:lstStyle/>
          <a:p>
            <a:r>
              <a:rPr lang="en-GB" sz="1600" b="1"/>
              <a:t>Regional differences</a:t>
            </a:r>
            <a:endParaRPr lang="en-GB" sz="1600"/>
          </a:p>
        </p:txBody>
      </p:sp>
      <p:sp>
        <p:nvSpPr>
          <p:cNvPr id="25" name="Rectangle 24">
            <a:extLst>
              <a:ext uri="{FF2B5EF4-FFF2-40B4-BE49-F238E27FC236}">
                <a16:creationId xmlns:a16="http://schemas.microsoft.com/office/drawing/2014/main" id="{9155F691-6DEA-47E9-B617-D2BB8B294CCF}"/>
              </a:ext>
            </a:extLst>
          </p:cNvPr>
          <p:cNvSpPr/>
          <p:nvPr/>
        </p:nvSpPr>
        <p:spPr>
          <a:xfrm>
            <a:off x="7724189" y="1652532"/>
            <a:ext cx="3425724" cy="246221"/>
          </a:xfrm>
          <a:prstGeom prst="rect">
            <a:avLst/>
          </a:prstGeom>
        </p:spPr>
        <p:txBody>
          <a:bodyPr wrap="square" lIns="0" tIns="0" rIns="0" bIns="0">
            <a:spAutoFit/>
          </a:bodyPr>
          <a:lstStyle/>
          <a:p>
            <a:r>
              <a:rPr lang="en-GB" sz="1600" b="1"/>
              <a:t>Use of services and worker status</a:t>
            </a:r>
            <a:endParaRPr lang="en-GB" sz="1600"/>
          </a:p>
        </p:txBody>
      </p:sp>
      <p:sp>
        <p:nvSpPr>
          <p:cNvPr id="26" name="Rectangle 25">
            <a:extLst>
              <a:ext uri="{FF2B5EF4-FFF2-40B4-BE49-F238E27FC236}">
                <a16:creationId xmlns:a16="http://schemas.microsoft.com/office/drawing/2014/main" id="{2993013E-F5BD-489F-B4D3-6C25FD5DE342}"/>
              </a:ext>
            </a:extLst>
          </p:cNvPr>
          <p:cNvSpPr/>
          <p:nvPr/>
        </p:nvSpPr>
        <p:spPr>
          <a:xfrm>
            <a:off x="7657811" y="3734271"/>
            <a:ext cx="2807179" cy="338554"/>
          </a:xfrm>
          <a:prstGeom prst="rect">
            <a:avLst/>
          </a:prstGeom>
        </p:spPr>
        <p:txBody>
          <a:bodyPr wrap="none">
            <a:spAutoFit/>
          </a:bodyPr>
          <a:lstStyle/>
          <a:p>
            <a:r>
              <a:rPr lang="en-GB" sz="1600" b="1"/>
              <a:t>Education and social class</a:t>
            </a:r>
            <a:endParaRPr lang="en-GB" sz="1600"/>
          </a:p>
        </p:txBody>
      </p:sp>
      <p:pic>
        <p:nvPicPr>
          <p:cNvPr id="2" name="Graphic 1" descr="Gender with solid fill">
            <a:extLst>
              <a:ext uri="{FF2B5EF4-FFF2-40B4-BE49-F238E27FC236}">
                <a16:creationId xmlns:a16="http://schemas.microsoft.com/office/drawing/2014/main" id="{D7E72C47-EFE9-F65F-EFF6-2030075B57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51842" y="2822612"/>
            <a:ext cx="914400" cy="914400"/>
          </a:xfrm>
          <a:prstGeom prst="rect">
            <a:avLst/>
          </a:prstGeom>
        </p:spPr>
      </p:pic>
      <p:pic>
        <p:nvPicPr>
          <p:cNvPr id="5" name="Graphic 4" descr="Marker with solid fill">
            <a:extLst>
              <a:ext uri="{FF2B5EF4-FFF2-40B4-BE49-F238E27FC236}">
                <a16:creationId xmlns:a16="http://schemas.microsoft.com/office/drawing/2014/main" id="{7EBB5F46-9F3F-A637-F636-3D16394AE7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56075" y="4128260"/>
            <a:ext cx="914400" cy="914400"/>
          </a:xfrm>
          <a:prstGeom prst="rect">
            <a:avLst/>
          </a:prstGeom>
        </p:spPr>
      </p:pic>
      <p:pic>
        <p:nvPicPr>
          <p:cNvPr id="6" name="Graphic 5" descr="Hospital with solid fill">
            <a:extLst>
              <a:ext uri="{FF2B5EF4-FFF2-40B4-BE49-F238E27FC236}">
                <a16:creationId xmlns:a16="http://schemas.microsoft.com/office/drawing/2014/main" id="{D5236909-E487-5AB7-4AD6-0E24F0483F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76582" y="2775381"/>
            <a:ext cx="914400" cy="914400"/>
          </a:xfrm>
          <a:prstGeom prst="rect">
            <a:avLst/>
          </a:prstGeom>
        </p:spPr>
      </p:pic>
      <p:pic>
        <p:nvPicPr>
          <p:cNvPr id="8" name="Graphic 7" descr="Graduation cap outline">
            <a:extLst>
              <a:ext uri="{FF2B5EF4-FFF2-40B4-BE49-F238E27FC236}">
                <a16:creationId xmlns:a16="http://schemas.microsoft.com/office/drawing/2014/main" id="{0B41B2D8-94D5-1A91-511F-C7BDD2B5D7C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76582" y="4128260"/>
            <a:ext cx="914400" cy="914400"/>
          </a:xfrm>
          <a:prstGeom prst="rect">
            <a:avLst/>
          </a:prstGeom>
        </p:spPr>
      </p:pic>
      <p:cxnSp>
        <p:nvCxnSpPr>
          <p:cNvPr id="10" name="Straight Connector 9">
            <a:extLst>
              <a:ext uri="{FF2B5EF4-FFF2-40B4-BE49-F238E27FC236}">
                <a16:creationId xmlns:a16="http://schemas.microsoft.com/office/drawing/2014/main" id="{65EEBD8E-1C0B-864E-8C86-18035E34CAFA}"/>
              </a:ext>
            </a:extLst>
          </p:cNvPr>
          <p:cNvCxnSpPr>
            <a:cxnSpLocks/>
          </p:cNvCxnSpPr>
          <p:nvPr/>
        </p:nvCxnSpPr>
        <p:spPr>
          <a:xfrm>
            <a:off x="459143" y="1961342"/>
            <a:ext cx="399855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D36CADD-4182-D31C-C6CF-566AEB0AE974}"/>
              </a:ext>
            </a:extLst>
          </p:cNvPr>
          <p:cNvCxnSpPr>
            <a:cxnSpLocks/>
          </p:cNvCxnSpPr>
          <p:nvPr/>
        </p:nvCxnSpPr>
        <p:spPr>
          <a:xfrm>
            <a:off x="4457700" y="1961342"/>
            <a:ext cx="554710" cy="51439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63456C7-523E-98DF-AD33-0288FC3CB58B}"/>
              </a:ext>
            </a:extLst>
          </p:cNvPr>
          <p:cNvCxnSpPr>
            <a:cxnSpLocks/>
          </p:cNvCxnSpPr>
          <p:nvPr/>
        </p:nvCxnSpPr>
        <p:spPr>
          <a:xfrm>
            <a:off x="7724189" y="1970484"/>
            <a:ext cx="3657577"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698B85A-C821-E30D-488F-AADE43C78DDA}"/>
              </a:ext>
            </a:extLst>
          </p:cNvPr>
          <p:cNvCxnSpPr>
            <a:cxnSpLocks/>
          </p:cNvCxnSpPr>
          <p:nvPr/>
        </p:nvCxnSpPr>
        <p:spPr>
          <a:xfrm flipH="1">
            <a:off x="7010400" y="1961342"/>
            <a:ext cx="713789" cy="603018"/>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98508F7-600B-7554-4712-4297DCAA7978}"/>
              </a:ext>
            </a:extLst>
          </p:cNvPr>
          <p:cNvSpPr txBox="1"/>
          <p:nvPr/>
        </p:nvSpPr>
        <p:spPr>
          <a:xfrm>
            <a:off x="7724189" y="4128260"/>
            <a:ext cx="4030581" cy="2118209"/>
          </a:xfrm>
          <a:prstGeom prst="rect">
            <a:avLst/>
          </a:prstGeom>
          <a:noFill/>
        </p:spPr>
        <p:txBody>
          <a:bodyPr wrap="square" lIns="0" tIns="0" rIns="0" bIns="0" rtlCol="0">
            <a:spAutoFit/>
          </a:bodyPr>
          <a:lstStyle/>
          <a:p>
            <a:pPr>
              <a:lnSpc>
                <a:spcPct val="110000"/>
              </a:lnSpc>
              <a:spcBef>
                <a:spcPts val="400"/>
              </a:spcBef>
              <a:spcAft>
                <a:spcPts val="400"/>
              </a:spcAft>
            </a:pPr>
            <a:r>
              <a:rPr lang="en-GB" sz="1200" b="1" dirty="0"/>
              <a:t>Graduates </a:t>
            </a:r>
            <a:r>
              <a:rPr lang="en-GB" sz="1200" dirty="0"/>
              <a:t>are more likely to think a lack of funding (45%), poor government policy (40%), and Brexit (22%) are causes; asides from Brexit, these are generally in line with the average. </a:t>
            </a:r>
          </a:p>
          <a:p>
            <a:pPr>
              <a:lnSpc>
                <a:spcPct val="110000"/>
              </a:lnSpc>
              <a:spcBef>
                <a:spcPts val="400"/>
              </a:spcBef>
              <a:spcAft>
                <a:spcPts val="400"/>
              </a:spcAft>
            </a:pPr>
            <a:r>
              <a:rPr lang="en-GB" sz="1200" dirty="0"/>
              <a:t>Those </a:t>
            </a:r>
            <a:r>
              <a:rPr lang="en-GB" sz="1200" b="1" dirty="0"/>
              <a:t>living in the most deprived areas </a:t>
            </a:r>
            <a:r>
              <a:rPr lang="en-GB" sz="1200" dirty="0"/>
              <a:t>are more likely to cite a lack of funding (47%) and Covid-19 (23%) as causes for the NHS’s strain, while those </a:t>
            </a:r>
            <a:r>
              <a:rPr lang="en-GB" sz="1200" b="1" dirty="0"/>
              <a:t>living in the</a:t>
            </a:r>
            <a:r>
              <a:rPr lang="en-GB" sz="1200" dirty="0"/>
              <a:t> </a:t>
            </a:r>
            <a:r>
              <a:rPr lang="en-GB" sz="1200" b="1" dirty="0"/>
              <a:t>least deprived areas</a:t>
            </a:r>
            <a:r>
              <a:rPr lang="en-GB" sz="1200" dirty="0"/>
              <a:t> are more likely to cite increased demand from an ageing population (29%) and a lack of social care capacity (26%) as causes.</a:t>
            </a:r>
          </a:p>
        </p:txBody>
      </p:sp>
      <p:cxnSp>
        <p:nvCxnSpPr>
          <p:cNvPr id="33" name="Straight Connector 32">
            <a:extLst>
              <a:ext uri="{FF2B5EF4-FFF2-40B4-BE49-F238E27FC236}">
                <a16:creationId xmlns:a16="http://schemas.microsoft.com/office/drawing/2014/main" id="{B8DB20ED-9813-BBDD-4C80-EEDA9F321832}"/>
              </a:ext>
            </a:extLst>
          </p:cNvPr>
          <p:cNvCxnSpPr>
            <a:cxnSpLocks/>
          </p:cNvCxnSpPr>
          <p:nvPr/>
        </p:nvCxnSpPr>
        <p:spPr>
          <a:xfrm>
            <a:off x="437230" y="5368314"/>
            <a:ext cx="4324837"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0671CB-9445-0C06-F500-FE5FD1906854}"/>
              </a:ext>
            </a:extLst>
          </p:cNvPr>
          <p:cNvCxnSpPr>
            <a:cxnSpLocks/>
          </p:cNvCxnSpPr>
          <p:nvPr/>
        </p:nvCxnSpPr>
        <p:spPr>
          <a:xfrm>
            <a:off x="7728346" y="4062547"/>
            <a:ext cx="4041262" cy="1890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 name="Title 2" descr="Header">
            <a:extLst>
              <a:ext uri="{FF2B5EF4-FFF2-40B4-BE49-F238E27FC236}">
                <a16:creationId xmlns:a16="http://schemas.microsoft.com/office/drawing/2014/main" id="{CF0D3A09-CEA7-5630-4EA7-F96CAE72C13A}"/>
              </a:ext>
            </a:extLst>
          </p:cNvPr>
          <p:cNvSpPr txBox="1">
            <a:spLocks/>
          </p:cNvSpPr>
          <p:nvPr/>
        </p:nvSpPr>
        <p:spPr>
          <a:xfrm>
            <a:off x="450000" y="397170"/>
            <a:ext cx="11455488" cy="775597"/>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en-GB" sz="2400"/>
              <a:t>Views towards the reason why the NHS is under strain differ by age, voting intention, and level of deprivation</a:t>
            </a:r>
          </a:p>
        </p:txBody>
      </p:sp>
      <p:sp>
        <p:nvSpPr>
          <p:cNvPr id="31" name="Text Placeholder 3">
            <a:extLst>
              <a:ext uri="{FF2B5EF4-FFF2-40B4-BE49-F238E27FC236}">
                <a16:creationId xmlns:a16="http://schemas.microsoft.com/office/drawing/2014/main" id="{BB462AE0-8B9E-A361-55B9-334BA82ABD79}"/>
              </a:ext>
            </a:extLst>
          </p:cNvPr>
          <p:cNvSpPr txBox="1">
            <a:spLocks/>
          </p:cNvSpPr>
          <p:nvPr/>
        </p:nvSpPr>
        <p:spPr>
          <a:xfrm>
            <a:off x="437230" y="1072081"/>
            <a:ext cx="11331140" cy="430887"/>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a:t>For example, those who intend to vote Conservative are more likely to see the main causes as being within the NHS and external pressures, whereas those intending to vote Labour are more likely cite issues relating to the government</a:t>
            </a:r>
          </a:p>
        </p:txBody>
      </p:sp>
    </p:spTree>
    <p:extLst>
      <p:ext uri="{BB962C8B-B14F-4D97-AF65-F5344CB8AC3E}">
        <p14:creationId xmlns:p14="http://schemas.microsoft.com/office/powerpoint/2010/main" val="3100862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0443AA-10BD-C7CC-D794-26F4B1FD31E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black"/>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r>
              <a:rPr kumimoji="0" lang="en-GB" sz="900" b="1" i="0" u="none" strike="noStrike" kern="1200" cap="none" spc="0" normalizeH="0" baseline="0" noProof="0">
                <a:ln>
                  <a:noFill/>
                </a:ln>
                <a:solidFill>
                  <a:prstClr val="black"/>
                </a:solidFill>
                <a:effectLst/>
                <a:uLnTx/>
                <a:uFillTx/>
                <a:latin typeface="Arial Black"/>
                <a:ea typeface="+mn-ea"/>
                <a:cs typeface="+mn-cs"/>
              </a:rPr>
              <a:t>  </a:t>
            </a:r>
          </a:p>
        </p:txBody>
      </p:sp>
      <p:sp>
        <p:nvSpPr>
          <p:cNvPr id="9" name="Title 2">
            <a:extLst>
              <a:ext uri="{FF2B5EF4-FFF2-40B4-BE49-F238E27FC236}">
                <a16:creationId xmlns:a16="http://schemas.microsoft.com/office/drawing/2014/main" id="{81958644-5B0A-AD7F-61E3-B668E50A5CDA}"/>
              </a:ext>
            </a:extLst>
          </p:cNvPr>
          <p:cNvSpPr>
            <a:spLocks noGrp="1"/>
          </p:cNvSpPr>
          <p:nvPr>
            <p:ph type="title"/>
          </p:nvPr>
        </p:nvSpPr>
        <p:spPr>
          <a:xfrm>
            <a:off x="367871" y="321259"/>
            <a:ext cx="3466262" cy="1058550"/>
          </a:xfrm>
        </p:spPr>
        <p:txBody>
          <a:bodyPr/>
          <a:lstStyle/>
          <a:p>
            <a:r>
              <a:rPr lang="en-GB" sz="2400"/>
              <a:t>Just under three-quarters of the public think that the NHS is crucial to British society, and we must do everything to maintain it</a:t>
            </a:r>
          </a:p>
        </p:txBody>
      </p:sp>
      <p:sp>
        <p:nvSpPr>
          <p:cNvPr id="10" name="Text Placeholder 3">
            <a:extLst>
              <a:ext uri="{FF2B5EF4-FFF2-40B4-BE49-F238E27FC236}">
                <a16:creationId xmlns:a16="http://schemas.microsoft.com/office/drawing/2014/main" id="{2F884D9E-F1A4-F33C-49BC-FC86E86B4FF9}"/>
              </a:ext>
            </a:extLst>
          </p:cNvPr>
          <p:cNvSpPr txBox="1">
            <a:spLocks/>
          </p:cNvSpPr>
          <p:nvPr/>
        </p:nvSpPr>
        <p:spPr>
          <a:xfrm>
            <a:off x="367871" y="2687162"/>
            <a:ext cx="3466262" cy="246221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a:t>However, those who think the NHS is crucial to British society, and we must do everything to maintain it, has dropped from 77% in May 2022 to 72% in May 2023. Similarly, those who think the NHS is a great project, but we probably can’t maintain it in its current form have increased from 21% in May 2022 to a 26% in May 2023.</a:t>
            </a:r>
          </a:p>
        </p:txBody>
      </p:sp>
      <p:graphicFrame>
        <p:nvGraphicFramePr>
          <p:cNvPr id="12" name="Content Placeholder 17">
            <a:extLst>
              <a:ext uri="{FF2B5EF4-FFF2-40B4-BE49-F238E27FC236}">
                <a16:creationId xmlns:a16="http://schemas.microsoft.com/office/drawing/2014/main" id="{F79A504F-ED27-23D7-C38A-624DDA7EEE6B}"/>
              </a:ext>
            </a:extLst>
          </p:cNvPr>
          <p:cNvGraphicFramePr>
            <a:graphicFrameLocks/>
          </p:cNvGraphicFramePr>
          <p:nvPr>
            <p:extLst>
              <p:ext uri="{D42A27DB-BD31-4B8C-83A1-F6EECF244321}">
                <p14:modId xmlns:p14="http://schemas.microsoft.com/office/powerpoint/2010/main" val="2662346960"/>
              </p:ext>
            </p:extLst>
          </p:nvPr>
        </p:nvGraphicFramePr>
        <p:xfrm>
          <a:off x="4609353" y="1916087"/>
          <a:ext cx="4925662" cy="3400800"/>
        </p:xfrm>
        <a:graphic>
          <a:graphicData uri="http://schemas.openxmlformats.org/drawingml/2006/chart">
            <c:chart xmlns:c="http://schemas.openxmlformats.org/drawingml/2006/chart" xmlns:r="http://schemas.openxmlformats.org/officeDocument/2006/relationships" r:id="rId2"/>
          </a:graphicData>
        </a:graphic>
      </p:graphicFrame>
      <p:grpSp>
        <p:nvGrpSpPr>
          <p:cNvPr id="14" name="Group 13">
            <a:extLst>
              <a:ext uri="{FF2B5EF4-FFF2-40B4-BE49-F238E27FC236}">
                <a16:creationId xmlns:a16="http://schemas.microsoft.com/office/drawing/2014/main" id="{EE2ADCE6-BBB0-B45E-FEDA-5EDCF42CD090}"/>
              </a:ext>
            </a:extLst>
          </p:cNvPr>
          <p:cNvGrpSpPr/>
          <p:nvPr/>
        </p:nvGrpSpPr>
        <p:grpSpPr>
          <a:xfrm>
            <a:off x="9773935" y="1957926"/>
            <a:ext cx="70713" cy="2308150"/>
            <a:chOff x="6125963" y="2002310"/>
            <a:chExt cx="122400" cy="1496101"/>
          </a:xfrm>
        </p:grpSpPr>
        <p:sp>
          <p:nvSpPr>
            <p:cNvPr id="16" name="Rectangle 15">
              <a:extLst>
                <a:ext uri="{FF2B5EF4-FFF2-40B4-BE49-F238E27FC236}">
                  <a16:creationId xmlns:a16="http://schemas.microsoft.com/office/drawing/2014/main" id="{FEB57F27-12A4-85B6-E841-25204C9C2DB0}"/>
                </a:ext>
              </a:extLst>
            </p:cNvPr>
            <p:cNvSpPr/>
            <p:nvPr/>
          </p:nvSpPr>
          <p:spPr bwMode="gray">
            <a:xfrm>
              <a:off x="6125963" y="2002310"/>
              <a:ext cx="122400" cy="37104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GB" sz="1200" b="0" i="0" u="none" strike="noStrike" kern="1200" cap="none" spc="0" normalizeH="0" baseline="0" noProof="0">
                  <a:ln>
                    <a:noFill/>
                  </a:ln>
                  <a:solidFill>
                    <a:srgbClr val="F14354"/>
                  </a:solidFill>
                  <a:effectLst/>
                  <a:uLnTx/>
                  <a:uFillTx/>
                  <a:latin typeface="Arial"/>
                  <a:ea typeface="+mn-ea"/>
                  <a:cs typeface="+mn-cs"/>
                </a:rPr>
                <a:t>   </a:t>
              </a:r>
            </a:p>
          </p:txBody>
        </p:sp>
        <p:sp>
          <p:nvSpPr>
            <p:cNvPr id="17" name="Rectangle 16">
              <a:extLst>
                <a:ext uri="{FF2B5EF4-FFF2-40B4-BE49-F238E27FC236}">
                  <a16:creationId xmlns:a16="http://schemas.microsoft.com/office/drawing/2014/main" id="{692DDE05-DDEB-71A7-F487-D268A88F0BCE}"/>
                </a:ext>
              </a:extLst>
            </p:cNvPr>
            <p:cNvSpPr/>
            <p:nvPr/>
          </p:nvSpPr>
          <p:spPr bwMode="gray">
            <a:xfrm>
              <a:off x="6125963" y="3127369"/>
              <a:ext cx="122400" cy="3710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endParaRPr kumimoji="0" lang="en-US" sz="1200" b="0" i="0" u="none" strike="noStrike" kern="1200" cap="none" spc="0" normalizeH="0" baseline="0" noProof="0">
                <a:ln>
                  <a:noFill/>
                </a:ln>
                <a:solidFill>
                  <a:srgbClr val="419999">
                    <a:lumMod val="75000"/>
                  </a:srgbClr>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7476BB5C-8314-38BA-3C89-B13D3E60C204}"/>
                </a:ext>
              </a:extLst>
            </p:cNvPr>
            <p:cNvSpPr/>
            <p:nvPr/>
          </p:nvSpPr>
          <p:spPr bwMode="gray">
            <a:xfrm>
              <a:off x="6129432" y="2606640"/>
              <a:ext cx="118931" cy="371044"/>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endParaRPr kumimoji="0" lang="en-US" sz="1200" b="0" i="0" u="none" strike="noStrike" kern="1200" cap="none" spc="0" normalizeH="0" baseline="0" noProof="0">
                <a:ln>
                  <a:noFill/>
                </a:ln>
                <a:solidFill>
                  <a:srgbClr val="E87722"/>
                </a:solidFill>
                <a:effectLst/>
                <a:uLnTx/>
                <a:uFillTx/>
                <a:latin typeface="Arial"/>
                <a:ea typeface="+mn-ea"/>
                <a:cs typeface="+mn-cs"/>
              </a:endParaRPr>
            </a:p>
          </p:txBody>
        </p:sp>
      </p:grpSp>
      <p:sp>
        <p:nvSpPr>
          <p:cNvPr id="20" name="TextBox 19">
            <a:extLst>
              <a:ext uri="{FF2B5EF4-FFF2-40B4-BE49-F238E27FC236}">
                <a16:creationId xmlns:a16="http://schemas.microsoft.com/office/drawing/2014/main" id="{6403C28D-B589-D64A-70BE-5D535BF3DB29}"/>
              </a:ext>
            </a:extLst>
          </p:cNvPr>
          <p:cNvSpPr txBox="1"/>
          <p:nvPr/>
        </p:nvSpPr>
        <p:spPr>
          <a:xfrm>
            <a:off x="9986288" y="1938567"/>
            <a:ext cx="1992398" cy="593689"/>
          </a:xfrm>
          <a:prstGeom prst="rect">
            <a:avLst/>
          </a:prstGeom>
          <a:noFill/>
        </p:spPr>
        <p:txBody>
          <a:bodyPr wrap="square" lIns="0" tIns="0" rIns="0" bIns="0" rtlCol="0">
            <a:spAutoFit/>
          </a:bodyPr>
          <a:lstStyle/>
          <a:p>
            <a:pPr algn="l">
              <a:lnSpc>
                <a:spcPct val="110000"/>
              </a:lnSpc>
              <a:spcBef>
                <a:spcPts val="400"/>
              </a:spcBef>
              <a:spcAft>
                <a:spcPts val="400"/>
              </a:spcAft>
            </a:pPr>
            <a:r>
              <a:rPr lang="en-GB" sz="1200">
                <a:solidFill>
                  <a:schemeClr val="accent1"/>
                </a:solidFill>
              </a:rPr>
              <a:t>The NHS was a great project, but we probably can’t maintain it in its current form </a:t>
            </a:r>
          </a:p>
        </p:txBody>
      </p:sp>
      <p:sp>
        <p:nvSpPr>
          <p:cNvPr id="3" name="TextBox 2">
            <a:extLst>
              <a:ext uri="{FF2B5EF4-FFF2-40B4-BE49-F238E27FC236}">
                <a16:creationId xmlns:a16="http://schemas.microsoft.com/office/drawing/2014/main" id="{C83EB507-9B59-7E65-080C-8D7975D78CEB}"/>
              </a:ext>
            </a:extLst>
          </p:cNvPr>
          <p:cNvSpPr txBox="1"/>
          <p:nvPr/>
        </p:nvSpPr>
        <p:spPr>
          <a:xfrm>
            <a:off x="9986288" y="2918563"/>
            <a:ext cx="1992398" cy="593689"/>
          </a:xfrm>
          <a:prstGeom prst="rect">
            <a:avLst/>
          </a:prstGeom>
          <a:noFill/>
        </p:spPr>
        <p:txBody>
          <a:bodyPr wrap="square" lIns="0" tIns="0" rIns="0" bIns="0" rtlCol="0">
            <a:spAutoFit/>
          </a:bodyPr>
          <a:lstStyle/>
          <a:p>
            <a:pPr algn="l">
              <a:lnSpc>
                <a:spcPct val="110000"/>
              </a:lnSpc>
              <a:spcBef>
                <a:spcPts val="400"/>
              </a:spcBef>
              <a:spcAft>
                <a:spcPts val="400"/>
              </a:spcAft>
            </a:pPr>
            <a:r>
              <a:rPr lang="en-GB" sz="1200">
                <a:solidFill>
                  <a:schemeClr val="accent2"/>
                </a:solidFill>
              </a:rPr>
              <a:t>The NHS is crucial to British society, and we must do everything to maintain it </a:t>
            </a:r>
          </a:p>
        </p:txBody>
      </p:sp>
      <p:sp>
        <p:nvSpPr>
          <p:cNvPr id="5" name="TextBox 4">
            <a:extLst>
              <a:ext uri="{FF2B5EF4-FFF2-40B4-BE49-F238E27FC236}">
                <a16:creationId xmlns:a16="http://schemas.microsoft.com/office/drawing/2014/main" id="{72A6E5DC-F072-479E-F563-73ED82CFC4DC}"/>
              </a:ext>
            </a:extLst>
          </p:cNvPr>
          <p:cNvSpPr txBox="1"/>
          <p:nvPr/>
        </p:nvSpPr>
        <p:spPr>
          <a:xfrm>
            <a:off x="9986288" y="3886146"/>
            <a:ext cx="1992398" cy="187424"/>
          </a:xfrm>
          <a:prstGeom prst="rect">
            <a:avLst/>
          </a:prstGeom>
          <a:noFill/>
        </p:spPr>
        <p:txBody>
          <a:bodyPr wrap="square" lIns="0" tIns="0" rIns="0" bIns="0" rtlCol="0">
            <a:spAutoFit/>
          </a:bodyPr>
          <a:lstStyle/>
          <a:p>
            <a:pPr algn="l">
              <a:lnSpc>
                <a:spcPct val="110000"/>
              </a:lnSpc>
              <a:spcBef>
                <a:spcPts val="400"/>
              </a:spcBef>
              <a:spcAft>
                <a:spcPts val="400"/>
              </a:spcAft>
            </a:pPr>
            <a:r>
              <a:rPr lang="en-GB" sz="1200">
                <a:solidFill>
                  <a:schemeClr val="bg1">
                    <a:lumMod val="65000"/>
                  </a:schemeClr>
                </a:solidFill>
              </a:rPr>
              <a:t>Don’t know </a:t>
            </a:r>
          </a:p>
        </p:txBody>
      </p:sp>
      <p:sp>
        <p:nvSpPr>
          <p:cNvPr id="6" name="Text Placeholder 14">
            <a:extLst>
              <a:ext uri="{FF2B5EF4-FFF2-40B4-BE49-F238E27FC236}">
                <a16:creationId xmlns:a16="http://schemas.microsoft.com/office/drawing/2014/main" id="{B26316B2-5E8F-1DED-B3DA-AD72254F2D44}"/>
              </a:ext>
            </a:extLst>
          </p:cNvPr>
          <p:cNvSpPr txBox="1">
            <a:spLocks/>
          </p:cNvSpPr>
          <p:nvPr/>
        </p:nvSpPr>
        <p:spPr>
          <a:xfrm>
            <a:off x="4482662" y="1553379"/>
            <a:ext cx="5600906" cy="404547"/>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100" b="1" kern="0">
                <a:solidFill>
                  <a:schemeClr val="bg1">
                    <a:lumMod val="50000"/>
                  </a:schemeClr>
                </a:solidFill>
                <a:latin typeface="Arial"/>
                <a:cs typeface="Segoe UI" panose="020B0502040204020203" pitchFamily="34" charset="0"/>
              </a:rPr>
              <a:t>Which of the following statements best reflects your thinking about the NHS? </a:t>
            </a:r>
          </a:p>
        </p:txBody>
      </p:sp>
      <p:sp>
        <p:nvSpPr>
          <p:cNvPr id="2" name="TextBox 1">
            <a:extLst>
              <a:ext uri="{FF2B5EF4-FFF2-40B4-BE49-F238E27FC236}">
                <a16:creationId xmlns:a16="http://schemas.microsoft.com/office/drawing/2014/main" id="{0E3C18BC-17FA-B4E9-F7D2-426CE6FB9214}"/>
              </a:ext>
            </a:extLst>
          </p:cNvPr>
          <p:cNvSpPr txBox="1"/>
          <p:nvPr/>
        </p:nvSpPr>
        <p:spPr>
          <a:xfrm rot="10800000">
            <a:off x="8461871" y="3188159"/>
            <a:ext cx="134652" cy="688394"/>
          </a:xfrm>
          <a:prstGeom prst="rect">
            <a:avLst/>
          </a:prstGeom>
          <a:noFill/>
        </p:spPr>
        <p:txBody>
          <a:bodyPr wrap="none" lIns="0" tIns="0" rIns="0" bIns="0" rtlCol="0">
            <a:spAutoFit/>
          </a:bodyPr>
          <a:lstStyle/>
          <a:p>
            <a:pPr>
              <a:lnSpc>
                <a:spcPct val="110000"/>
              </a:lnSpc>
              <a:spcBef>
                <a:spcPts val="400"/>
              </a:spcBef>
              <a:spcAft>
                <a:spcPts val="400"/>
              </a:spcAft>
            </a:pPr>
            <a:r>
              <a:rPr lang="en-GB" b="1">
                <a:solidFill>
                  <a:schemeClr val="accent1"/>
                </a:solidFill>
              </a:rPr>
              <a:t>^</a:t>
            </a:r>
          </a:p>
          <a:p>
            <a:pPr>
              <a:lnSpc>
                <a:spcPct val="110000"/>
              </a:lnSpc>
              <a:spcBef>
                <a:spcPts val="400"/>
              </a:spcBef>
              <a:spcAft>
                <a:spcPts val="400"/>
              </a:spcAft>
            </a:pPr>
            <a:endParaRPr lang="en-GB" b="1">
              <a:solidFill>
                <a:schemeClr val="accent1"/>
              </a:solidFill>
            </a:endParaRPr>
          </a:p>
        </p:txBody>
      </p:sp>
      <p:sp>
        <p:nvSpPr>
          <p:cNvPr id="7" name="TextBox 6">
            <a:extLst>
              <a:ext uri="{FF2B5EF4-FFF2-40B4-BE49-F238E27FC236}">
                <a16:creationId xmlns:a16="http://schemas.microsoft.com/office/drawing/2014/main" id="{C8997CA7-E421-55F3-4A3B-D257B8B4C653}"/>
              </a:ext>
            </a:extLst>
          </p:cNvPr>
          <p:cNvSpPr txBox="1"/>
          <p:nvPr/>
        </p:nvSpPr>
        <p:spPr>
          <a:xfrm>
            <a:off x="8461871" y="2186166"/>
            <a:ext cx="134652" cy="688394"/>
          </a:xfrm>
          <a:prstGeom prst="rect">
            <a:avLst/>
          </a:prstGeom>
          <a:noFill/>
        </p:spPr>
        <p:txBody>
          <a:bodyPr wrap="none" lIns="0" tIns="0" rIns="0" bIns="0" rtlCol="0">
            <a:spAutoFit/>
          </a:bodyPr>
          <a:lstStyle/>
          <a:p>
            <a:pPr>
              <a:lnSpc>
                <a:spcPct val="110000"/>
              </a:lnSpc>
              <a:spcBef>
                <a:spcPts val="400"/>
              </a:spcBef>
              <a:spcAft>
                <a:spcPts val="400"/>
              </a:spcAft>
            </a:pPr>
            <a:r>
              <a:rPr lang="en-GB" b="1">
                <a:solidFill>
                  <a:schemeClr val="bg1"/>
                </a:solidFill>
              </a:rPr>
              <a:t>^</a:t>
            </a:r>
          </a:p>
          <a:p>
            <a:pPr>
              <a:lnSpc>
                <a:spcPct val="110000"/>
              </a:lnSpc>
              <a:spcBef>
                <a:spcPts val="400"/>
              </a:spcBef>
              <a:spcAft>
                <a:spcPts val="400"/>
              </a:spcAft>
            </a:pPr>
            <a:endParaRPr lang="en-GB" b="1">
              <a:solidFill>
                <a:schemeClr val="bg1"/>
              </a:solidFill>
            </a:endParaRPr>
          </a:p>
        </p:txBody>
      </p:sp>
      <p:grpSp>
        <p:nvGrpSpPr>
          <p:cNvPr id="13" name="Group 12">
            <a:extLst>
              <a:ext uri="{FF2B5EF4-FFF2-40B4-BE49-F238E27FC236}">
                <a16:creationId xmlns:a16="http://schemas.microsoft.com/office/drawing/2014/main" id="{5F732002-00A5-FB87-1E43-228D72216763}"/>
              </a:ext>
            </a:extLst>
          </p:cNvPr>
          <p:cNvGrpSpPr/>
          <p:nvPr/>
        </p:nvGrpSpPr>
        <p:grpSpPr>
          <a:xfrm>
            <a:off x="459886" y="5519480"/>
            <a:ext cx="1451210" cy="421654"/>
            <a:chOff x="459886" y="5642176"/>
            <a:chExt cx="1451210" cy="421654"/>
          </a:xfrm>
        </p:grpSpPr>
        <p:sp>
          <p:nvSpPr>
            <p:cNvPr id="15" name="TextBox 14">
              <a:extLst>
                <a:ext uri="{FF2B5EF4-FFF2-40B4-BE49-F238E27FC236}">
                  <a16:creationId xmlns:a16="http://schemas.microsoft.com/office/drawing/2014/main" id="{22855BA2-A1F0-07B5-BF46-56E03D12DD48}"/>
                </a:ext>
              </a:extLst>
            </p:cNvPr>
            <p:cNvSpPr txBox="1"/>
            <p:nvPr/>
          </p:nvSpPr>
          <p:spPr>
            <a:xfrm>
              <a:off x="758628" y="5674012"/>
              <a:ext cx="1152468" cy="357983"/>
            </a:xfrm>
            <a:prstGeom prst="rect">
              <a:avLst/>
            </a:prstGeom>
            <a:noFill/>
          </p:spPr>
          <p:txBody>
            <a:bodyPr wrap="square" lIns="0" tIns="0" rIns="0" bIns="0" rtlCol="0">
              <a:spAutoFit/>
            </a:bodyPr>
            <a:lstStyle/>
            <a:p>
              <a:pPr algn="l">
                <a:lnSpc>
                  <a:spcPct val="110000"/>
                </a:lnSpc>
                <a:spcBef>
                  <a:spcPts val="400"/>
                </a:spcBef>
                <a:spcAft>
                  <a:spcPts val="400"/>
                </a:spcAft>
              </a:pPr>
              <a:r>
                <a:rPr lang="en-GB" sz="1100"/>
                <a:t>Sig. difference from May 22</a:t>
              </a:r>
            </a:p>
          </p:txBody>
        </p:sp>
        <p:sp>
          <p:nvSpPr>
            <p:cNvPr id="19" name="TextBox 18">
              <a:extLst>
                <a:ext uri="{FF2B5EF4-FFF2-40B4-BE49-F238E27FC236}">
                  <a16:creationId xmlns:a16="http://schemas.microsoft.com/office/drawing/2014/main" id="{42533BC3-B34F-B475-4076-095DE4F4C387}"/>
                </a:ext>
              </a:extLst>
            </p:cNvPr>
            <p:cNvSpPr txBox="1"/>
            <p:nvPr/>
          </p:nvSpPr>
          <p:spPr>
            <a:xfrm>
              <a:off x="459886" y="5642176"/>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sp>
          <p:nvSpPr>
            <p:cNvPr id="21" name="TextBox 20">
              <a:extLst>
                <a:ext uri="{FF2B5EF4-FFF2-40B4-BE49-F238E27FC236}">
                  <a16:creationId xmlns:a16="http://schemas.microsoft.com/office/drawing/2014/main" id="{0FA77A48-EA48-3E84-AAD3-98C2F7F5EA1B}"/>
                </a:ext>
              </a:extLst>
            </p:cNvPr>
            <p:cNvSpPr txBox="1"/>
            <p:nvPr/>
          </p:nvSpPr>
          <p:spPr>
            <a:xfrm rot="10800000">
              <a:off x="459886" y="5782727"/>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grpSp>
      <p:sp>
        <p:nvSpPr>
          <p:cNvPr id="11" name="Text Placeholder 4">
            <a:extLst>
              <a:ext uri="{FF2B5EF4-FFF2-40B4-BE49-F238E27FC236}">
                <a16:creationId xmlns:a16="http://schemas.microsoft.com/office/drawing/2014/main" id="{DDB6EBE2-DD8E-48BB-8726-D1CA37D39B08}"/>
              </a:ext>
            </a:extLst>
          </p:cNvPr>
          <p:cNvSpPr txBox="1">
            <a:spLocks/>
          </p:cNvSpPr>
          <p:nvPr/>
        </p:nvSpPr>
        <p:spPr>
          <a:xfrm>
            <a:off x="427161" y="6126485"/>
            <a:ext cx="8314504" cy="334345"/>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b="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May 2023 n= 2,450 </a:t>
            </a:r>
            <a:r>
              <a:rPr lang="en-GB" sz="800" i="1">
                <a:solidFill>
                  <a:sysClr val="window" lastClr="FFFFFF">
                    <a:lumMod val="50000"/>
                  </a:sysClr>
                </a:solidFill>
                <a:latin typeface="Arial"/>
                <a:cs typeface="Arial"/>
              </a:rPr>
              <a:t>5</a:t>
            </a:r>
            <a:r>
              <a:rPr kumimoji="0" lang="en-GB" sz="800" b="0" i="1" u="none" strike="noStrike" kern="1200" cap="none" spc="0" normalizeH="0" baseline="30000" noProof="0" err="1">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10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2023, </a:t>
            </a:r>
            <a:r>
              <a:rPr kumimoji="0" lang="en-GB" sz="800" i="1" u="none" strike="noStrike" kern="1200" cap="none" spc="0" normalizeH="0" baseline="0" noProof="0">
                <a:ln>
                  <a:noFill/>
                </a:ln>
                <a:solidFill>
                  <a:sysClr val="window" lastClr="FFFFFF">
                    <a:lumMod val="50000"/>
                  </a:sysClr>
                </a:solidFill>
                <a:effectLst/>
                <a:uLnTx/>
                <a:uFillTx/>
                <a:latin typeface="Arial"/>
                <a:ea typeface="+mn-ea"/>
                <a:cs typeface="Arial"/>
              </a:rPr>
              <a:t>May 2022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n=</a:t>
            </a:r>
            <a:r>
              <a:rPr lang="en-GB" sz="800" i="1">
                <a:solidFill>
                  <a:sysClr val="window" lastClr="FFFFFF">
                    <a:lumMod val="50000"/>
                  </a:sysClr>
                </a:solidFill>
                <a:latin typeface="Arial"/>
                <a:cs typeface="Arial"/>
              </a:rPr>
              <a:t>2,068 26</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 1</a:t>
            </a:r>
            <a:r>
              <a:rPr lang="en-GB" sz="800" i="1" baseline="30000">
                <a:solidFill>
                  <a:sysClr val="window" lastClr="FFFFFF">
                    <a:lumMod val="50000"/>
                  </a:sysClr>
                </a:solidFill>
                <a:latin typeface="Arial"/>
                <a:cs typeface="Arial"/>
              </a:rPr>
              <a:t>st</a:t>
            </a:r>
            <a:r>
              <a:rPr lang="en-GB" sz="800" i="1">
                <a:solidFill>
                  <a:sysClr val="window" lastClr="FFFFFF">
                    <a:lumMod val="50000"/>
                  </a:sysClr>
                </a:solidFill>
                <a:latin typeface="Arial"/>
                <a:cs typeface="Arial"/>
              </a:rPr>
              <a:t> June 2022</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mn-cs"/>
              </a:rPr>
              <a:t>. All </a:t>
            </a:r>
            <a:r>
              <a:rPr lang="en-GB" sz="800" i="1">
                <a:solidFill>
                  <a:sysClr val="window" lastClr="FFFFFF">
                    <a:lumMod val="50000"/>
                  </a:sysClr>
                </a:solidFill>
                <a:latin typeface="Arial"/>
                <a:cs typeface="Arial"/>
              </a:rPr>
              <a:t>conducted online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via </a:t>
            </a:r>
            <a:r>
              <a:rPr kumimoji="0" lang="en-GB" sz="800" b="0" i="1" u="none" strike="noStrike" kern="1200" cap="none" spc="0" normalizeH="0" baseline="0" noProof="0" err="1">
                <a:ln>
                  <a:noFill/>
                </a:ln>
                <a:solidFill>
                  <a:sysClr val="window" lastClr="FFFFFF">
                    <a:lumMod val="50000"/>
                  </a:sysClr>
                </a:solidFill>
                <a:effectLst/>
                <a:uLnTx/>
                <a:uFillTx/>
                <a:latin typeface="Arial"/>
                <a:ea typeface="+mn-ea"/>
                <a:cs typeface="Arial"/>
              </a:rPr>
              <a:t>KnowledgePanel</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UK.</a:t>
            </a:r>
            <a:endParaRPr kumimoji="0" lang="en-GB" sz="800" b="0" i="1" u="none" strike="noStrike" kern="1200" cap="none" spc="0" normalizeH="0" baseline="0" noProof="0">
              <a:ln>
                <a:noFill/>
              </a:ln>
              <a:solidFill>
                <a:prstClr val="white">
                  <a:lumMod val="50000"/>
                </a:prstClr>
              </a:solidFill>
              <a:effectLst/>
              <a:uLnTx/>
              <a:uFillTx/>
              <a:latin typeface="Arial"/>
              <a:ea typeface="+mn-ea"/>
              <a:cs typeface="+mn-cs"/>
            </a:endParaRPr>
          </a:p>
        </p:txBody>
      </p:sp>
    </p:spTree>
    <p:extLst>
      <p:ext uri="{BB962C8B-B14F-4D97-AF65-F5344CB8AC3E}">
        <p14:creationId xmlns:p14="http://schemas.microsoft.com/office/powerpoint/2010/main" val="2038757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6CF388B-C132-4C91-84D4-BBBEBC61D048}"/>
              </a:ext>
            </a:extLst>
          </p:cNvPr>
          <p:cNvSpPr/>
          <p:nvPr/>
        </p:nvSpPr>
        <p:spPr>
          <a:xfrm>
            <a:off x="8626591" y="2142085"/>
            <a:ext cx="498360" cy="3103868"/>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err="1">
              <a:solidFill>
                <a:schemeClr val="tx1"/>
              </a:solidFill>
            </a:endParaRP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22</a:t>
            </a:fld>
            <a:r>
              <a:rPr lang="en-GB"/>
              <a:t> </a:t>
            </a:r>
          </a:p>
        </p:txBody>
      </p:sp>
      <p:sp>
        <p:nvSpPr>
          <p:cNvPr id="3" name="Title 2" descr="Header">
            <a:extLst>
              <a:ext uri="{FF2B5EF4-FFF2-40B4-BE49-F238E27FC236}">
                <a16:creationId xmlns:a16="http://schemas.microsoft.com/office/drawing/2014/main" id="{479C882D-F65C-AFEE-EF60-863E4623A781}"/>
              </a:ext>
            </a:extLst>
          </p:cNvPr>
          <p:cNvSpPr>
            <a:spLocks noGrp="1"/>
          </p:cNvSpPr>
          <p:nvPr>
            <p:ph type="title"/>
          </p:nvPr>
        </p:nvSpPr>
        <p:spPr>
          <a:xfrm>
            <a:off x="450000" y="397170"/>
            <a:ext cx="11455488" cy="775597"/>
          </a:xfrm>
        </p:spPr>
        <p:txBody>
          <a:bodyPr/>
          <a:lstStyle/>
          <a:p>
            <a:r>
              <a:rPr lang="en-GB" sz="2200"/>
              <a:t>Historically, those who think the NHS is crucial to British society and we must do everything to maintain it, is low, although still in the majority (data is England only)</a:t>
            </a:r>
          </a:p>
        </p:txBody>
      </p:sp>
      <p:sp>
        <p:nvSpPr>
          <p:cNvPr id="4" name="Text Placeholder 3">
            <a:extLst>
              <a:ext uri="{FF2B5EF4-FFF2-40B4-BE49-F238E27FC236}">
                <a16:creationId xmlns:a16="http://schemas.microsoft.com/office/drawing/2014/main" id="{25EBBDD8-B28A-4538-60AF-91CF13DBBA57}"/>
              </a:ext>
            </a:extLst>
          </p:cNvPr>
          <p:cNvSpPr txBox="1">
            <a:spLocks/>
          </p:cNvSpPr>
          <p:nvPr/>
        </p:nvSpPr>
        <p:spPr>
          <a:xfrm>
            <a:off x="449998" y="1145733"/>
            <a:ext cx="11292001" cy="49244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b="1">
                <a:cs typeface="Arial"/>
              </a:rPr>
              <a:t>Findings from 2017 and before were collected using a different methodology, and so comparisons should be treated with caution.</a:t>
            </a:r>
            <a:endParaRPr lang="en-GB" sz="1600"/>
          </a:p>
        </p:txBody>
      </p:sp>
      <p:graphicFrame>
        <p:nvGraphicFramePr>
          <p:cNvPr id="5" name="Chart 4">
            <a:extLst>
              <a:ext uri="{FF2B5EF4-FFF2-40B4-BE49-F238E27FC236}">
                <a16:creationId xmlns:a16="http://schemas.microsoft.com/office/drawing/2014/main" id="{BB9F5BD4-6334-53CE-D710-A3AF53C4DA31}"/>
              </a:ext>
            </a:extLst>
          </p:cNvPr>
          <p:cNvGraphicFramePr/>
          <p:nvPr>
            <p:extLst>
              <p:ext uri="{D42A27DB-BD31-4B8C-83A1-F6EECF244321}">
                <p14:modId xmlns:p14="http://schemas.microsoft.com/office/powerpoint/2010/main" val="2272832630"/>
              </p:ext>
            </p:extLst>
          </p:nvPr>
        </p:nvGraphicFramePr>
        <p:xfrm>
          <a:off x="741564" y="2142085"/>
          <a:ext cx="10708872" cy="4065501"/>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D6C570B8-A26F-DD95-128C-253E2BF3B8CC}"/>
              </a:ext>
            </a:extLst>
          </p:cNvPr>
          <p:cNvSpPr/>
          <p:nvPr/>
        </p:nvSpPr>
        <p:spPr bwMode="gray">
          <a:xfrm>
            <a:off x="9500112" y="3107667"/>
            <a:ext cx="134666" cy="37104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GB" sz="1200" b="0" i="0" u="none" strike="noStrike" kern="1200" cap="none" spc="0" normalizeH="0" baseline="0" noProof="0">
                <a:ln>
                  <a:noFill/>
                </a:ln>
                <a:solidFill>
                  <a:schemeClr val="accent2"/>
                </a:solidFill>
                <a:effectLst/>
                <a:uLnTx/>
                <a:uFillTx/>
                <a:latin typeface="Arial"/>
                <a:ea typeface="+mn-ea"/>
                <a:cs typeface="+mn-cs"/>
              </a:rPr>
              <a:t>The NHS was a great project but</a:t>
            </a:r>
            <a:br>
              <a:rPr kumimoji="0" lang="en-GB" sz="1200" b="0" i="0" u="none" strike="noStrike" kern="1200" cap="none" spc="0" normalizeH="0" baseline="0" noProof="0">
                <a:ln>
                  <a:noFill/>
                </a:ln>
                <a:solidFill>
                  <a:schemeClr val="accent2"/>
                </a:solidFill>
                <a:effectLst/>
                <a:uLnTx/>
                <a:uFillTx/>
                <a:latin typeface="Arial"/>
                <a:ea typeface="+mn-ea"/>
                <a:cs typeface="+mn-cs"/>
              </a:rPr>
            </a:br>
            <a:r>
              <a:rPr kumimoji="0" lang="en-GB" sz="1200" b="0" i="0" u="none" strike="noStrike" kern="1200" cap="none" spc="0" normalizeH="0" baseline="0" noProof="0">
                <a:ln>
                  <a:noFill/>
                </a:ln>
                <a:solidFill>
                  <a:schemeClr val="accent2"/>
                </a:solidFill>
                <a:effectLst/>
                <a:uLnTx/>
                <a:uFillTx/>
                <a:latin typeface="Arial"/>
                <a:ea typeface="+mn-ea"/>
                <a:cs typeface="+mn-cs"/>
              </a:rPr>
              <a:t>we probably can't maintain it in </a:t>
            </a:r>
            <a:br>
              <a:rPr kumimoji="0" lang="en-GB" sz="1200" b="0" i="0" u="none" strike="noStrike" kern="1200" cap="none" spc="0" normalizeH="0" baseline="0" noProof="0">
                <a:ln>
                  <a:noFill/>
                </a:ln>
                <a:solidFill>
                  <a:schemeClr val="accent2"/>
                </a:solidFill>
                <a:effectLst/>
                <a:uLnTx/>
                <a:uFillTx/>
                <a:latin typeface="Arial"/>
                <a:ea typeface="+mn-ea"/>
                <a:cs typeface="+mn-cs"/>
              </a:rPr>
            </a:br>
            <a:r>
              <a:rPr kumimoji="0" lang="en-GB" sz="1200" b="0" i="0" u="none" strike="noStrike" kern="1200" cap="none" spc="0" normalizeH="0" baseline="0" noProof="0">
                <a:ln>
                  <a:noFill/>
                </a:ln>
                <a:solidFill>
                  <a:schemeClr val="accent2"/>
                </a:solidFill>
                <a:effectLst/>
                <a:uLnTx/>
                <a:uFillTx/>
                <a:latin typeface="Arial"/>
                <a:ea typeface="+mn-ea"/>
                <a:cs typeface="+mn-cs"/>
              </a:rPr>
              <a:t>its current form</a:t>
            </a:r>
          </a:p>
        </p:txBody>
      </p:sp>
      <p:sp>
        <p:nvSpPr>
          <p:cNvPr id="7" name="Rectangle 6">
            <a:extLst>
              <a:ext uri="{FF2B5EF4-FFF2-40B4-BE49-F238E27FC236}">
                <a16:creationId xmlns:a16="http://schemas.microsoft.com/office/drawing/2014/main" id="{2C03EA8C-EC36-7B82-5E40-A8987A31C4FA}"/>
              </a:ext>
            </a:extLst>
          </p:cNvPr>
          <p:cNvSpPr/>
          <p:nvPr/>
        </p:nvSpPr>
        <p:spPr bwMode="gray">
          <a:xfrm>
            <a:off x="9492824" y="2475587"/>
            <a:ext cx="134666" cy="37104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US" sz="1200" b="0" i="0" u="none" strike="noStrike" kern="1200" cap="none" spc="0" normalizeH="0" baseline="0" noProof="0">
                <a:ln>
                  <a:noFill/>
                </a:ln>
                <a:solidFill>
                  <a:schemeClr val="accent1"/>
                </a:solidFill>
                <a:effectLst/>
                <a:uLnTx/>
                <a:uFillTx/>
                <a:latin typeface="Arial"/>
                <a:ea typeface="+mn-ea"/>
                <a:cs typeface="+mn-cs"/>
              </a:rPr>
              <a:t>The NHS is </a:t>
            </a:r>
            <a:r>
              <a:rPr kumimoji="0" lang="en-GB" sz="1200" b="0" i="0" u="none" strike="noStrike" kern="1200" cap="none" spc="0" normalizeH="0" baseline="0" noProof="0">
                <a:ln>
                  <a:noFill/>
                </a:ln>
                <a:solidFill>
                  <a:schemeClr val="accent1"/>
                </a:solidFill>
                <a:effectLst/>
                <a:uLnTx/>
                <a:uFillTx/>
                <a:latin typeface="Arial"/>
                <a:ea typeface="+mn-ea"/>
                <a:cs typeface="+mn-cs"/>
              </a:rPr>
              <a:t>crucial to British </a:t>
            </a:r>
            <a:br>
              <a:rPr kumimoji="0" lang="en-GB" sz="1200" b="0" i="0" u="none" strike="noStrike" kern="1200" cap="none" spc="0" normalizeH="0" baseline="0" noProof="0">
                <a:ln>
                  <a:noFill/>
                </a:ln>
                <a:solidFill>
                  <a:schemeClr val="accent1"/>
                </a:solidFill>
                <a:effectLst/>
                <a:uLnTx/>
                <a:uFillTx/>
                <a:latin typeface="Arial"/>
                <a:ea typeface="+mn-ea"/>
                <a:cs typeface="+mn-cs"/>
              </a:rPr>
            </a:br>
            <a:r>
              <a:rPr kumimoji="0" lang="en-GB" sz="1200" b="0" i="0" u="none" strike="noStrike" kern="1200" cap="none" spc="0" normalizeH="0" baseline="0" noProof="0">
                <a:ln>
                  <a:noFill/>
                </a:ln>
                <a:solidFill>
                  <a:schemeClr val="accent1"/>
                </a:solidFill>
                <a:effectLst/>
                <a:uLnTx/>
                <a:uFillTx/>
                <a:latin typeface="Arial"/>
                <a:ea typeface="+mn-ea"/>
                <a:cs typeface="+mn-cs"/>
              </a:rPr>
              <a:t>society and we must do everything</a:t>
            </a:r>
            <a:br>
              <a:rPr kumimoji="0" lang="en-GB" sz="1200" b="0" i="0" u="none" strike="noStrike" kern="1200" cap="none" spc="0" normalizeH="0" baseline="0" noProof="0">
                <a:ln>
                  <a:noFill/>
                </a:ln>
                <a:solidFill>
                  <a:schemeClr val="accent1"/>
                </a:solidFill>
                <a:effectLst/>
                <a:uLnTx/>
                <a:uFillTx/>
                <a:latin typeface="Arial"/>
                <a:ea typeface="+mn-ea"/>
                <a:cs typeface="+mn-cs"/>
              </a:rPr>
            </a:br>
            <a:r>
              <a:rPr kumimoji="0" lang="en-GB" sz="1200" b="0" i="0" u="none" strike="noStrike" kern="1200" cap="none" spc="0" normalizeH="0" baseline="0" noProof="0">
                <a:ln>
                  <a:noFill/>
                </a:ln>
                <a:solidFill>
                  <a:schemeClr val="accent1"/>
                </a:solidFill>
                <a:effectLst/>
                <a:uLnTx/>
                <a:uFillTx/>
                <a:latin typeface="Arial"/>
                <a:ea typeface="+mn-ea"/>
                <a:cs typeface="+mn-cs"/>
              </a:rPr>
              <a:t>to maintain it</a:t>
            </a:r>
            <a:r>
              <a:rPr kumimoji="0" lang="en-US" sz="1200" b="0" i="0" u="none" strike="noStrike" kern="1200" cap="none" spc="0" normalizeH="0" baseline="0" noProof="0">
                <a:ln>
                  <a:noFill/>
                </a:ln>
                <a:solidFill>
                  <a:schemeClr val="accent1"/>
                </a:solidFill>
                <a:effectLst/>
                <a:uLnTx/>
                <a:uFillTx/>
                <a:latin typeface="Arial"/>
                <a:ea typeface="+mn-ea"/>
                <a:cs typeface="+mn-cs"/>
              </a:rPr>
              <a:t> </a:t>
            </a:r>
          </a:p>
        </p:txBody>
      </p:sp>
      <p:sp>
        <p:nvSpPr>
          <p:cNvPr id="10" name="Rectangle 9">
            <a:extLst>
              <a:ext uri="{FF2B5EF4-FFF2-40B4-BE49-F238E27FC236}">
                <a16:creationId xmlns:a16="http://schemas.microsoft.com/office/drawing/2014/main" id="{D28ECBFE-EE76-0FD4-586F-9E692C94311E}"/>
              </a:ext>
            </a:extLst>
          </p:cNvPr>
          <p:cNvSpPr/>
          <p:nvPr/>
        </p:nvSpPr>
        <p:spPr>
          <a:xfrm>
            <a:off x="9500112" y="3746240"/>
            <a:ext cx="267953" cy="371042"/>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err="1">
              <a:solidFill>
                <a:schemeClr val="tx1"/>
              </a:solidFill>
            </a:endParaRPr>
          </a:p>
        </p:txBody>
      </p:sp>
      <p:sp>
        <p:nvSpPr>
          <p:cNvPr id="19" name="TextBox 18">
            <a:extLst>
              <a:ext uri="{FF2B5EF4-FFF2-40B4-BE49-F238E27FC236}">
                <a16:creationId xmlns:a16="http://schemas.microsoft.com/office/drawing/2014/main" id="{29AA73C9-454C-8EDF-85F9-43445708A844}"/>
              </a:ext>
            </a:extLst>
          </p:cNvPr>
          <p:cNvSpPr txBox="1"/>
          <p:nvPr/>
        </p:nvSpPr>
        <p:spPr>
          <a:xfrm>
            <a:off x="9848048" y="3736483"/>
            <a:ext cx="1624613" cy="390556"/>
          </a:xfrm>
          <a:prstGeom prst="rect">
            <a:avLst/>
          </a:prstGeom>
          <a:noFill/>
        </p:spPr>
        <p:txBody>
          <a:bodyPr wrap="square" lIns="0" tIns="0" rIns="0" bIns="0" rtlCol="0">
            <a:spAutoFit/>
          </a:bodyPr>
          <a:lstStyle/>
          <a:p>
            <a:pPr algn="l">
              <a:lnSpc>
                <a:spcPct val="110000"/>
              </a:lnSpc>
              <a:spcBef>
                <a:spcPts val="400"/>
              </a:spcBef>
              <a:spcAft>
                <a:spcPts val="400"/>
              </a:spcAft>
            </a:pPr>
            <a:r>
              <a:rPr lang="en-GB" sz="1200"/>
              <a:t>Tracked for the Health Foundation</a:t>
            </a:r>
          </a:p>
        </p:txBody>
      </p:sp>
      <p:grpSp>
        <p:nvGrpSpPr>
          <p:cNvPr id="20" name="Group 19">
            <a:extLst>
              <a:ext uri="{FF2B5EF4-FFF2-40B4-BE49-F238E27FC236}">
                <a16:creationId xmlns:a16="http://schemas.microsoft.com/office/drawing/2014/main" id="{684AF775-909C-D8D3-0678-7DFFA66F7E7F}"/>
              </a:ext>
            </a:extLst>
          </p:cNvPr>
          <p:cNvGrpSpPr/>
          <p:nvPr/>
        </p:nvGrpSpPr>
        <p:grpSpPr>
          <a:xfrm>
            <a:off x="9597847" y="4263996"/>
            <a:ext cx="1376067" cy="421654"/>
            <a:chOff x="459886" y="5642176"/>
            <a:chExt cx="1376067" cy="421654"/>
          </a:xfrm>
        </p:grpSpPr>
        <p:sp>
          <p:nvSpPr>
            <p:cNvPr id="21" name="TextBox 20">
              <a:extLst>
                <a:ext uri="{FF2B5EF4-FFF2-40B4-BE49-F238E27FC236}">
                  <a16:creationId xmlns:a16="http://schemas.microsoft.com/office/drawing/2014/main" id="{5813959C-4DC3-1A86-085A-BD1CBF637E9D}"/>
                </a:ext>
              </a:extLst>
            </p:cNvPr>
            <p:cNvSpPr txBox="1"/>
            <p:nvPr/>
          </p:nvSpPr>
          <p:spPr>
            <a:xfrm>
              <a:off x="758628" y="5674012"/>
              <a:ext cx="1077325" cy="357983"/>
            </a:xfrm>
            <a:prstGeom prst="rect">
              <a:avLst/>
            </a:prstGeom>
            <a:noFill/>
          </p:spPr>
          <p:txBody>
            <a:bodyPr wrap="square" lIns="0" tIns="0" rIns="0" bIns="0" rtlCol="0">
              <a:spAutoFit/>
            </a:bodyPr>
            <a:lstStyle/>
            <a:p>
              <a:pPr algn="l">
                <a:lnSpc>
                  <a:spcPct val="110000"/>
                </a:lnSpc>
                <a:spcBef>
                  <a:spcPts val="400"/>
                </a:spcBef>
                <a:spcAft>
                  <a:spcPts val="400"/>
                </a:spcAft>
              </a:pPr>
              <a:r>
                <a:rPr lang="en-GB" sz="1100"/>
                <a:t>Sig. difference from May 22</a:t>
              </a:r>
            </a:p>
          </p:txBody>
        </p:sp>
        <p:sp>
          <p:nvSpPr>
            <p:cNvPr id="22" name="TextBox 21">
              <a:extLst>
                <a:ext uri="{FF2B5EF4-FFF2-40B4-BE49-F238E27FC236}">
                  <a16:creationId xmlns:a16="http://schemas.microsoft.com/office/drawing/2014/main" id="{9BFDE654-BF71-0906-45AD-34ED91B6EDD4}"/>
                </a:ext>
              </a:extLst>
            </p:cNvPr>
            <p:cNvSpPr txBox="1"/>
            <p:nvPr/>
          </p:nvSpPr>
          <p:spPr>
            <a:xfrm>
              <a:off x="459886" y="5642176"/>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sp>
          <p:nvSpPr>
            <p:cNvPr id="23" name="TextBox 22">
              <a:extLst>
                <a:ext uri="{FF2B5EF4-FFF2-40B4-BE49-F238E27FC236}">
                  <a16:creationId xmlns:a16="http://schemas.microsoft.com/office/drawing/2014/main" id="{2E023E18-647C-2617-9EA6-76E345D35DE3}"/>
                </a:ext>
              </a:extLst>
            </p:cNvPr>
            <p:cNvSpPr txBox="1"/>
            <p:nvPr/>
          </p:nvSpPr>
          <p:spPr>
            <a:xfrm rot="10800000">
              <a:off x="459886" y="5782727"/>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grpSp>
      <p:sp>
        <p:nvSpPr>
          <p:cNvPr id="25" name="TextBox 24">
            <a:extLst>
              <a:ext uri="{FF2B5EF4-FFF2-40B4-BE49-F238E27FC236}">
                <a16:creationId xmlns:a16="http://schemas.microsoft.com/office/drawing/2014/main" id="{15867C0C-FE4F-1E19-CD34-44EC1C4AAC63}"/>
              </a:ext>
            </a:extLst>
          </p:cNvPr>
          <p:cNvSpPr txBox="1"/>
          <p:nvPr/>
        </p:nvSpPr>
        <p:spPr>
          <a:xfrm>
            <a:off x="589416" y="6009712"/>
            <a:ext cx="8903408" cy="395749"/>
          </a:xfrm>
          <a:prstGeom prst="rect">
            <a:avLst/>
          </a:prstGeom>
          <a:noFill/>
        </p:spPr>
        <p:txBody>
          <a:bodyPr wrap="square" lIns="0" tIns="0" rIns="0" bIns="0" rtlCol="0">
            <a:spAutoFit/>
          </a:bodyPr>
          <a:lstStyle/>
          <a:p>
            <a:pPr>
              <a:lnSpc>
                <a:spcPct val="110000"/>
              </a:lnSpc>
              <a:spcBef>
                <a:spcPts val="400"/>
              </a:spcBef>
              <a:spcAft>
                <a:spcPts val="400"/>
              </a:spcAft>
            </a:pPr>
            <a:r>
              <a:rPr lang="en-GB" sz="800" i="1">
                <a:solidFill>
                  <a:srgbClr val="A6A6A6"/>
                </a:solidFill>
              </a:rPr>
              <a:t>Spring 2000 – Winter 2007: Ipsos MORI/Department of Health Perceptions of the NHS Tracker, Adults aged 16+ in England, face-to-face, c. 1000 per wave l August 2017 </a:t>
            </a:r>
            <a:r>
              <a:rPr lang="en-GB" sz="800" i="1">
                <a:solidFill>
                  <a:srgbClr val="A6A6A6"/>
                </a:solidFill>
                <a:cs typeface="Arial"/>
              </a:rPr>
              <a:t>Conducted via face-to-face omnibus for The King’s Fund England participants </a:t>
            </a:r>
            <a:r>
              <a:rPr lang="pt-BR" sz="800" i="1">
                <a:solidFill>
                  <a:srgbClr val="A6A6A6"/>
                </a:solidFill>
                <a:cs typeface="Arial"/>
              </a:rPr>
              <a:t>n=c.1000</a:t>
            </a:r>
            <a:r>
              <a:rPr lang="en-GB" sz="800" i="1">
                <a:solidFill>
                  <a:srgbClr val="A6A6A6"/>
                </a:solidFill>
                <a:cs typeface="Arial"/>
              </a:rPr>
              <a:t>.  Knowledge Panel survey</a:t>
            </a:r>
            <a:r>
              <a:rPr lang="pt-BR" sz="800" i="1">
                <a:solidFill>
                  <a:srgbClr val="A6A6A6"/>
                </a:solidFill>
                <a:cs typeface="Arial"/>
              </a:rPr>
              <a:t> </a:t>
            </a:r>
            <a:r>
              <a:rPr kumimoji="0" lang="en-GB" sz="800" b="0" i="1" u="none" strike="noStrike" kern="1200" cap="none" spc="0" normalizeH="0" baseline="0" noProof="0">
                <a:ln>
                  <a:noFill/>
                </a:ln>
                <a:solidFill>
                  <a:srgbClr val="A6A6A6"/>
                </a:solidFill>
                <a:effectLst/>
                <a:uLnTx/>
                <a:uFillTx/>
                <a:latin typeface="Arial"/>
                <a:ea typeface="+mn-ea"/>
                <a:cs typeface="+mn-cs"/>
              </a:rPr>
              <a:t>May England participants 2022: 1,622 | May 2023: 1,878</a:t>
            </a:r>
            <a:r>
              <a:rPr lang="pt-BR" sz="800" i="1">
                <a:solidFill>
                  <a:srgbClr val="A6A6A6"/>
                </a:solidFill>
                <a:cs typeface="Arial"/>
              </a:rPr>
              <a:t> </a:t>
            </a:r>
            <a:r>
              <a:rPr lang="en-GB" sz="800" b="1">
                <a:cs typeface="Arial"/>
              </a:rPr>
              <a:t>Note: Findings from 2017 and before are not directly comparable as previous polls were done via a different methodology; comparisons should be taken as indicative only.</a:t>
            </a:r>
            <a:endParaRPr lang="en-GB" sz="800" b="1" i="1">
              <a:solidFill>
                <a:srgbClr val="A6A6A6"/>
              </a:solidFill>
            </a:endParaRPr>
          </a:p>
        </p:txBody>
      </p:sp>
      <p:sp>
        <p:nvSpPr>
          <p:cNvPr id="26" name="TextBox 25">
            <a:extLst>
              <a:ext uri="{FF2B5EF4-FFF2-40B4-BE49-F238E27FC236}">
                <a16:creationId xmlns:a16="http://schemas.microsoft.com/office/drawing/2014/main" id="{07C59144-5F6E-E52D-64CA-9F41E809E09C}"/>
              </a:ext>
            </a:extLst>
          </p:cNvPr>
          <p:cNvSpPr txBox="1"/>
          <p:nvPr/>
        </p:nvSpPr>
        <p:spPr>
          <a:xfrm rot="10800000">
            <a:off x="8990299" y="2846629"/>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sp>
        <p:nvSpPr>
          <p:cNvPr id="27" name="TextBox 26">
            <a:extLst>
              <a:ext uri="{FF2B5EF4-FFF2-40B4-BE49-F238E27FC236}">
                <a16:creationId xmlns:a16="http://schemas.microsoft.com/office/drawing/2014/main" id="{29A5F49F-C470-589C-C404-FF91CE32178C}"/>
              </a:ext>
            </a:extLst>
          </p:cNvPr>
          <p:cNvSpPr txBox="1"/>
          <p:nvPr/>
        </p:nvSpPr>
        <p:spPr>
          <a:xfrm>
            <a:off x="9017559" y="4231751"/>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sp>
        <p:nvSpPr>
          <p:cNvPr id="28" name="Text Placeholder 14">
            <a:extLst>
              <a:ext uri="{FF2B5EF4-FFF2-40B4-BE49-F238E27FC236}">
                <a16:creationId xmlns:a16="http://schemas.microsoft.com/office/drawing/2014/main" id="{386E1B98-F36B-201E-93D8-41ACD148F630}"/>
              </a:ext>
            </a:extLst>
          </p:cNvPr>
          <p:cNvSpPr txBox="1">
            <a:spLocks/>
          </p:cNvSpPr>
          <p:nvPr/>
        </p:nvSpPr>
        <p:spPr>
          <a:xfrm>
            <a:off x="377387" y="1741936"/>
            <a:ext cx="5600906" cy="404547"/>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100" b="1" kern="0">
                <a:solidFill>
                  <a:schemeClr val="bg1">
                    <a:lumMod val="50000"/>
                  </a:schemeClr>
                </a:solidFill>
                <a:latin typeface="Arial"/>
                <a:cs typeface="Segoe UI" panose="020B0502040204020203" pitchFamily="34" charset="0"/>
              </a:rPr>
              <a:t>Which of the following statements best reflects your thinking about the NHS? </a:t>
            </a:r>
          </a:p>
        </p:txBody>
      </p:sp>
    </p:spTree>
    <p:extLst>
      <p:ext uri="{BB962C8B-B14F-4D97-AF65-F5344CB8AC3E}">
        <p14:creationId xmlns:p14="http://schemas.microsoft.com/office/powerpoint/2010/main" val="2337231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black"/>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r>
              <a:rPr kumimoji="0" lang="en-GB" sz="900" b="1" i="0" u="none" strike="noStrike" kern="1200" cap="none" spc="0" normalizeH="0" baseline="0" noProof="0">
                <a:ln>
                  <a:noFill/>
                </a:ln>
                <a:solidFill>
                  <a:prstClr val="black"/>
                </a:solidFill>
                <a:effectLst/>
                <a:uLnTx/>
                <a:uFillTx/>
                <a:latin typeface="Arial Black"/>
                <a:ea typeface="+mn-ea"/>
                <a:cs typeface="+mn-cs"/>
              </a:rPr>
              <a:t> </a:t>
            </a:r>
          </a:p>
        </p:txBody>
      </p:sp>
      <p:graphicFrame>
        <p:nvGraphicFramePr>
          <p:cNvPr id="3" name="Content Placeholder 17">
            <a:extLst>
              <a:ext uri="{FF2B5EF4-FFF2-40B4-BE49-F238E27FC236}">
                <a16:creationId xmlns:a16="http://schemas.microsoft.com/office/drawing/2014/main" id="{F192CAFD-E96A-70AD-C8CF-D46A26506A19}"/>
              </a:ext>
            </a:extLst>
          </p:cNvPr>
          <p:cNvGraphicFramePr>
            <a:graphicFrameLocks/>
          </p:cNvGraphicFramePr>
          <p:nvPr/>
        </p:nvGraphicFramePr>
        <p:xfrm>
          <a:off x="5762211" y="2286000"/>
          <a:ext cx="5922756" cy="310896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2" descr="Header">
            <a:extLst>
              <a:ext uri="{FF2B5EF4-FFF2-40B4-BE49-F238E27FC236}">
                <a16:creationId xmlns:a16="http://schemas.microsoft.com/office/drawing/2014/main" id="{C1BD07B8-FB3E-C2C0-3265-66DA949C72DE}"/>
              </a:ext>
            </a:extLst>
          </p:cNvPr>
          <p:cNvSpPr>
            <a:spLocks noGrp="1"/>
          </p:cNvSpPr>
          <p:nvPr>
            <p:ph type="title"/>
          </p:nvPr>
        </p:nvSpPr>
        <p:spPr>
          <a:xfrm>
            <a:off x="427159" y="330164"/>
            <a:ext cx="11216858" cy="775597"/>
          </a:xfrm>
        </p:spPr>
        <p:txBody>
          <a:bodyPr/>
          <a:lstStyle/>
          <a:p>
            <a:r>
              <a:rPr lang="en-GB"/>
              <a:t>The majority of the public continue to think the NHS needs an increase in funding </a:t>
            </a:r>
          </a:p>
        </p:txBody>
      </p:sp>
      <p:grpSp>
        <p:nvGrpSpPr>
          <p:cNvPr id="17" name="Group 16">
            <a:extLst>
              <a:ext uri="{FF2B5EF4-FFF2-40B4-BE49-F238E27FC236}">
                <a16:creationId xmlns:a16="http://schemas.microsoft.com/office/drawing/2014/main" id="{10B046E8-AB82-334C-59AD-9B966F90CC1F}"/>
              </a:ext>
            </a:extLst>
          </p:cNvPr>
          <p:cNvGrpSpPr/>
          <p:nvPr/>
        </p:nvGrpSpPr>
        <p:grpSpPr>
          <a:xfrm>
            <a:off x="5798947" y="5527431"/>
            <a:ext cx="4996149" cy="401398"/>
            <a:chOff x="7890704" y="3593453"/>
            <a:chExt cx="4538592" cy="401398"/>
          </a:xfrm>
        </p:grpSpPr>
        <p:sp>
          <p:nvSpPr>
            <p:cNvPr id="18" name="Rectangle 17">
              <a:extLst>
                <a:ext uri="{FF2B5EF4-FFF2-40B4-BE49-F238E27FC236}">
                  <a16:creationId xmlns:a16="http://schemas.microsoft.com/office/drawing/2014/main" id="{8A1E08E1-0E9F-A258-446E-80229C74A886}"/>
                </a:ext>
              </a:extLst>
            </p:cNvPr>
            <p:cNvSpPr/>
            <p:nvPr/>
          </p:nvSpPr>
          <p:spPr bwMode="gray">
            <a:xfrm>
              <a:off x="9670721" y="3616257"/>
              <a:ext cx="83065" cy="3710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lang="en-GB" sz="1200">
                  <a:solidFill>
                    <a:schemeClr val="accent4"/>
                  </a:solidFill>
                  <a:latin typeface="Arial"/>
                </a:rPr>
                <a:t>The NHS does not need further funding </a:t>
              </a:r>
            </a:p>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lang="en-GB" sz="1200">
                  <a:solidFill>
                    <a:schemeClr val="accent4"/>
                  </a:solidFill>
                  <a:latin typeface="Arial"/>
                </a:rPr>
                <a:t>and should operate within its current </a:t>
              </a:r>
            </a:p>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lang="en-GB" sz="1200">
                  <a:solidFill>
                    <a:schemeClr val="accent4"/>
                  </a:solidFill>
                  <a:latin typeface="Arial"/>
                </a:rPr>
                <a:t>budget</a:t>
              </a:r>
              <a:endParaRPr kumimoji="0" lang="en-GB" sz="1200" b="0" i="0" u="none" strike="noStrike" kern="1200" cap="none" spc="0" normalizeH="0" baseline="0" noProof="0">
                <a:ln>
                  <a:noFill/>
                </a:ln>
                <a:solidFill>
                  <a:schemeClr val="accent4"/>
                </a:solidFill>
                <a:effectLst/>
                <a:uLnTx/>
                <a:uFillTx/>
                <a:latin typeface="Arial"/>
                <a:ea typeface="+mn-ea"/>
                <a:cs typeface="+mn-cs"/>
              </a:endParaRPr>
            </a:p>
          </p:txBody>
        </p:sp>
        <p:sp>
          <p:nvSpPr>
            <p:cNvPr id="19" name="Rectangle 18">
              <a:extLst>
                <a:ext uri="{FF2B5EF4-FFF2-40B4-BE49-F238E27FC236}">
                  <a16:creationId xmlns:a16="http://schemas.microsoft.com/office/drawing/2014/main" id="{B0E037FF-5D63-F5E3-C60A-39DD53767F73}"/>
                </a:ext>
              </a:extLst>
            </p:cNvPr>
            <p:cNvSpPr/>
            <p:nvPr/>
          </p:nvSpPr>
          <p:spPr bwMode="gray">
            <a:xfrm>
              <a:off x="7890704" y="3623809"/>
              <a:ext cx="83065" cy="3710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defTabSz="953984" rtl="0" eaLnBrk="1" fontAlgn="auto" latinLnBrk="0" hangingPunct="1">
                <a:lnSpc>
                  <a:spcPct val="100000"/>
                </a:lnSpc>
                <a:spcBef>
                  <a:spcPts val="0"/>
                </a:spcBef>
                <a:spcAft>
                  <a:spcPts val="0"/>
                </a:spcAft>
                <a:buClr>
                  <a:srgbClr val="222223"/>
                </a:buClr>
                <a:buSzTx/>
                <a:buFontTx/>
                <a:buNone/>
                <a:tabLst/>
                <a:defRPr/>
              </a:pPr>
              <a:r>
                <a:rPr lang="en-US" sz="1200">
                  <a:solidFill>
                    <a:schemeClr val="accent1"/>
                  </a:solidFill>
                  <a:latin typeface="Arial"/>
                </a:rPr>
                <a:t>The NHS needs an </a:t>
              </a:r>
            </a:p>
            <a:p>
              <a:pPr marL="0" marR="0" lvl="0" indent="0" defTabSz="953984" rtl="0" eaLnBrk="1" fontAlgn="auto" latinLnBrk="0" hangingPunct="1">
                <a:lnSpc>
                  <a:spcPct val="100000"/>
                </a:lnSpc>
                <a:spcBef>
                  <a:spcPts val="0"/>
                </a:spcBef>
                <a:spcAft>
                  <a:spcPts val="0"/>
                </a:spcAft>
                <a:buClr>
                  <a:srgbClr val="222223"/>
                </a:buClr>
                <a:buSzTx/>
                <a:buFontTx/>
                <a:buNone/>
                <a:tabLst/>
                <a:defRPr/>
              </a:pPr>
              <a:r>
                <a:rPr lang="en-US" sz="1200">
                  <a:solidFill>
                    <a:schemeClr val="accent1"/>
                  </a:solidFill>
                  <a:latin typeface="Arial"/>
                </a:rPr>
                <a:t>increase in funding </a:t>
              </a:r>
            </a:p>
          </p:txBody>
        </p:sp>
        <p:sp>
          <p:nvSpPr>
            <p:cNvPr id="20" name="Rectangle 19">
              <a:extLst>
                <a:ext uri="{FF2B5EF4-FFF2-40B4-BE49-F238E27FC236}">
                  <a16:creationId xmlns:a16="http://schemas.microsoft.com/office/drawing/2014/main" id="{3BD64B89-A1E3-D0A3-84BE-0F6EAD203364}"/>
                </a:ext>
              </a:extLst>
            </p:cNvPr>
            <p:cNvSpPr/>
            <p:nvPr/>
          </p:nvSpPr>
          <p:spPr bwMode="gray">
            <a:xfrm>
              <a:off x="12346230" y="3593453"/>
              <a:ext cx="83066" cy="371044"/>
            </a:xfrm>
            <a:prstGeom prst="rect">
              <a:avLst/>
            </a:prstGeom>
            <a:solidFill>
              <a:srgbClr val="7F7F7F"/>
            </a:solidFill>
            <a:ln>
              <a:solidFill>
                <a:srgbClr val="73767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52000" tIns="0" rIns="0" bIns="0" numCol="1" spcCol="0" rtlCol="0" fromWordArt="0" anchor="ctr" anchorCtr="0" forceAA="0" compatLnSpc="1">
              <a:prstTxWarp prst="textNoShape">
                <a:avLst/>
              </a:prstTxWarp>
              <a:noAutofit/>
            </a:body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kumimoji="0" lang="en-US" sz="1200" b="0" i="0" u="none" strike="noStrike" kern="1200" cap="none" spc="0" normalizeH="0" baseline="0" noProof="0">
                  <a:ln>
                    <a:noFill/>
                  </a:ln>
                  <a:solidFill>
                    <a:srgbClr val="7F7F7F"/>
                  </a:solidFill>
                  <a:effectLst/>
                  <a:uLnTx/>
                  <a:uFillTx/>
                  <a:latin typeface="Arial"/>
                  <a:ea typeface="+mn-ea"/>
                  <a:cs typeface="+mn-cs"/>
                </a:rPr>
                <a:t>Don’t know</a:t>
              </a:r>
            </a:p>
          </p:txBody>
        </p:sp>
      </p:grpSp>
      <p:sp>
        <p:nvSpPr>
          <p:cNvPr id="2" name="Text Placeholder 7">
            <a:extLst>
              <a:ext uri="{FF2B5EF4-FFF2-40B4-BE49-F238E27FC236}">
                <a16:creationId xmlns:a16="http://schemas.microsoft.com/office/drawing/2014/main" id="{D5E12205-3A3B-A8A4-D626-F8ED26B0D375}"/>
              </a:ext>
            </a:extLst>
          </p:cNvPr>
          <p:cNvSpPr txBox="1">
            <a:spLocks/>
          </p:cNvSpPr>
          <p:nvPr/>
        </p:nvSpPr>
        <p:spPr>
          <a:xfrm>
            <a:off x="5798948" y="2075508"/>
            <a:ext cx="5922756" cy="171778"/>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Tx/>
              <a:buFont typeface="HelveticaNeueLT Std Lt Cn" panose="020B0406020202030204" pitchFamily="34" charset="0"/>
              <a:buNone/>
              <a:tabLst/>
              <a:defRPr/>
            </a:pPr>
            <a:r>
              <a:rPr kumimoji="0" lang="en-GB" sz="1100" b="1" i="0" u="none" strike="noStrike" kern="0" cap="none" spc="0" normalizeH="0" baseline="0" noProof="0">
                <a:ln>
                  <a:noFill/>
                </a:ln>
                <a:solidFill>
                  <a:schemeClr val="bg1">
                    <a:lumMod val="50000"/>
                  </a:schemeClr>
                </a:solidFill>
                <a:effectLst/>
                <a:uLnTx/>
                <a:uFillTx/>
                <a:latin typeface="Arial"/>
                <a:ea typeface="+mn-ea"/>
                <a:cs typeface="Segoe UI" panose="020B0502040204020203" pitchFamily="34" charset="0"/>
              </a:rPr>
              <a:t>Which of the following statements best reflects your thinking about funding for the NHS? </a:t>
            </a:r>
            <a:endParaRPr kumimoji="0" lang="en-GB" sz="1600" b="1" i="0" u="none" strike="noStrike" kern="0" cap="none" spc="0" normalizeH="0" baseline="0" noProof="0">
              <a:ln>
                <a:noFill/>
              </a:ln>
              <a:solidFill>
                <a:schemeClr val="bg1">
                  <a:lumMod val="50000"/>
                </a:schemeClr>
              </a:solidFill>
              <a:effectLst/>
              <a:uLnTx/>
              <a:uFillTx/>
              <a:latin typeface="Arial"/>
              <a:ea typeface="+mn-ea"/>
              <a:cs typeface="Segoe UI" panose="020B0502040204020203" pitchFamily="34" charset="0"/>
            </a:endParaRPr>
          </a:p>
        </p:txBody>
      </p:sp>
      <p:sp>
        <p:nvSpPr>
          <p:cNvPr id="10" name="Content Placeholder 6">
            <a:extLst>
              <a:ext uri="{FF2B5EF4-FFF2-40B4-BE49-F238E27FC236}">
                <a16:creationId xmlns:a16="http://schemas.microsoft.com/office/drawing/2014/main" id="{FA65B598-86E2-91B3-F4BB-845ABC0DCFDE}"/>
              </a:ext>
            </a:extLst>
          </p:cNvPr>
          <p:cNvSpPr txBox="1">
            <a:spLocks/>
          </p:cNvSpPr>
          <p:nvPr/>
        </p:nvSpPr>
        <p:spPr>
          <a:xfrm>
            <a:off x="2670048" y="987553"/>
            <a:ext cx="9079039" cy="5079498"/>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3" name="Content Placeholder 6">
            <a:extLst>
              <a:ext uri="{FF2B5EF4-FFF2-40B4-BE49-F238E27FC236}">
                <a16:creationId xmlns:a16="http://schemas.microsoft.com/office/drawing/2014/main" id="{A3629667-F1A8-FFC9-AAC8-A70881636879}"/>
              </a:ext>
            </a:extLst>
          </p:cNvPr>
          <p:cNvSpPr txBox="1">
            <a:spLocks/>
          </p:cNvSpPr>
          <p:nvPr/>
        </p:nvSpPr>
        <p:spPr>
          <a:xfrm>
            <a:off x="2822448" y="1139953"/>
            <a:ext cx="9079039" cy="5079498"/>
          </a:xfrm>
          <a:prstGeom prst="rect">
            <a:avLst/>
          </a:prstGeom>
        </p:spPr>
        <p:txBody>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8" name="Text Placeholder 14">
            <a:extLst>
              <a:ext uri="{FF2B5EF4-FFF2-40B4-BE49-F238E27FC236}">
                <a16:creationId xmlns:a16="http://schemas.microsoft.com/office/drawing/2014/main" id="{8F26CC7D-7A36-F39F-7BC6-05D302C77CEE}"/>
              </a:ext>
            </a:extLst>
          </p:cNvPr>
          <p:cNvSpPr txBox="1">
            <a:spLocks/>
          </p:cNvSpPr>
          <p:nvPr/>
        </p:nvSpPr>
        <p:spPr>
          <a:xfrm>
            <a:off x="450000" y="1267816"/>
            <a:ext cx="11216859" cy="2036368"/>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53984" rtl="0" eaLnBrk="1" fontAlgn="auto" latinLnBrk="0" hangingPunct="1">
              <a:lnSpc>
                <a:spcPct val="100000"/>
              </a:lnSpc>
              <a:spcBef>
                <a:spcPts val="0"/>
              </a:spcBef>
              <a:spcAft>
                <a:spcPts val="0"/>
              </a:spcAft>
              <a:buClr>
                <a:srgbClr val="222223"/>
              </a:buClr>
              <a:buSzTx/>
              <a:buFontTx/>
              <a:buNone/>
              <a:tabLst/>
              <a:defRPr/>
            </a:pPr>
            <a:r>
              <a:rPr lang="en-GB" sz="1600" b="1" kern="0">
                <a:solidFill>
                  <a:schemeClr val="tx2"/>
                </a:solidFill>
                <a:latin typeface="Arial"/>
                <a:cs typeface="Segoe UI" panose="020B0502040204020203" pitchFamily="34" charset="0"/>
              </a:rPr>
              <a:t>While 80% think that the NHS needs an increase in funding, just 17% think the NHS does not need further funding and should operate within its current budget. </a:t>
            </a:r>
          </a:p>
        </p:txBody>
      </p:sp>
      <p:sp>
        <p:nvSpPr>
          <p:cNvPr id="23" name="Text Placeholder 4">
            <a:extLst>
              <a:ext uri="{FF2B5EF4-FFF2-40B4-BE49-F238E27FC236}">
                <a16:creationId xmlns:a16="http://schemas.microsoft.com/office/drawing/2014/main" id="{D5590E23-8281-F02D-8B46-C72F404924B6}"/>
              </a:ext>
            </a:extLst>
          </p:cNvPr>
          <p:cNvSpPr txBox="1">
            <a:spLocks/>
          </p:cNvSpPr>
          <p:nvPr/>
        </p:nvSpPr>
        <p:spPr>
          <a:xfrm>
            <a:off x="427159" y="5971328"/>
            <a:ext cx="7350873" cy="547872"/>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endParaRPr kumimoji="0" lang="en-GB" sz="800" b="0" i="1" u="none" strike="noStrike" kern="1200" cap="none" spc="0" normalizeH="0" baseline="0" noProof="0">
              <a:ln>
                <a:noFill/>
              </a:ln>
              <a:solidFill>
                <a:prstClr val="white">
                  <a:lumMod val="50000"/>
                </a:prstClr>
              </a:solidFill>
              <a:effectLst/>
              <a:uLnTx/>
              <a:uFillTx/>
              <a:latin typeface="Arial"/>
              <a:ea typeface="+mn-ea"/>
              <a:cs typeface="+mn-cs"/>
            </a:endParaRPr>
          </a:p>
        </p:txBody>
      </p:sp>
      <p:sp>
        <p:nvSpPr>
          <p:cNvPr id="6" name="Text Placeholder 4">
            <a:extLst>
              <a:ext uri="{FF2B5EF4-FFF2-40B4-BE49-F238E27FC236}">
                <a16:creationId xmlns:a16="http://schemas.microsoft.com/office/drawing/2014/main" id="{F00732A3-3A0B-4BE8-B83B-6300BA7AF951}"/>
              </a:ext>
            </a:extLst>
          </p:cNvPr>
          <p:cNvSpPr txBox="1">
            <a:spLocks/>
          </p:cNvSpPr>
          <p:nvPr/>
        </p:nvSpPr>
        <p:spPr>
          <a:xfrm>
            <a:off x="350959" y="6155952"/>
            <a:ext cx="8933273" cy="334345"/>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b="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a:t>
            </a:r>
            <a:r>
              <a:rPr lang="en-GB" sz="800" i="1">
                <a:solidFill>
                  <a:sysClr val="window" lastClr="FFFFFF">
                    <a:lumMod val="50000"/>
                  </a:sysClr>
                </a:solidFill>
                <a:latin typeface="Arial"/>
                <a:cs typeface="Arial"/>
              </a:rPr>
              <a:t>May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2023 n=2,450 5</a:t>
            </a:r>
            <a:r>
              <a:rPr kumimoji="0" lang="en-GB" sz="800" b="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10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2023, </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Nov 2022 n=2,063 24</a:t>
            </a:r>
            <a:r>
              <a:rPr kumimoji="0" lang="en-GB" sz="800" b="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30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November 2022,</a:t>
            </a:r>
            <a:r>
              <a:rPr kumimoji="0" lang="en-GB" sz="800" b="0" i="1" u="none" strike="noStrike" kern="1200" cap="none" spc="0" normalizeH="0" baseline="0" noProof="0">
                <a:ln>
                  <a:noFill/>
                </a:ln>
                <a:solidFill>
                  <a:sysClr val="window" lastClr="FFFFFF">
                    <a:lumMod val="50000"/>
                  </a:sysClr>
                </a:solidFill>
                <a:effectLst/>
                <a:uLnTx/>
                <a:uFillTx/>
                <a:latin typeface="Arial"/>
                <a:ea typeface="+mn-ea"/>
                <a:cs typeface="Arial"/>
              </a:rPr>
              <a:t> </a:t>
            </a:r>
            <a:r>
              <a:rPr kumimoji="0" lang="en-GB" sz="800" b="1" i="1" u="none" strike="noStrike" kern="1200" cap="none" spc="0" normalizeH="0" baseline="0" noProof="0">
                <a:ln>
                  <a:noFill/>
                </a:ln>
                <a:solidFill>
                  <a:sysClr val="window" lastClr="FFFFFF">
                    <a:lumMod val="50000"/>
                  </a:sysClr>
                </a:solidFill>
                <a:effectLst/>
                <a:uLnTx/>
                <a:uFillTx/>
                <a:latin typeface="Arial"/>
                <a:ea typeface="+mn-ea"/>
                <a:cs typeface="Arial"/>
              </a:rPr>
              <a:t>*Note:  the wording of this question changed between May and Nov 22, so comparisons should be comparative only. May 2022 answer option was ‘The NHS needs a further increase in funding beyond the new tax.’</a:t>
            </a:r>
            <a:endParaRPr kumimoji="0" lang="en-GB" sz="800" b="1" i="1" u="none" strike="noStrike" kern="1200" cap="none" spc="0" normalizeH="0" baseline="0" noProof="0">
              <a:ln>
                <a:noFill/>
              </a:ln>
              <a:solidFill>
                <a:prstClr val="white">
                  <a:lumMod val="50000"/>
                </a:prstClr>
              </a:solidFill>
              <a:effectLst/>
              <a:uLnTx/>
              <a:uFillTx/>
              <a:latin typeface="Arial"/>
              <a:ea typeface="+mn-ea"/>
              <a:cs typeface="+mn-cs"/>
            </a:endParaRPr>
          </a:p>
        </p:txBody>
      </p:sp>
      <p:sp>
        <p:nvSpPr>
          <p:cNvPr id="7" name="TextBox 6">
            <a:extLst>
              <a:ext uri="{FF2B5EF4-FFF2-40B4-BE49-F238E27FC236}">
                <a16:creationId xmlns:a16="http://schemas.microsoft.com/office/drawing/2014/main" id="{E1AF1F29-D529-65CB-E3C8-7F2B1810D49D}"/>
              </a:ext>
            </a:extLst>
          </p:cNvPr>
          <p:cNvSpPr txBox="1"/>
          <p:nvPr/>
        </p:nvSpPr>
        <p:spPr>
          <a:xfrm>
            <a:off x="523264" y="2406590"/>
            <a:ext cx="4598367" cy="2783391"/>
          </a:xfrm>
          <a:prstGeom prst="rect">
            <a:avLst/>
          </a:prstGeom>
          <a:solidFill>
            <a:schemeClr val="tx2">
              <a:lumMod val="20000"/>
              <a:lumOff val="80000"/>
            </a:schemeClr>
          </a:solidFill>
        </p:spPr>
        <p:txBody>
          <a:bodyPr wrap="square">
            <a:spAutoFit/>
          </a:bodyPr>
          <a:lstStyle/>
          <a:p>
            <a:pPr>
              <a:lnSpc>
                <a:spcPct val="110000"/>
              </a:lnSpc>
              <a:spcBef>
                <a:spcPts val="400"/>
              </a:spcBef>
              <a:spcAft>
                <a:spcPts val="400"/>
              </a:spcAft>
            </a:pPr>
            <a:r>
              <a:rPr lang="en-GB" sz="1400"/>
              <a:t>Those </a:t>
            </a:r>
            <a:r>
              <a:rPr lang="en-GB" sz="1400" b="1"/>
              <a:t>aged 75+ </a:t>
            </a:r>
            <a:r>
              <a:rPr lang="en-GB" sz="1400"/>
              <a:t>(24%), who are </a:t>
            </a:r>
            <a:r>
              <a:rPr lang="en-GB" sz="1400" b="1"/>
              <a:t>small employers and own account workers</a:t>
            </a:r>
            <a:r>
              <a:rPr lang="en-GB" sz="1400"/>
              <a:t> (28%), or intend to vote </a:t>
            </a:r>
            <a:r>
              <a:rPr lang="en-GB" sz="1400" b="1"/>
              <a:t>Conservative </a:t>
            </a:r>
            <a:r>
              <a:rPr lang="en-GB" sz="1400"/>
              <a:t>(38%), are more likely than average to think the NHS should operate within its current budget (17%). </a:t>
            </a:r>
          </a:p>
          <a:p>
            <a:pPr>
              <a:lnSpc>
                <a:spcPct val="110000"/>
              </a:lnSpc>
              <a:spcBef>
                <a:spcPts val="400"/>
              </a:spcBef>
              <a:spcAft>
                <a:spcPts val="400"/>
              </a:spcAft>
            </a:pPr>
            <a:r>
              <a:rPr lang="en-GB" sz="1400" b="1"/>
              <a:t>Women </a:t>
            </a:r>
            <a:r>
              <a:rPr lang="en-GB" sz="1400"/>
              <a:t>(82%), those </a:t>
            </a:r>
            <a:r>
              <a:rPr lang="en-GB" sz="1400" b="1"/>
              <a:t>aged 25-34</a:t>
            </a:r>
            <a:r>
              <a:rPr lang="en-GB" sz="1400"/>
              <a:t> (86%), living in the </a:t>
            </a:r>
            <a:r>
              <a:rPr lang="en-GB" sz="1400" b="1"/>
              <a:t>most deprived areas </a:t>
            </a:r>
            <a:r>
              <a:rPr lang="en-GB" sz="1400"/>
              <a:t>(85%), who use</a:t>
            </a:r>
            <a:r>
              <a:rPr lang="en-GB" sz="1400" b="1"/>
              <a:t> mental health services </a:t>
            </a:r>
            <a:r>
              <a:rPr lang="en-GB" sz="1400"/>
              <a:t>(92%), or who intend to vote </a:t>
            </a:r>
            <a:r>
              <a:rPr lang="en-GB" sz="1400" b="1"/>
              <a:t>Labour </a:t>
            </a:r>
            <a:r>
              <a:rPr lang="en-GB" sz="1400"/>
              <a:t>(93%), </a:t>
            </a:r>
            <a:r>
              <a:rPr lang="en-GB" sz="1400" b="1"/>
              <a:t>Liberal Democrat </a:t>
            </a:r>
            <a:r>
              <a:rPr lang="en-GB" sz="1400"/>
              <a:t>(90%) or </a:t>
            </a:r>
            <a:r>
              <a:rPr lang="en-GB" sz="1400" b="1"/>
              <a:t>Green Party </a:t>
            </a:r>
            <a:r>
              <a:rPr lang="en-GB" sz="1400"/>
              <a:t>(90%), are more likely than average to think the NHS needs an increase in funding (80%). </a:t>
            </a:r>
          </a:p>
        </p:txBody>
      </p:sp>
    </p:spTree>
    <p:extLst>
      <p:ext uri="{BB962C8B-B14F-4D97-AF65-F5344CB8AC3E}">
        <p14:creationId xmlns:p14="http://schemas.microsoft.com/office/powerpoint/2010/main" val="2083710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D13D135-2967-45BC-AFB0-097A42027FD7}"/>
              </a:ext>
            </a:extLst>
          </p:cNvPr>
          <p:cNvSpPr>
            <a:spLocks noGrp="1"/>
          </p:cNvSpPr>
          <p:nvPr>
            <p:ph sz="quarter" idx="13"/>
          </p:nvPr>
        </p:nvSpPr>
        <p:spPr>
          <a:xfrm>
            <a:off x="3311063" y="702324"/>
            <a:ext cx="8430938" cy="5410435"/>
          </a:xfrm>
        </p:spPr>
        <p:txBody>
          <a:bodyPr/>
          <a:lstStyle/>
          <a:p>
            <a:r>
              <a:rPr lang="en-GB"/>
              <a:t> </a:t>
            </a:r>
          </a:p>
        </p:txBody>
      </p:sp>
      <p:graphicFrame>
        <p:nvGraphicFramePr>
          <p:cNvPr id="33" name="Chart 32">
            <a:extLst>
              <a:ext uri="{FF2B5EF4-FFF2-40B4-BE49-F238E27FC236}">
                <a16:creationId xmlns:a16="http://schemas.microsoft.com/office/drawing/2014/main" id="{48D8D5C3-51AD-AF36-BE41-A38032C6F1B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58413410"/>
              </p:ext>
            </p:extLst>
          </p:nvPr>
        </p:nvGraphicFramePr>
        <p:xfrm>
          <a:off x="10563516" y="1046314"/>
          <a:ext cx="1088838" cy="5490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15864196-71BB-55D8-CFF7-7BE0E2D7941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918938999"/>
              </p:ext>
            </p:extLst>
          </p:nvPr>
        </p:nvGraphicFramePr>
        <p:xfrm>
          <a:off x="3429843" y="1040466"/>
          <a:ext cx="2913354" cy="54909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C6F26AE7-2E92-E063-AE41-01F1B54D0849}"/>
              </a:ext>
              <a:ext uri="{C183D7F6-B498-43B3-948B-1728B52AA6E4}">
                <adec:decorative xmlns:adec="http://schemas.microsoft.com/office/drawing/2017/decorative" val="1"/>
              </a:ext>
            </a:extLst>
          </p:cNvPr>
          <p:cNvGraphicFramePr/>
          <p:nvPr/>
        </p:nvGraphicFramePr>
        <p:xfrm>
          <a:off x="6434841" y="1046314"/>
          <a:ext cx="3951523" cy="4991717"/>
        </p:xfrm>
        <a:graphic>
          <a:graphicData uri="http://schemas.openxmlformats.org/drawingml/2006/chart">
            <c:chart xmlns:c="http://schemas.openxmlformats.org/drawingml/2006/chart" xmlns:r="http://schemas.openxmlformats.org/officeDocument/2006/relationships" r:id="rId5"/>
          </a:graphicData>
        </a:graphic>
      </p:graphicFrame>
      <p:sp>
        <p:nvSpPr>
          <p:cNvPr id="2" name="Slide Number Placeholder 1">
            <a:extLst>
              <a:ext uri="{FF2B5EF4-FFF2-40B4-BE49-F238E27FC236}">
                <a16:creationId xmlns:a16="http://schemas.microsoft.com/office/drawing/2014/main" id="{AF1A58C2-F260-48E6-973E-275F246010A7}"/>
              </a:ext>
            </a:extLst>
          </p:cNvPr>
          <p:cNvSpPr>
            <a:spLocks noGrp="1"/>
          </p:cNvSpPr>
          <p:nvPr>
            <p:ph type="sldNum" sz="quarter" idx="10"/>
          </p:nvPr>
        </p:nvSpPr>
        <p:spPr>
          <a:xfrm>
            <a:off x="437230" y="6279028"/>
            <a:ext cx="304370" cy="365125"/>
          </a:xfrm>
        </p:spPr>
        <p:txBody>
          <a:bodyPr/>
          <a:lstStyle/>
          <a:p>
            <a:fld id="{D61AABEC-672F-4B68-B914-690DA978312C}" type="slidenum">
              <a:rPr lang="en-GB" smtClean="0"/>
              <a:pPr/>
              <a:t>24</a:t>
            </a:fld>
            <a:r>
              <a:rPr lang="en-GB"/>
              <a:t>  </a:t>
            </a:r>
          </a:p>
        </p:txBody>
      </p:sp>
      <p:sp>
        <p:nvSpPr>
          <p:cNvPr id="5" name="Title 4" descr="Header">
            <a:extLst>
              <a:ext uri="{FF2B5EF4-FFF2-40B4-BE49-F238E27FC236}">
                <a16:creationId xmlns:a16="http://schemas.microsoft.com/office/drawing/2014/main" id="{2575DBF7-E344-488F-AF0F-8C748180EED2}"/>
              </a:ext>
            </a:extLst>
          </p:cNvPr>
          <p:cNvSpPr>
            <a:spLocks noGrp="1"/>
          </p:cNvSpPr>
          <p:nvPr>
            <p:ph type="title"/>
          </p:nvPr>
        </p:nvSpPr>
        <p:spPr>
          <a:xfrm>
            <a:off x="288190" y="428434"/>
            <a:ext cx="2861064" cy="2663948"/>
          </a:xfrm>
        </p:spPr>
        <p:txBody>
          <a:bodyPr/>
          <a:lstStyle/>
          <a:p>
            <a:r>
              <a:rPr lang="en-GB" sz="2000"/>
              <a:t>If the government were to increase spending on the NHS, the public still think it should be paid for through a range of taxes, with the most support for an additional tax that is earmarked for the NHS </a:t>
            </a:r>
          </a:p>
        </p:txBody>
      </p:sp>
      <p:sp>
        <p:nvSpPr>
          <p:cNvPr id="15" name="Text Placeholder 14">
            <a:extLst>
              <a:ext uri="{FF2B5EF4-FFF2-40B4-BE49-F238E27FC236}">
                <a16:creationId xmlns:a16="http://schemas.microsoft.com/office/drawing/2014/main" id="{9194A9CF-20D3-49AE-9239-D4AC5F686143}"/>
              </a:ext>
            </a:extLst>
          </p:cNvPr>
          <p:cNvSpPr>
            <a:spLocks noGrp="1"/>
          </p:cNvSpPr>
          <p:nvPr>
            <p:ph type="body" sz="quarter" idx="12"/>
          </p:nvPr>
        </p:nvSpPr>
        <p:spPr>
          <a:xfrm>
            <a:off x="3311063" y="329624"/>
            <a:ext cx="8445621" cy="1116250"/>
          </a:xfrm>
        </p:spPr>
        <p:txBody>
          <a:bodyPr/>
          <a:lstStyle/>
          <a:p>
            <a:pPr marL="0" marR="0" lvl="0" indent="0" algn="l" defTabSz="914400" rtl="0" eaLnBrk="1" fontAlgn="auto" latinLnBrk="0" hangingPunct="1">
              <a:lnSpc>
                <a:spcPct val="110000"/>
              </a:lnSpc>
              <a:spcBef>
                <a:spcPts val="400"/>
              </a:spcBef>
              <a:spcAft>
                <a:spcPts val="400"/>
              </a:spcAft>
              <a:buClrTx/>
              <a:buSzTx/>
              <a:buFont typeface="HelveticaNeueLT Std Lt Cn" panose="020B0406020202030204" pitchFamily="34" charset="0"/>
              <a:buNone/>
              <a:tabLst/>
              <a:defRPr/>
            </a:pPr>
            <a:r>
              <a:rPr kumimoji="0" lang="en-GB" sz="1100" b="1" i="0" u="none" strike="noStrike" kern="0" cap="none" spc="0" normalizeH="0" baseline="0" noProof="0">
                <a:ln>
                  <a:noFill/>
                </a:ln>
                <a:solidFill>
                  <a:schemeClr val="bg1">
                    <a:lumMod val="50000"/>
                  </a:schemeClr>
                </a:solidFill>
                <a:effectLst/>
                <a:uLnTx/>
                <a:uFillTx/>
                <a:latin typeface="Arial"/>
                <a:ea typeface="+mn-ea"/>
                <a:cs typeface="Segoe UI" panose="020B0502040204020203" pitchFamily="34" charset="0"/>
              </a:rPr>
              <a:t>If the government decided to further increase spending on the NHS, how do you think this should be funded? [showing statements 4% and above] </a:t>
            </a:r>
          </a:p>
        </p:txBody>
      </p:sp>
      <p:sp>
        <p:nvSpPr>
          <p:cNvPr id="19" name="Country">
            <a:extLst>
              <a:ext uri="{FF2B5EF4-FFF2-40B4-BE49-F238E27FC236}">
                <a16:creationId xmlns:a16="http://schemas.microsoft.com/office/drawing/2014/main" id="{138774A5-A356-45D7-9A41-873951589F27}"/>
              </a:ext>
            </a:extLst>
          </p:cNvPr>
          <p:cNvSpPr txBox="1"/>
          <p:nvPr/>
        </p:nvSpPr>
        <p:spPr>
          <a:xfrm>
            <a:off x="3475479" y="745240"/>
            <a:ext cx="1071934" cy="169277"/>
          </a:xfrm>
          <a:prstGeom prst="rect">
            <a:avLst/>
          </a:prstGeom>
          <a:noFill/>
        </p:spPr>
        <p:txBody>
          <a:bodyPr wrap="square" lIns="0" tIns="0" rIns="0" bIns="0" rtlCol="0" anchor="b">
            <a:spAutoFit/>
          </a:bodyPr>
          <a:lstStyle/>
          <a:p>
            <a:pPr marL="0" marR="0" lvl="0" indent="0" defTabSz="914400" eaLnBrk="1" fontAlgn="auto" latinLnBrk="0" hangingPunct="1">
              <a:spcBef>
                <a:spcPts val="2400"/>
              </a:spcBef>
              <a:spcAft>
                <a:spcPts val="0"/>
              </a:spcAft>
              <a:buClr>
                <a:schemeClr val="bg2"/>
              </a:buClr>
              <a:buSzTx/>
              <a:buFontTx/>
              <a:buNone/>
              <a:tabLst/>
              <a:defRPr/>
            </a:pPr>
            <a:r>
              <a:rPr kumimoji="0" lang="en-GB" sz="1100" b="1" i="0" u="none" strike="noStrike" kern="0" cap="none" spc="0" normalizeH="0" baseline="0" noProof="0">
                <a:ln>
                  <a:noFill/>
                </a:ln>
                <a:solidFill>
                  <a:schemeClr val="tx2"/>
                </a:solidFill>
                <a:effectLst/>
                <a:uLnTx/>
                <a:uFillTx/>
              </a:rPr>
              <a:t>Statement</a:t>
            </a:r>
          </a:p>
        </p:txBody>
      </p:sp>
      <p:sp>
        <p:nvSpPr>
          <p:cNvPr id="23" name="TextBox 22">
            <a:extLst>
              <a:ext uri="{FF2B5EF4-FFF2-40B4-BE49-F238E27FC236}">
                <a16:creationId xmlns:a16="http://schemas.microsoft.com/office/drawing/2014/main" id="{28A7AA4B-E99A-4D54-8E7A-3DDF8851A8FF}"/>
              </a:ext>
            </a:extLst>
          </p:cNvPr>
          <p:cNvSpPr txBox="1"/>
          <p:nvPr/>
        </p:nvSpPr>
        <p:spPr>
          <a:xfrm>
            <a:off x="6482627" y="759930"/>
            <a:ext cx="2636075" cy="169277"/>
          </a:xfrm>
          <a:prstGeom prst="rect">
            <a:avLst/>
          </a:prstGeom>
          <a:noFill/>
        </p:spPr>
        <p:txBody>
          <a:bodyPr wrap="square" lIns="0" tIns="0" rIns="0" bIns="0" rtlCol="0">
            <a:spAutoFit/>
          </a:bodyPr>
          <a:lstStyle/>
          <a:p>
            <a:pPr lvl="0" defTabSz="914400">
              <a:spcBef>
                <a:spcPts val="2400"/>
              </a:spcBef>
              <a:buClr>
                <a:schemeClr val="bg2"/>
              </a:buClr>
              <a:defRPr/>
            </a:pPr>
            <a:r>
              <a:rPr lang="en-GB" sz="1100" b="1" kern="0">
                <a:solidFill>
                  <a:schemeClr val="tx2"/>
                </a:solidFill>
              </a:rPr>
              <a:t>May 23 results</a:t>
            </a:r>
          </a:p>
        </p:txBody>
      </p:sp>
      <p:graphicFrame>
        <p:nvGraphicFramePr>
          <p:cNvPr id="14" name="Chart 13">
            <a:extLst>
              <a:ext uri="{FF2B5EF4-FFF2-40B4-BE49-F238E27FC236}">
                <a16:creationId xmlns:a16="http://schemas.microsoft.com/office/drawing/2014/main" id="{E86AC06D-F7B5-4EE1-A333-C331F553EB89}"/>
              </a:ext>
            </a:extLst>
          </p:cNvPr>
          <p:cNvGraphicFramePr/>
          <p:nvPr/>
        </p:nvGraphicFramePr>
        <p:xfrm>
          <a:off x="6588975" y="1227456"/>
          <a:ext cx="3492500" cy="4676349"/>
        </p:xfrm>
        <a:graphic>
          <a:graphicData uri="http://schemas.openxmlformats.org/drawingml/2006/chart">
            <c:chart xmlns:c="http://schemas.openxmlformats.org/drawingml/2006/chart" xmlns:r="http://schemas.openxmlformats.org/officeDocument/2006/relationships" r:id="rId6"/>
          </a:graphicData>
        </a:graphic>
      </p:graphicFrame>
      <p:sp>
        <p:nvSpPr>
          <p:cNvPr id="21" name="TextBox 20">
            <a:extLst>
              <a:ext uri="{FF2B5EF4-FFF2-40B4-BE49-F238E27FC236}">
                <a16:creationId xmlns:a16="http://schemas.microsoft.com/office/drawing/2014/main" id="{B8B77C0D-6BF6-4FBA-8C4B-C06BA9C7D517}"/>
              </a:ext>
            </a:extLst>
          </p:cNvPr>
          <p:cNvSpPr txBox="1"/>
          <p:nvPr/>
        </p:nvSpPr>
        <p:spPr>
          <a:xfrm>
            <a:off x="10386364" y="783611"/>
            <a:ext cx="785054" cy="161583"/>
          </a:xfrm>
          <a:prstGeom prst="rect">
            <a:avLst/>
          </a:prstGeom>
          <a:noFill/>
        </p:spPr>
        <p:txBody>
          <a:bodyPr wrap="square" lIns="0" tIns="0" rIns="0" bIns="0" rtlCol="0" anchor="b">
            <a:spAutoFit/>
          </a:bodyPr>
          <a:lstStyle/>
          <a:p>
            <a:pPr marL="0" marR="0" lvl="0" indent="0" algn="ctr" defTabSz="914400" eaLnBrk="1" fontAlgn="auto" latinLnBrk="0" hangingPunct="1">
              <a:spcBef>
                <a:spcPts val="2400"/>
              </a:spcBef>
              <a:spcAft>
                <a:spcPts val="0"/>
              </a:spcAft>
              <a:buClr>
                <a:schemeClr val="bg2"/>
              </a:buClr>
              <a:buSzTx/>
              <a:buFontTx/>
              <a:buNone/>
              <a:tabLst/>
              <a:defRPr/>
            </a:pPr>
            <a:r>
              <a:rPr kumimoji="0" lang="en-GB" sz="1050" b="1" i="0" u="none" strike="noStrike" kern="0" cap="none" spc="0" normalizeH="0" baseline="0" noProof="0">
                <a:ln>
                  <a:noFill/>
                </a:ln>
                <a:solidFill>
                  <a:schemeClr val="tx2"/>
                </a:solidFill>
                <a:effectLst/>
                <a:uLnTx/>
                <a:uFillTx/>
              </a:rPr>
              <a:t>Nov 22</a:t>
            </a:r>
          </a:p>
        </p:txBody>
      </p:sp>
      <p:cxnSp>
        <p:nvCxnSpPr>
          <p:cNvPr id="17" name="Straight Connector 16">
            <a:extLst>
              <a:ext uri="{FF2B5EF4-FFF2-40B4-BE49-F238E27FC236}">
                <a16:creationId xmlns:a16="http://schemas.microsoft.com/office/drawing/2014/main" id="{F4E6D12E-61AF-4DD4-8EED-8A5B97A67CC2}"/>
              </a:ext>
              <a:ext uri="{C183D7F6-B498-43B3-948B-1728B52AA6E4}">
                <adec:decorative xmlns:adec="http://schemas.microsoft.com/office/drawing/2017/decorative" val="1"/>
              </a:ext>
            </a:extLst>
          </p:cNvPr>
          <p:cNvCxnSpPr>
            <a:cxnSpLocks/>
          </p:cNvCxnSpPr>
          <p:nvPr/>
        </p:nvCxnSpPr>
        <p:spPr>
          <a:xfrm>
            <a:off x="10532325" y="973951"/>
            <a:ext cx="10888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2BD691-BBF6-4740-B583-152C25BA561E}"/>
              </a:ext>
              <a:ext uri="{C183D7F6-B498-43B3-948B-1728B52AA6E4}">
                <adec:decorative xmlns:adec="http://schemas.microsoft.com/office/drawing/2017/decorative" val="1"/>
              </a:ext>
            </a:extLst>
          </p:cNvPr>
          <p:cNvCxnSpPr>
            <a:cxnSpLocks/>
          </p:cNvCxnSpPr>
          <p:nvPr/>
        </p:nvCxnSpPr>
        <p:spPr>
          <a:xfrm>
            <a:off x="3437186" y="973951"/>
            <a:ext cx="285333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B257F96-ADA8-4DAC-9704-24A959A4DFB9}"/>
              </a:ext>
              <a:ext uri="{C183D7F6-B498-43B3-948B-1728B52AA6E4}">
                <adec:decorative xmlns:adec="http://schemas.microsoft.com/office/drawing/2017/decorative" val="1"/>
              </a:ext>
            </a:extLst>
          </p:cNvPr>
          <p:cNvCxnSpPr>
            <a:cxnSpLocks/>
          </p:cNvCxnSpPr>
          <p:nvPr/>
        </p:nvCxnSpPr>
        <p:spPr>
          <a:xfrm>
            <a:off x="6482547" y="981902"/>
            <a:ext cx="391176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5" name="Chart 24">
            <a:extLst>
              <a:ext uri="{FF2B5EF4-FFF2-40B4-BE49-F238E27FC236}">
                <a16:creationId xmlns:a16="http://schemas.microsoft.com/office/drawing/2014/main" id="{B2717317-9FA0-401C-9697-B0AF8C7BBE50}"/>
              </a:ext>
              <a:ext uri="{C183D7F6-B498-43B3-948B-1728B52AA6E4}">
                <adec:decorative xmlns:adec="http://schemas.microsoft.com/office/drawing/2017/decorative" val="1"/>
              </a:ext>
            </a:extLst>
          </p:cNvPr>
          <p:cNvGraphicFramePr/>
          <p:nvPr/>
        </p:nvGraphicFramePr>
        <p:xfrm>
          <a:off x="3485191" y="1487188"/>
          <a:ext cx="2853339" cy="428091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0" name="Chart 29">
            <a:extLst>
              <a:ext uri="{FF2B5EF4-FFF2-40B4-BE49-F238E27FC236}">
                <a16:creationId xmlns:a16="http://schemas.microsoft.com/office/drawing/2014/main" id="{FF07130F-F864-4E19-B7E6-1757F6880FA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52142624"/>
              </p:ext>
            </p:extLst>
          </p:nvPr>
        </p:nvGraphicFramePr>
        <p:xfrm>
          <a:off x="6474676" y="1072707"/>
          <a:ext cx="3655694" cy="507675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3" name="Average table">
            <a:extLst>
              <a:ext uri="{FF2B5EF4-FFF2-40B4-BE49-F238E27FC236}">
                <a16:creationId xmlns:a16="http://schemas.microsoft.com/office/drawing/2014/main" id="{3406375D-635D-4931-B0BE-F13005BF0D0D}"/>
              </a:ext>
            </a:extLst>
          </p:cNvPr>
          <p:cNvGraphicFramePr>
            <a:graphicFrameLocks noGrp="1"/>
          </p:cNvGraphicFramePr>
          <p:nvPr>
            <p:extLst>
              <p:ext uri="{D42A27DB-BD31-4B8C-83A1-F6EECF244321}">
                <p14:modId xmlns:p14="http://schemas.microsoft.com/office/powerpoint/2010/main" val="4120724355"/>
              </p:ext>
            </p:extLst>
          </p:nvPr>
        </p:nvGraphicFramePr>
        <p:xfrm>
          <a:off x="10519676" y="1062041"/>
          <a:ext cx="1164732" cy="4975990"/>
        </p:xfrm>
        <a:graphic>
          <a:graphicData uri="http://schemas.openxmlformats.org/drawingml/2006/table">
            <a:tbl>
              <a:tblPr>
                <a:tableStyleId>{5C22544A-7EE6-4342-B048-85BDC9FD1C3A}</a:tableStyleId>
              </a:tblPr>
              <a:tblGrid>
                <a:gridCol w="582366">
                  <a:extLst>
                    <a:ext uri="{9D8B030D-6E8A-4147-A177-3AD203B41FA5}">
                      <a16:colId xmlns:a16="http://schemas.microsoft.com/office/drawing/2014/main" val="2297612066"/>
                    </a:ext>
                  </a:extLst>
                </a:gridCol>
                <a:gridCol w="582366">
                  <a:extLst>
                    <a:ext uri="{9D8B030D-6E8A-4147-A177-3AD203B41FA5}">
                      <a16:colId xmlns:a16="http://schemas.microsoft.com/office/drawing/2014/main" val="904394726"/>
                    </a:ext>
                  </a:extLst>
                </a:gridCol>
              </a:tblGrid>
              <a:tr h="497599">
                <a:tc>
                  <a:txBody>
                    <a:bodyPr/>
                    <a:lstStyle/>
                    <a:p>
                      <a:pPr algn="ctr" fontAlgn="b"/>
                      <a:r>
                        <a:rPr lang="en-GB" sz="1050" b="0" i="0" u="none" strike="noStrike">
                          <a:solidFill>
                            <a:srgbClr val="000000"/>
                          </a:solidFill>
                          <a:effectLst/>
                          <a:latin typeface="+mn-lt"/>
                        </a:rPr>
                        <a:t>36%</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b="0" i="0" u="none" strike="noStrike">
                          <a:solidFill>
                            <a:srgbClr val="000000"/>
                          </a:solidFill>
                          <a:effectLst/>
                          <a:latin typeface="+mn-lt"/>
                        </a:rPr>
                        <a:t>N/A</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8051931"/>
                  </a:ext>
                </a:extLst>
              </a:tr>
              <a:tr h="497599">
                <a:tc>
                  <a:txBody>
                    <a:bodyPr/>
                    <a:lstStyle/>
                    <a:p>
                      <a:pPr algn="ctr" fontAlgn="b"/>
                      <a:r>
                        <a:rPr lang="en-GB" sz="1050" b="0" i="0" u="none" strike="noStrike">
                          <a:solidFill>
                            <a:srgbClr val="000000"/>
                          </a:solidFill>
                          <a:effectLst/>
                          <a:latin typeface="+mn-lt"/>
                        </a:rPr>
                        <a:t>25%</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u="none" strike="noStrike">
                          <a:effectLst/>
                          <a:latin typeface="+mn-lt"/>
                        </a:rPr>
                        <a:t>16%</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30539914"/>
                  </a:ext>
                </a:extLst>
              </a:tr>
              <a:tr h="497599">
                <a:tc>
                  <a:txBody>
                    <a:bodyPr/>
                    <a:lstStyle/>
                    <a:p>
                      <a:pPr algn="ctr" fontAlgn="b"/>
                      <a:r>
                        <a:rPr lang="en-GB" sz="1050" b="0" i="0" u="none" strike="noStrike">
                          <a:solidFill>
                            <a:srgbClr val="000000"/>
                          </a:solidFill>
                          <a:effectLst/>
                          <a:latin typeface="+mn-lt"/>
                        </a:rPr>
                        <a:t>25%</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u="none" strike="noStrike">
                          <a:effectLst/>
                          <a:latin typeface="+mn-lt"/>
                        </a:rPr>
                        <a:t>23%</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44745"/>
                  </a:ext>
                </a:extLst>
              </a:tr>
              <a:tr h="497599">
                <a:tc>
                  <a:txBody>
                    <a:bodyPr/>
                    <a:lstStyle/>
                    <a:p>
                      <a:pPr algn="ctr" fontAlgn="b"/>
                      <a:r>
                        <a:rPr lang="en-GB" sz="1050" b="0" i="0" u="none" strike="noStrike">
                          <a:solidFill>
                            <a:srgbClr val="000000"/>
                          </a:solidFill>
                          <a:effectLst/>
                          <a:latin typeface="+mn-lt"/>
                        </a:rPr>
                        <a:t>19%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u="none" strike="noStrike">
                          <a:effectLst/>
                          <a:latin typeface="+mn-lt"/>
                        </a:rPr>
                        <a:t>25%</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52615529"/>
                  </a:ext>
                </a:extLst>
              </a:tr>
              <a:tr h="497599">
                <a:tc>
                  <a:txBody>
                    <a:bodyPr/>
                    <a:lstStyle/>
                    <a:p>
                      <a:pPr algn="ctr" fontAlgn="b"/>
                      <a:r>
                        <a:rPr lang="en-GB" sz="1050" b="0" i="0" u="none" strike="noStrike">
                          <a:solidFill>
                            <a:srgbClr val="000000"/>
                          </a:solidFill>
                          <a:effectLst/>
                          <a:latin typeface="+mn-lt"/>
                        </a:rPr>
                        <a:t>17%</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u="none" strike="noStrike">
                          <a:effectLst/>
                          <a:latin typeface="+mn-lt"/>
                        </a:rPr>
                        <a:t>23%</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123791"/>
                  </a:ext>
                </a:extLst>
              </a:tr>
              <a:tr h="497599">
                <a:tc>
                  <a:txBody>
                    <a:bodyPr/>
                    <a:lstStyle/>
                    <a:p>
                      <a:pPr algn="ctr" fontAlgn="b"/>
                      <a:r>
                        <a:rPr lang="en-GB" sz="1050" b="0" i="0" u="none" strike="noStrike">
                          <a:solidFill>
                            <a:srgbClr val="000000"/>
                          </a:solidFill>
                          <a:effectLst/>
                          <a:latin typeface="+mn-lt"/>
                        </a:rPr>
                        <a:t>14%</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u="none" strike="noStrike">
                          <a:effectLst/>
                          <a:latin typeface="+mn-lt"/>
                        </a:rPr>
                        <a:t>19%</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345694"/>
                  </a:ext>
                </a:extLst>
              </a:tr>
              <a:tr h="497599">
                <a:tc>
                  <a:txBody>
                    <a:bodyPr/>
                    <a:lstStyle/>
                    <a:p>
                      <a:pPr algn="ctr" fontAlgn="b"/>
                      <a:r>
                        <a:rPr lang="en-GB" sz="1050" b="0" i="0" u="none" strike="noStrike">
                          <a:solidFill>
                            <a:srgbClr val="000000"/>
                          </a:solidFill>
                          <a:effectLst/>
                          <a:latin typeface="+mn-lt"/>
                        </a:rPr>
                        <a:t>7%</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u="none" strike="noStrike">
                          <a:effectLst/>
                          <a:latin typeface="+mn-lt"/>
                        </a:rPr>
                        <a:t>8%</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98930036"/>
                  </a:ext>
                </a:extLst>
              </a:tr>
              <a:tr h="497599">
                <a:tc>
                  <a:txBody>
                    <a:bodyPr/>
                    <a:lstStyle/>
                    <a:p>
                      <a:pPr algn="ctr" fontAlgn="b"/>
                      <a:r>
                        <a:rPr lang="en-GB" sz="1050" b="0" i="0" u="none" strike="noStrike">
                          <a:solidFill>
                            <a:srgbClr val="000000"/>
                          </a:solidFill>
                          <a:effectLst/>
                          <a:latin typeface="+mn-lt"/>
                        </a:rPr>
                        <a:t>3%</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b="0" i="0" u="none" strike="noStrike">
                          <a:solidFill>
                            <a:srgbClr val="000000"/>
                          </a:solidFill>
                          <a:effectLst/>
                          <a:latin typeface="+mn-lt"/>
                        </a:rPr>
                        <a:t>5%</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3156891"/>
                  </a:ext>
                </a:extLst>
              </a:tr>
              <a:tr h="497599">
                <a:tc>
                  <a:txBody>
                    <a:bodyPr/>
                    <a:lstStyle/>
                    <a:p>
                      <a:pPr algn="ctr" fontAlgn="b"/>
                      <a:r>
                        <a:rPr lang="en-GB" sz="1050" b="0" i="0" u="none" strike="noStrike">
                          <a:solidFill>
                            <a:srgbClr val="000000"/>
                          </a:solidFill>
                          <a:effectLst/>
                          <a:latin typeface="+mn-lt"/>
                        </a:rPr>
                        <a:t>8%</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u="none" strike="noStrike">
                          <a:effectLst/>
                          <a:latin typeface="+mn-lt"/>
                        </a:rPr>
                        <a:t>10%</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950252"/>
                  </a:ext>
                </a:extLst>
              </a:tr>
              <a:tr h="497599">
                <a:tc>
                  <a:txBody>
                    <a:bodyPr/>
                    <a:lstStyle/>
                    <a:p>
                      <a:pPr algn="ctr" fontAlgn="b"/>
                      <a:r>
                        <a:rPr lang="en-GB" sz="1050" b="0" i="0" u="none" strike="noStrike">
                          <a:solidFill>
                            <a:srgbClr val="000000"/>
                          </a:solidFill>
                          <a:effectLst/>
                          <a:latin typeface="+mn-lt"/>
                        </a:rPr>
                        <a:t>5%</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050" b="0" i="0" u="none" strike="noStrike">
                          <a:solidFill>
                            <a:srgbClr val="000000"/>
                          </a:solidFill>
                          <a:effectLst/>
                          <a:latin typeface="+mn-lt"/>
                        </a:rPr>
                        <a:t>1%</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5175707"/>
                  </a:ext>
                </a:extLst>
              </a:tr>
            </a:tbl>
          </a:graphicData>
        </a:graphic>
      </p:graphicFrame>
      <p:graphicFrame>
        <p:nvGraphicFramePr>
          <p:cNvPr id="3" name="Average table">
            <a:extLst>
              <a:ext uri="{FF2B5EF4-FFF2-40B4-BE49-F238E27FC236}">
                <a16:creationId xmlns:a16="http://schemas.microsoft.com/office/drawing/2014/main" id="{F9518C0C-5D72-18B4-F852-2C3670F11668}"/>
              </a:ext>
            </a:extLst>
          </p:cNvPr>
          <p:cNvGraphicFramePr>
            <a:graphicFrameLocks noGrp="1"/>
          </p:cNvGraphicFramePr>
          <p:nvPr>
            <p:extLst>
              <p:ext uri="{D42A27DB-BD31-4B8C-83A1-F6EECF244321}">
                <p14:modId xmlns:p14="http://schemas.microsoft.com/office/powerpoint/2010/main" val="2943366507"/>
              </p:ext>
            </p:extLst>
          </p:nvPr>
        </p:nvGraphicFramePr>
        <p:xfrm>
          <a:off x="3558901" y="1038485"/>
          <a:ext cx="2719219" cy="4900218"/>
        </p:xfrm>
        <a:graphic>
          <a:graphicData uri="http://schemas.openxmlformats.org/drawingml/2006/table">
            <a:tbl>
              <a:tblPr>
                <a:tableStyleId>{5C22544A-7EE6-4342-B048-85BDC9FD1C3A}</a:tableStyleId>
              </a:tblPr>
              <a:tblGrid>
                <a:gridCol w="2719219">
                  <a:extLst>
                    <a:ext uri="{9D8B030D-6E8A-4147-A177-3AD203B41FA5}">
                      <a16:colId xmlns:a16="http://schemas.microsoft.com/office/drawing/2014/main" val="904394726"/>
                    </a:ext>
                  </a:extLst>
                </a:gridCol>
              </a:tblGrid>
              <a:tr h="508443">
                <a:tc>
                  <a:txBody>
                    <a:bodyPr/>
                    <a:lstStyle/>
                    <a:p>
                      <a:pPr algn="ctr" fontAlgn="b"/>
                      <a:r>
                        <a:rPr lang="en-GB" sz="1050" u="none" strike="noStrike">
                          <a:effectLst/>
                          <a:latin typeface="+mn-lt"/>
                        </a:rPr>
                        <a:t>An additional tax that is earmarked specifically for the NHS</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8051931"/>
                  </a:ext>
                </a:extLst>
              </a:tr>
              <a:tr h="508443">
                <a:tc>
                  <a:txBody>
                    <a:bodyPr/>
                    <a:lstStyle/>
                    <a:p>
                      <a:pPr algn="ctr" fontAlgn="b"/>
                      <a:r>
                        <a:rPr lang="en-GB" sz="1050" u="none" strike="noStrike">
                          <a:effectLst/>
                          <a:latin typeface="+mn-lt"/>
                        </a:rPr>
                        <a:t>An increase in National Insurance</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30539914"/>
                  </a:ext>
                </a:extLst>
              </a:tr>
              <a:tr h="508443">
                <a:tc>
                  <a:txBody>
                    <a:bodyPr/>
                    <a:lstStyle/>
                    <a:p>
                      <a:pPr algn="ctr" fontAlgn="b"/>
                      <a:r>
                        <a:rPr lang="en-GB" sz="1050" u="none" strike="noStrike">
                          <a:effectLst/>
                          <a:latin typeface="+mn-lt"/>
                        </a:rPr>
                        <a:t>An increase in Income Tax</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44745"/>
                  </a:ext>
                </a:extLst>
              </a:tr>
              <a:tr h="508443">
                <a:tc>
                  <a:txBody>
                    <a:bodyPr/>
                    <a:lstStyle/>
                    <a:p>
                      <a:pPr algn="ctr" fontAlgn="b"/>
                      <a:r>
                        <a:rPr lang="en-GB" sz="1050" b="0" i="0" u="none" strike="noStrike">
                          <a:solidFill>
                            <a:srgbClr val="000000"/>
                          </a:solidFill>
                          <a:effectLst/>
                          <a:latin typeface="+mn-lt"/>
                        </a:rPr>
                        <a:t>Spending cuts to other services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52615529"/>
                  </a:ext>
                </a:extLst>
              </a:tr>
              <a:tr h="508443">
                <a:tc>
                  <a:txBody>
                    <a:bodyPr/>
                    <a:lstStyle/>
                    <a:p>
                      <a:pPr algn="ctr" fontAlgn="b"/>
                      <a:r>
                        <a:rPr lang="en-GB" sz="1050" u="none" strike="noStrike">
                          <a:effectLst/>
                          <a:latin typeface="+mn-lt"/>
                        </a:rPr>
                        <a:t>An increase in Inheritance Tax</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123791"/>
                  </a:ext>
                </a:extLst>
              </a:tr>
              <a:tr h="508443">
                <a:tc>
                  <a:txBody>
                    <a:bodyPr/>
                    <a:lstStyle/>
                    <a:p>
                      <a:pPr algn="ctr" fontAlgn="b"/>
                      <a:r>
                        <a:rPr lang="en-GB" sz="1050" u="none" strike="noStrike">
                          <a:effectLst/>
                          <a:latin typeface="+mn-lt"/>
                        </a:rPr>
                        <a:t>Increase government borrowing</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345694"/>
                  </a:ext>
                </a:extLst>
              </a:tr>
              <a:tr h="508443">
                <a:tc>
                  <a:txBody>
                    <a:bodyPr/>
                    <a:lstStyle/>
                    <a:p>
                      <a:pPr algn="ctr" fontAlgn="b"/>
                      <a:r>
                        <a:rPr lang="en-GB" sz="1050" u="none" strike="noStrike">
                          <a:effectLst/>
                          <a:latin typeface="+mn-lt"/>
                        </a:rPr>
                        <a:t>An increase in VAT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98930036"/>
                  </a:ext>
                </a:extLst>
              </a:tr>
              <a:tr h="442500">
                <a:tc>
                  <a:txBody>
                    <a:bodyPr/>
                    <a:lstStyle/>
                    <a:p>
                      <a:pPr algn="ctr" fontAlgn="b"/>
                      <a:r>
                        <a:rPr lang="en-GB" sz="1050" b="0" i="0" u="none" strike="noStrike">
                          <a:solidFill>
                            <a:srgbClr val="000000"/>
                          </a:solidFill>
                          <a:effectLst/>
                          <a:latin typeface="+mn-lt"/>
                        </a:rPr>
                        <a:t>An increase in Income Tax - for the wealthiest in society</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03660606"/>
                  </a:ext>
                </a:extLst>
              </a:tr>
              <a:tr h="508443">
                <a:tc>
                  <a:txBody>
                    <a:bodyPr/>
                    <a:lstStyle/>
                    <a:p>
                      <a:pPr algn="ctr" fontAlgn="b"/>
                      <a:r>
                        <a:rPr lang="en-GB" sz="1050" u="none" strike="noStrike">
                          <a:effectLst/>
                          <a:latin typeface="+mn-lt"/>
                        </a:rPr>
                        <a:t>None of these – I don’t think the government should increase spending on the NHS </a:t>
                      </a:r>
                      <a:endParaRPr lang="en-GB" sz="1050" b="0" i="0" u="none" strike="noStrike">
                        <a:solidFill>
                          <a:srgbClr val="000000"/>
                        </a:solidFill>
                        <a:effectLst/>
                        <a:latin typeface="+mn-lt"/>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950252"/>
                  </a:ext>
                </a:extLst>
              </a:tr>
              <a:tr h="390174">
                <a:tc>
                  <a:txBody>
                    <a:bodyPr/>
                    <a:lstStyle/>
                    <a:p>
                      <a:pPr algn="ctr" fontAlgn="b"/>
                      <a:r>
                        <a:rPr lang="en-GB" sz="1050" b="0" i="0" u="none" strike="noStrike">
                          <a:solidFill>
                            <a:srgbClr val="000000"/>
                          </a:solidFill>
                          <a:effectLst/>
                          <a:latin typeface="+mn-lt"/>
                        </a:rPr>
                        <a:t>Don’t know</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84182524"/>
                  </a:ext>
                </a:extLst>
              </a:tr>
            </a:tbl>
          </a:graphicData>
        </a:graphic>
      </p:graphicFrame>
      <p:sp>
        <p:nvSpPr>
          <p:cNvPr id="6" name="Text Placeholder 14">
            <a:extLst>
              <a:ext uri="{FF2B5EF4-FFF2-40B4-BE49-F238E27FC236}">
                <a16:creationId xmlns:a16="http://schemas.microsoft.com/office/drawing/2014/main" id="{A1FA4072-B898-777C-7791-6F0A219F5192}"/>
              </a:ext>
            </a:extLst>
          </p:cNvPr>
          <p:cNvSpPr txBox="1">
            <a:spLocks/>
          </p:cNvSpPr>
          <p:nvPr/>
        </p:nvSpPr>
        <p:spPr>
          <a:xfrm>
            <a:off x="273507" y="3069519"/>
            <a:ext cx="2781562" cy="1116250"/>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Tx/>
              <a:defRPr/>
            </a:pPr>
            <a:r>
              <a:rPr lang="en-GB" sz="1600" b="1" kern="0">
                <a:solidFill>
                  <a:srgbClr val="419999"/>
                </a:solidFill>
                <a:latin typeface="Arial"/>
                <a:cs typeface="Segoe UI" panose="020B0502040204020203" pitchFamily="34" charset="0"/>
              </a:rPr>
              <a:t>Since November 2022, there is less support for an additional tax that is earmarked specifically for the NHS (down from 36% to 31%), an increase in National Insurance (down from 25% to 22%), and an increase in Income Tax (down from 25% to 21%). </a:t>
            </a:r>
          </a:p>
        </p:txBody>
      </p:sp>
      <p:grpSp>
        <p:nvGrpSpPr>
          <p:cNvPr id="4" name="Group 3">
            <a:extLst>
              <a:ext uri="{FF2B5EF4-FFF2-40B4-BE49-F238E27FC236}">
                <a16:creationId xmlns:a16="http://schemas.microsoft.com/office/drawing/2014/main" id="{1B48690E-D5FE-4702-0B29-650E6BA6798A}"/>
              </a:ext>
            </a:extLst>
          </p:cNvPr>
          <p:cNvGrpSpPr/>
          <p:nvPr/>
        </p:nvGrpSpPr>
        <p:grpSpPr>
          <a:xfrm>
            <a:off x="288190" y="5765241"/>
            <a:ext cx="1383624" cy="421654"/>
            <a:chOff x="7554773" y="5154267"/>
            <a:chExt cx="1383624" cy="421654"/>
          </a:xfrm>
        </p:grpSpPr>
        <p:sp>
          <p:nvSpPr>
            <p:cNvPr id="26" name="TextBox 25">
              <a:extLst>
                <a:ext uri="{FF2B5EF4-FFF2-40B4-BE49-F238E27FC236}">
                  <a16:creationId xmlns:a16="http://schemas.microsoft.com/office/drawing/2014/main" id="{AD3846D3-FB79-7CED-B61A-97076CE5B535}"/>
                </a:ext>
              </a:extLst>
            </p:cNvPr>
            <p:cNvSpPr txBox="1"/>
            <p:nvPr/>
          </p:nvSpPr>
          <p:spPr>
            <a:xfrm>
              <a:off x="7853515" y="5186103"/>
              <a:ext cx="1084882" cy="357983"/>
            </a:xfrm>
            <a:prstGeom prst="rect">
              <a:avLst/>
            </a:prstGeom>
            <a:noFill/>
          </p:spPr>
          <p:txBody>
            <a:bodyPr wrap="square" lIns="0" tIns="0" rIns="0" bIns="0" rtlCol="0">
              <a:spAutoFit/>
            </a:bodyPr>
            <a:lstStyle/>
            <a:p>
              <a:pPr algn="l">
                <a:lnSpc>
                  <a:spcPct val="110000"/>
                </a:lnSpc>
                <a:spcBef>
                  <a:spcPts val="400"/>
                </a:spcBef>
                <a:spcAft>
                  <a:spcPts val="400"/>
                </a:spcAft>
              </a:pPr>
              <a:r>
                <a:rPr lang="en-GB" sz="1100"/>
                <a:t>Sig. difference from Nov 22</a:t>
              </a:r>
            </a:p>
          </p:txBody>
        </p:sp>
        <p:sp>
          <p:nvSpPr>
            <p:cNvPr id="27" name="TextBox 26">
              <a:extLst>
                <a:ext uri="{FF2B5EF4-FFF2-40B4-BE49-F238E27FC236}">
                  <a16:creationId xmlns:a16="http://schemas.microsoft.com/office/drawing/2014/main" id="{9C6761AB-98E4-6354-06C9-2CF1089EB9C3}"/>
                </a:ext>
              </a:extLst>
            </p:cNvPr>
            <p:cNvSpPr txBox="1"/>
            <p:nvPr/>
          </p:nvSpPr>
          <p:spPr>
            <a:xfrm>
              <a:off x="7554773" y="5154267"/>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sp>
          <p:nvSpPr>
            <p:cNvPr id="28" name="TextBox 27">
              <a:extLst>
                <a:ext uri="{FF2B5EF4-FFF2-40B4-BE49-F238E27FC236}">
                  <a16:creationId xmlns:a16="http://schemas.microsoft.com/office/drawing/2014/main" id="{A485835A-96D3-7F5B-CEDC-2B910F772C26}"/>
                </a:ext>
              </a:extLst>
            </p:cNvPr>
            <p:cNvSpPr txBox="1"/>
            <p:nvPr/>
          </p:nvSpPr>
          <p:spPr>
            <a:xfrm rot="10800000">
              <a:off x="7554773" y="5294818"/>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grpSp>
      <p:sp>
        <p:nvSpPr>
          <p:cNvPr id="36" name="TextBox 35">
            <a:extLst>
              <a:ext uri="{FF2B5EF4-FFF2-40B4-BE49-F238E27FC236}">
                <a16:creationId xmlns:a16="http://schemas.microsoft.com/office/drawing/2014/main" id="{8397A881-9777-AB96-252A-D4DD0370A271}"/>
              </a:ext>
            </a:extLst>
          </p:cNvPr>
          <p:cNvSpPr txBox="1"/>
          <p:nvPr/>
        </p:nvSpPr>
        <p:spPr>
          <a:xfrm rot="10800000">
            <a:off x="9640799" y="1040070"/>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sp>
        <p:nvSpPr>
          <p:cNvPr id="11" name="TextBox 10">
            <a:extLst>
              <a:ext uri="{FF2B5EF4-FFF2-40B4-BE49-F238E27FC236}">
                <a16:creationId xmlns:a16="http://schemas.microsoft.com/office/drawing/2014/main" id="{B862B444-29A1-094E-30AF-BCBE5C5F80E1}"/>
              </a:ext>
            </a:extLst>
          </p:cNvPr>
          <p:cNvSpPr txBox="1"/>
          <p:nvPr/>
        </p:nvSpPr>
        <p:spPr>
          <a:xfrm>
            <a:off x="10971630" y="783612"/>
            <a:ext cx="785054" cy="161583"/>
          </a:xfrm>
          <a:prstGeom prst="rect">
            <a:avLst/>
          </a:prstGeom>
          <a:noFill/>
        </p:spPr>
        <p:txBody>
          <a:bodyPr wrap="square" lIns="0" tIns="0" rIns="0" bIns="0" rtlCol="0" anchor="b">
            <a:spAutoFit/>
          </a:bodyPr>
          <a:lstStyle/>
          <a:p>
            <a:pPr marL="0" marR="0" lvl="0" indent="0" algn="ctr" defTabSz="914400" eaLnBrk="1" fontAlgn="auto" latinLnBrk="0" hangingPunct="1">
              <a:spcBef>
                <a:spcPts val="2400"/>
              </a:spcBef>
              <a:spcAft>
                <a:spcPts val="0"/>
              </a:spcAft>
              <a:buClr>
                <a:schemeClr val="bg2"/>
              </a:buClr>
              <a:buSzTx/>
              <a:buFontTx/>
              <a:buNone/>
              <a:tabLst/>
              <a:defRPr/>
            </a:pPr>
            <a:r>
              <a:rPr kumimoji="0" lang="en-GB" sz="1050" b="1" i="0" u="none" strike="noStrike" kern="0" cap="none" spc="0" normalizeH="0" baseline="0" noProof="0">
                <a:ln>
                  <a:noFill/>
                </a:ln>
                <a:solidFill>
                  <a:schemeClr val="tx2"/>
                </a:solidFill>
                <a:effectLst/>
                <a:uLnTx/>
                <a:uFillTx/>
              </a:rPr>
              <a:t>May 22</a:t>
            </a:r>
          </a:p>
        </p:txBody>
      </p:sp>
      <p:sp>
        <p:nvSpPr>
          <p:cNvPr id="12" name="TextBox 11">
            <a:extLst>
              <a:ext uri="{FF2B5EF4-FFF2-40B4-BE49-F238E27FC236}">
                <a16:creationId xmlns:a16="http://schemas.microsoft.com/office/drawing/2014/main" id="{5E15D71A-E03E-12A3-49F3-25DE348BCF80}"/>
              </a:ext>
            </a:extLst>
          </p:cNvPr>
          <p:cNvSpPr txBox="1"/>
          <p:nvPr/>
        </p:nvSpPr>
        <p:spPr>
          <a:xfrm rot="10800000">
            <a:off x="8821840" y="1535755"/>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sp>
        <p:nvSpPr>
          <p:cNvPr id="16" name="Text Placeholder 4">
            <a:extLst>
              <a:ext uri="{FF2B5EF4-FFF2-40B4-BE49-F238E27FC236}">
                <a16:creationId xmlns:a16="http://schemas.microsoft.com/office/drawing/2014/main" id="{DBF2C19B-6E27-1F97-885C-0CCDE32198BC}"/>
              </a:ext>
            </a:extLst>
          </p:cNvPr>
          <p:cNvSpPr txBox="1">
            <a:spLocks/>
          </p:cNvSpPr>
          <p:nvPr/>
        </p:nvSpPr>
        <p:spPr>
          <a:xfrm>
            <a:off x="345999" y="6170312"/>
            <a:ext cx="9164900" cy="334345"/>
          </a:xfrm>
          <a:prstGeom prst="rect">
            <a:avLst/>
          </a:prstGeom>
        </p:spPr>
        <p:txBody>
          <a:bodyPr anchor="ct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800" i="1" u="none" strike="noStrike" kern="1200" cap="none" spc="0" normalizeH="0" baseline="0" noProof="0">
                <a:ln>
                  <a:noFill/>
                </a:ln>
                <a:solidFill>
                  <a:prstClr val="white">
                    <a:lumMod val="50000"/>
                  </a:prstClr>
                </a:solidFill>
                <a:effectLst/>
                <a:uLnTx/>
                <a:uFillTx/>
                <a:latin typeface="Arial"/>
                <a:ea typeface="+mn-ea"/>
                <a:cs typeface="+mn-cs"/>
              </a:rPr>
              <a:t>Bases: </a:t>
            </a:r>
            <a:r>
              <a:rPr kumimoji="0" lang="en-GB" sz="800" i="1" u="none" strike="noStrike" kern="1200" cap="none" spc="0" normalizeH="0" baseline="0" noProof="0">
                <a:ln>
                  <a:noFill/>
                </a:ln>
                <a:solidFill>
                  <a:sysClr val="window" lastClr="FFFFFF">
                    <a:lumMod val="50000"/>
                  </a:sysClr>
                </a:solidFill>
                <a:effectLst/>
                <a:uLnTx/>
                <a:uFillTx/>
                <a:latin typeface="Arial"/>
                <a:ea typeface="+mn-ea"/>
                <a:cs typeface="Arial"/>
              </a:rPr>
              <a:t>All participants, </a:t>
            </a:r>
            <a:r>
              <a:rPr lang="en-GB" sz="800" i="1">
                <a:solidFill>
                  <a:sysClr val="window" lastClr="FFFFFF">
                    <a:lumMod val="50000"/>
                  </a:sysClr>
                </a:solidFill>
                <a:latin typeface="Arial"/>
                <a:cs typeface="Arial"/>
              </a:rPr>
              <a:t>May </a:t>
            </a:r>
            <a:r>
              <a:rPr kumimoji="0" lang="en-GB" sz="800" i="1" u="none" strike="noStrike" kern="1200" cap="none" spc="0" normalizeH="0" baseline="0" noProof="0">
                <a:ln>
                  <a:noFill/>
                </a:ln>
                <a:solidFill>
                  <a:sysClr val="window" lastClr="FFFFFF">
                    <a:lumMod val="50000"/>
                  </a:sysClr>
                </a:solidFill>
                <a:effectLst/>
                <a:uLnTx/>
                <a:uFillTx/>
                <a:latin typeface="Arial"/>
                <a:ea typeface="+mn-ea"/>
                <a:cs typeface="Arial"/>
              </a:rPr>
              <a:t>2023 n=2,450 5</a:t>
            </a:r>
            <a:r>
              <a:rPr kumimoji="0" lang="en-GB" sz="80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10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2023, </a:t>
            </a:r>
            <a:r>
              <a:rPr kumimoji="0" lang="en-GB" sz="800" i="1" u="none" strike="noStrike" kern="1200" cap="none" spc="0" normalizeH="0" baseline="0" noProof="0">
                <a:ln>
                  <a:noFill/>
                </a:ln>
                <a:solidFill>
                  <a:sysClr val="window" lastClr="FFFFFF">
                    <a:lumMod val="50000"/>
                  </a:sysClr>
                </a:solidFill>
                <a:effectLst/>
                <a:uLnTx/>
                <a:uFillTx/>
                <a:latin typeface="Arial"/>
                <a:ea typeface="+mn-ea"/>
                <a:cs typeface="Arial"/>
              </a:rPr>
              <a:t>Nov 2022 n=2,063 24</a:t>
            </a:r>
            <a:r>
              <a:rPr kumimoji="0" lang="en-GB" sz="800" i="1" u="none" strike="noStrike" kern="1200" cap="none" spc="0" normalizeH="0" baseline="30000" noProof="0">
                <a:ln>
                  <a:noFill/>
                </a:ln>
                <a:solidFill>
                  <a:sysClr val="window" lastClr="FFFFFF">
                    <a:lumMod val="50000"/>
                  </a:sysClr>
                </a:solidFill>
                <a:effectLst/>
                <a:uLnTx/>
                <a:uFillTx/>
                <a:latin typeface="Arial"/>
                <a:ea typeface="+mn-ea"/>
                <a:cs typeface="Arial"/>
              </a:rPr>
              <a:t>th</a:t>
            </a:r>
            <a:r>
              <a:rPr lang="en-GB" sz="800" i="1">
                <a:solidFill>
                  <a:sysClr val="window" lastClr="FFFFFF">
                    <a:lumMod val="50000"/>
                  </a:sysClr>
                </a:solidFill>
                <a:latin typeface="Arial"/>
                <a:cs typeface="Arial"/>
              </a:rPr>
              <a:t> – 30</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November 2022,</a:t>
            </a:r>
            <a:r>
              <a:rPr kumimoji="0" lang="en-GB" sz="800" i="1" u="none" strike="noStrike" kern="1200" cap="none" spc="0" normalizeH="0" baseline="0" noProof="0">
                <a:ln>
                  <a:noFill/>
                </a:ln>
                <a:solidFill>
                  <a:sysClr val="window" lastClr="FFFFFF">
                    <a:lumMod val="50000"/>
                  </a:sysClr>
                </a:solidFill>
                <a:effectLst/>
                <a:uLnTx/>
                <a:uFillTx/>
                <a:latin typeface="Arial"/>
                <a:ea typeface="+mn-ea"/>
                <a:cs typeface="Arial"/>
              </a:rPr>
              <a:t> May 2022 n=</a:t>
            </a:r>
            <a:r>
              <a:rPr lang="en-GB" sz="800" i="1">
                <a:solidFill>
                  <a:sysClr val="window" lastClr="FFFFFF">
                    <a:lumMod val="50000"/>
                  </a:sysClr>
                </a:solidFill>
                <a:latin typeface="Arial"/>
                <a:cs typeface="Arial"/>
              </a:rPr>
              <a:t>2,068 26</a:t>
            </a:r>
            <a:r>
              <a:rPr lang="en-GB" sz="800" i="1" baseline="30000">
                <a:solidFill>
                  <a:sysClr val="window" lastClr="FFFFFF">
                    <a:lumMod val="50000"/>
                  </a:sysClr>
                </a:solidFill>
                <a:latin typeface="Arial"/>
                <a:cs typeface="Arial"/>
              </a:rPr>
              <a:t>th</a:t>
            </a:r>
            <a:r>
              <a:rPr lang="en-GB" sz="800" i="1">
                <a:solidFill>
                  <a:sysClr val="window" lastClr="FFFFFF">
                    <a:lumMod val="50000"/>
                  </a:sysClr>
                </a:solidFill>
                <a:latin typeface="Arial"/>
                <a:cs typeface="Arial"/>
              </a:rPr>
              <a:t> May – 1</a:t>
            </a:r>
            <a:r>
              <a:rPr lang="en-GB" sz="800" i="1" baseline="30000">
                <a:solidFill>
                  <a:sysClr val="window" lastClr="FFFFFF">
                    <a:lumMod val="50000"/>
                  </a:sysClr>
                </a:solidFill>
                <a:latin typeface="Arial"/>
                <a:cs typeface="Arial"/>
              </a:rPr>
              <a:t>st</a:t>
            </a:r>
            <a:r>
              <a:rPr lang="en-GB" sz="800" i="1">
                <a:solidFill>
                  <a:sysClr val="window" lastClr="FFFFFF">
                    <a:lumMod val="50000"/>
                  </a:sysClr>
                </a:solidFill>
                <a:latin typeface="Arial"/>
                <a:cs typeface="Arial"/>
              </a:rPr>
              <a:t> June 2022. </a:t>
            </a:r>
            <a:r>
              <a:rPr kumimoji="0" lang="en-GB" sz="800" i="1" u="none" strike="noStrike" kern="1200" cap="none" spc="0" normalizeH="0" baseline="0" noProof="0">
                <a:ln>
                  <a:noFill/>
                </a:ln>
                <a:solidFill>
                  <a:sysClr val="window" lastClr="FFFFFF">
                    <a:lumMod val="50000"/>
                  </a:sysClr>
                </a:solidFill>
                <a:effectLst/>
                <a:uLnTx/>
                <a:uFillTx/>
                <a:latin typeface="Arial"/>
                <a:ea typeface="+mn-ea"/>
                <a:cs typeface="+mn-cs"/>
              </a:rPr>
              <a:t>All </a:t>
            </a:r>
            <a:r>
              <a:rPr lang="en-GB" sz="800" i="1">
                <a:solidFill>
                  <a:sysClr val="window" lastClr="FFFFFF">
                    <a:lumMod val="50000"/>
                  </a:sysClr>
                </a:solidFill>
                <a:latin typeface="Arial"/>
                <a:cs typeface="Arial"/>
              </a:rPr>
              <a:t>conducted online </a:t>
            </a:r>
            <a:r>
              <a:rPr kumimoji="0" lang="en-GB" sz="800" i="1" u="none" strike="noStrike" kern="1200" cap="none" spc="0" normalizeH="0" baseline="0" noProof="0">
                <a:ln>
                  <a:noFill/>
                </a:ln>
                <a:solidFill>
                  <a:sysClr val="window" lastClr="FFFFFF">
                    <a:lumMod val="50000"/>
                  </a:sysClr>
                </a:solidFill>
                <a:effectLst/>
                <a:uLnTx/>
                <a:uFillTx/>
                <a:latin typeface="Arial"/>
                <a:ea typeface="+mn-ea"/>
                <a:cs typeface="Arial"/>
              </a:rPr>
              <a:t>via KnowledgePanel UK.</a:t>
            </a:r>
            <a:endParaRPr kumimoji="0" lang="en-GB" sz="800" i="1" u="none" strike="noStrike" kern="1200" cap="none" spc="0" normalizeH="0" baseline="0" noProof="0">
              <a:ln>
                <a:noFill/>
              </a:ln>
              <a:solidFill>
                <a:prstClr val="white">
                  <a:lumMod val="50000"/>
                </a:prstClr>
              </a:solidFill>
              <a:effectLst/>
              <a:uLnTx/>
              <a:uFillTx/>
              <a:latin typeface="Arial"/>
              <a:ea typeface="+mn-ea"/>
              <a:cs typeface="+mn-cs"/>
            </a:endParaRPr>
          </a:p>
        </p:txBody>
      </p:sp>
      <p:sp>
        <p:nvSpPr>
          <p:cNvPr id="8" name="TextBox 7">
            <a:extLst>
              <a:ext uri="{FF2B5EF4-FFF2-40B4-BE49-F238E27FC236}">
                <a16:creationId xmlns:a16="http://schemas.microsoft.com/office/drawing/2014/main" id="{8971A774-C907-627A-A617-5D2F9BC5CFA0}"/>
              </a:ext>
            </a:extLst>
          </p:cNvPr>
          <p:cNvSpPr txBox="1"/>
          <p:nvPr/>
        </p:nvSpPr>
        <p:spPr>
          <a:xfrm rot="10800000">
            <a:off x="8739849" y="2040180"/>
            <a:ext cx="134652" cy="281103"/>
          </a:xfrm>
          <a:prstGeom prst="rect">
            <a:avLst/>
          </a:prstGeom>
          <a:noFill/>
        </p:spPr>
        <p:txBody>
          <a:bodyPr wrap="none" lIns="0" tIns="0" rIns="0" bIns="0" rtlCol="0">
            <a:spAutoFit/>
          </a:bodyPr>
          <a:lstStyle/>
          <a:p>
            <a:pPr algn="l">
              <a:lnSpc>
                <a:spcPct val="110000"/>
              </a:lnSpc>
              <a:spcBef>
                <a:spcPts val="400"/>
              </a:spcBef>
              <a:spcAft>
                <a:spcPts val="400"/>
              </a:spcAft>
            </a:pPr>
            <a:r>
              <a:rPr lang="en-GB" b="1">
                <a:solidFill>
                  <a:schemeClr val="accent1"/>
                </a:solidFill>
              </a:rPr>
              <a:t>^</a:t>
            </a:r>
          </a:p>
        </p:txBody>
      </p:sp>
      <p:graphicFrame>
        <p:nvGraphicFramePr>
          <p:cNvPr id="32" name="Chart 31">
            <a:extLst>
              <a:ext uri="{FF2B5EF4-FFF2-40B4-BE49-F238E27FC236}">
                <a16:creationId xmlns:a16="http://schemas.microsoft.com/office/drawing/2014/main" id="{A2D57AD8-F341-1134-62E5-2A68956ECBA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11847006"/>
              </p:ext>
            </p:extLst>
          </p:nvPr>
        </p:nvGraphicFramePr>
        <p:xfrm>
          <a:off x="6453926" y="1046314"/>
          <a:ext cx="3911148" cy="549096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19186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13DD3E-31BB-4591-B36A-E6867E6AD0A4}"/>
              </a:ext>
            </a:extLst>
          </p:cNvPr>
          <p:cNvSpPr>
            <a:spLocks noGrp="1"/>
          </p:cNvSpPr>
          <p:nvPr>
            <p:ph type="title"/>
          </p:nvPr>
        </p:nvSpPr>
        <p:spPr>
          <a:xfrm>
            <a:off x="450000" y="450000"/>
            <a:ext cx="7422765" cy="2492990"/>
          </a:xfrm>
        </p:spPr>
        <p:txBody>
          <a:bodyPr/>
          <a:lstStyle/>
          <a:p>
            <a:r>
              <a:rPr lang="en-GB"/>
              <a:t>Appendix: Detailed Methodology</a:t>
            </a:r>
          </a:p>
        </p:txBody>
      </p:sp>
      <p:sp>
        <p:nvSpPr>
          <p:cNvPr id="4" name="Espace réservé du texte 3">
            <a:extLst>
              <a:ext uri="{FF2B5EF4-FFF2-40B4-BE49-F238E27FC236}">
                <a16:creationId xmlns:a16="http://schemas.microsoft.com/office/drawing/2014/main" id="{E26170D8-26E3-4CED-9154-DDA3B724FCB6}"/>
              </a:ext>
            </a:extLst>
          </p:cNvPr>
          <p:cNvSpPr>
            <a:spLocks noGrp="1"/>
          </p:cNvSpPr>
          <p:nvPr>
            <p:ph type="body" idx="1"/>
          </p:nvPr>
        </p:nvSpPr>
        <p:spPr>
          <a:xfrm>
            <a:off x="8691914" y="92636"/>
            <a:ext cx="3262111" cy="3107326"/>
          </a:xfrm>
        </p:spPr>
        <p:txBody>
          <a:bodyPr/>
          <a:lstStyle/>
          <a:p>
            <a:r>
              <a:rPr lang="en-GB" sz="19900"/>
              <a:t>A1</a:t>
            </a:r>
          </a:p>
        </p:txBody>
      </p:sp>
      <p:sp>
        <p:nvSpPr>
          <p:cNvPr id="6" name="Slide Number Placeholder 5">
            <a:extLst>
              <a:ext uri="{FF2B5EF4-FFF2-40B4-BE49-F238E27FC236}">
                <a16:creationId xmlns:a16="http://schemas.microsoft.com/office/drawing/2014/main" id="{0150F475-D6D9-4216-BEC4-F008AF159594}"/>
              </a:ext>
            </a:extLst>
          </p:cNvPr>
          <p:cNvSpPr>
            <a:spLocks noGrp="1"/>
          </p:cNvSpPr>
          <p:nvPr>
            <p:ph type="sldNum" sz="quarter" idx="4"/>
          </p:nvPr>
        </p:nvSpPr>
        <p:spPr/>
        <p:txBody>
          <a:bodyPr/>
          <a:lstStyle/>
          <a:p>
            <a:fld id="{D61AABEC-672F-4B68-B914-690DA978312C}" type="slidenum">
              <a:rPr lang="en-GB" smtClean="0"/>
              <a:pPr/>
              <a:t>25</a:t>
            </a:fld>
            <a:r>
              <a:rPr lang="en-GB"/>
              <a:t> </a:t>
            </a:r>
          </a:p>
        </p:txBody>
      </p:sp>
    </p:spTree>
    <p:extLst>
      <p:ext uri="{BB962C8B-B14F-4D97-AF65-F5344CB8AC3E}">
        <p14:creationId xmlns:p14="http://schemas.microsoft.com/office/powerpoint/2010/main" val="1051724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793753"/>
            <a:ext cx="11299088" cy="3876675"/>
          </a:xfrm>
        </p:spPr>
        <p:txBody>
          <a:bodyPr/>
          <a:lstStyle/>
          <a:p>
            <a:r>
              <a:rPr lang="en-GB" b="1"/>
              <a:t>Recruitment to the panel </a:t>
            </a:r>
          </a:p>
          <a:p>
            <a:r>
              <a:rPr lang="en-GB"/>
              <a:t>Panellists are recruited via a random probability unclustered address-based sampling method. This means that every household in the UK has a known chance of being selected to join the panel. Letters are sent to selected addresses in the UK (using the Postcode Address File) inviting them to become members of the panel. Invited members are able to sign up to the panel by completing a short online questionnaire or by returning a paper form. Up to 2 members of the household are able to sign up to the panel. Members of the public who are digitally excluded are able to register to the KnowledgePanel either by post or by telephone, and are given a tablet, an email address, and basic internet access (see further information below) which allows them to complete surveys online.</a:t>
            </a:r>
          </a:p>
          <a:p>
            <a:r>
              <a:rPr lang="en-GB" b="1"/>
              <a:t>Conducting the survey</a:t>
            </a:r>
          </a:p>
          <a:p>
            <a:r>
              <a:rPr lang="en-GB"/>
              <a:t>The survey was designed using a ‘mobile-first’ approach, which took into consideration the look, feel and usability of a questionnaire on a mobile device. This included: a thorough review of the questionnaire length to ensure it would not over burden respondents from focusing on a small screen for a lengthy period, avoiding the use of grid style questions (instead using question loops which are more mobile friendly), and making questions ‘finger-friendly’ so they’re easy to respond to. The questionnaire was also compatible with screen reader software to help those requiring further accessibility. </a:t>
            </a:r>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a:xfrm>
            <a:off x="450000" y="1241781"/>
            <a:ext cx="9341700" cy="307777"/>
          </a:xfrm>
        </p:spPr>
        <p:txBody>
          <a:bodyPr/>
          <a:lstStyle/>
          <a:p>
            <a:r>
              <a:rPr lang="en-GB"/>
              <a:t>UK KnowledgePanel: Technical Notes</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26</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Detailed methodology</a:t>
            </a:r>
          </a:p>
        </p:txBody>
      </p:sp>
    </p:spTree>
    <p:extLst>
      <p:ext uri="{BB962C8B-B14F-4D97-AF65-F5344CB8AC3E}">
        <p14:creationId xmlns:p14="http://schemas.microsoft.com/office/powerpoint/2010/main" val="1000742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793753"/>
            <a:ext cx="11299088" cy="3876675"/>
          </a:xfrm>
        </p:spPr>
        <p:txBody>
          <a:bodyPr/>
          <a:lstStyle/>
          <a:p>
            <a:r>
              <a:rPr lang="en-GB" b="1"/>
              <a:t>Sample and weighting information</a:t>
            </a:r>
          </a:p>
          <a:p>
            <a:r>
              <a:rPr lang="en-GB"/>
              <a:t>This study was conducted on the </a:t>
            </a:r>
            <a:r>
              <a:rPr lang="en-GB" err="1"/>
              <a:t>KnowledgePanel</a:t>
            </a:r>
            <a:r>
              <a:rPr lang="en-GB"/>
              <a:t> between</a:t>
            </a:r>
            <a:r>
              <a:rPr lang="en-GB" b="1"/>
              <a:t> 5</a:t>
            </a:r>
            <a:r>
              <a:rPr lang="en-GB" b="1" baseline="30000"/>
              <a:t>th</a:t>
            </a:r>
            <a:r>
              <a:rPr lang="en-GB" b="1"/>
              <a:t> – 10</a:t>
            </a:r>
            <a:r>
              <a:rPr lang="en-GB" b="1" baseline="30000"/>
              <a:t>th</a:t>
            </a:r>
            <a:r>
              <a:rPr lang="en-GB" b="1"/>
              <a:t> May 2023.</a:t>
            </a:r>
            <a:r>
              <a:rPr lang="en-GB"/>
              <a:t> In total 2,450 interviews were achieved with residents across the United Kingdom aged 16+. </a:t>
            </a:r>
          </a:p>
          <a:p>
            <a:endParaRPr lang="en-GB" b="1"/>
          </a:p>
          <a:p>
            <a:r>
              <a:rPr lang="en-GB" b="1"/>
              <a:t>Stratification</a:t>
            </a:r>
          </a:p>
          <a:p>
            <a:r>
              <a:rPr lang="en-GB"/>
              <a:t>The </a:t>
            </a:r>
            <a:r>
              <a:rPr lang="en-GB" err="1"/>
              <a:t>KnowledgePanel</a:t>
            </a:r>
            <a:r>
              <a:rPr lang="en-GB"/>
              <a:t> is a random probability survey panel. Therefore, the </a:t>
            </a:r>
            <a:r>
              <a:rPr lang="en-GB" err="1"/>
              <a:t>KnowledgePanel</a:t>
            </a:r>
            <a:r>
              <a:rPr lang="en-GB"/>
              <a:t> does not use a quota approach when conducting surveys. Instead invited samples are stratified when conducting waves to account for any profile skews within the panel. </a:t>
            </a:r>
            <a:endParaRPr lang="en-GB" b="1"/>
          </a:p>
          <a:p>
            <a:pPr lvl="0"/>
            <a:r>
              <a:rPr lang="en-GB"/>
              <a:t>The sample was stratified by country/education. </a:t>
            </a:r>
          </a:p>
          <a:p>
            <a:pPr lvl="0"/>
            <a:r>
              <a:rPr lang="en-GB"/>
              <a:t>A total of 4,385 panellists in the United Kingdom aged 16+ were selected and invited to take part in the survey. </a:t>
            </a:r>
          </a:p>
          <a:p>
            <a:pPr lvl="0"/>
            <a:r>
              <a:rPr lang="en-GB"/>
              <a:t>Of these, 2,450 respondents completed the survey – a response rate of 56%. </a:t>
            </a:r>
          </a:p>
          <a:p>
            <a:endParaRPr lang="en-GB"/>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a:xfrm>
            <a:off x="450000" y="1241781"/>
            <a:ext cx="9341700" cy="307777"/>
          </a:xfrm>
        </p:spPr>
        <p:txBody>
          <a:bodyPr/>
          <a:lstStyle/>
          <a:p>
            <a:r>
              <a:rPr lang="en-GB"/>
              <a:t>UK KnowledgePanel: Technical Notes</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27</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Detailed methodology</a:t>
            </a:r>
          </a:p>
        </p:txBody>
      </p:sp>
    </p:spTree>
    <p:extLst>
      <p:ext uri="{BB962C8B-B14F-4D97-AF65-F5344CB8AC3E}">
        <p14:creationId xmlns:p14="http://schemas.microsoft.com/office/powerpoint/2010/main" val="3505843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793753"/>
            <a:ext cx="11299088" cy="3876675"/>
          </a:xfrm>
        </p:spPr>
        <p:txBody>
          <a:bodyPr/>
          <a:lstStyle/>
          <a:p>
            <a:r>
              <a:rPr lang="en-GB" b="1"/>
              <a:t>Weighting</a:t>
            </a:r>
          </a:p>
          <a:p>
            <a:r>
              <a:rPr lang="en-GB"/>
              <a:t>In order to ensure the survey results are as representative of the population the United Kingdom as possible, the below weighting spec was applied to the data in line with the target sample profile.</a:t>
            </a:r>
          </a:p>
          <a:p>
            <a:r>
              <a:rPr lang="en-GB"/>
              <a:t>Two members per household are allowed to register on the KnowledgePanel. Therefore, we employed a design weight to correct for unequal probabilities of selection of household members. </a:t>
            </a:r>
          </a:p>
          <a:p>
            <a:r>
              <a:rPr lang="en-GB"/>
              <a:t>Calibration weights have also been applied using the latest population statistics relevant to the surveyed population. England and Wales, Scotland and Northern Ireland are each weighted separately while an additional weight has been created for the United Kingdom to account for any over or under sampling within each of these countries. </a:t>
            </a:r>
          </a:p>
          <a:p>
            <a:r>
              <a:rPr lang="en-GB"/>
              <a:t>Two sets of calibration weights are applied:</a:t>
            </a:r>
          </a:p>
          <a:p>
            <a:pPr marL="285750" lvl="0" indent="-285750">
              <a:buFont typeface="Arial" panose="020B0604020202020204" pitchFamily="34" charset="0"/>
              <a:buChar char="•"/>
            </a:pPr>
            <a:r>
              <a:rPr lang="en-GB"/>
              <a:t>Calibration weighting was applied using the following variables: Region and an interlocked variable of Gender by Age. Both use ONS 2020 mid-year population estimates as the weighting target. </a:t>
            </a:r>
          </a:p>
          <a:p>
            <a:pPr marL="285750" lvl="0" indent="-285750">
              <a:buFont typeface="Arial" panose="020B0604020202020204" pitchFamily="34" charset="0"/>
              <a:buChar char="•"/>
            </a:pPr>
            <a:r>
              <a:rPr lang="en-GB"/>
              <a:t>Demographic weights were then applied to correct for imbalances in the achieved sample; the data was weighted on: Education, Ethnicity, Index of Multiple Deprivation (quintiles), and number of adults in the household. Estimates from the ONS 2020 mid-year population estimates and Annual Population Survey were used as the weighting target. </a:t>
            </a:r>
          </a:p>
          <a:p>
            <a:endParaRPr lang="en-GB"/>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a:xfrm>
            <a:off x="450000" y="1241781"/>
            <a:ext cx="9341700" cy="307777"/>
          </a:xfrm>
        </p:spPr>
        <p:txBody>
          <a:bodyPr/>
          <a:lstStyle/>
          <a:p>
            <a:r>
              <a:rPr lang="en-GB"/>
              <a:t>UK KnowledgePanel: Technical Notes</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28</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Detailed methodology</a:t>
            </a:r>
          </a:p>
        </p:txBody>
      </p:sp>
    </p:spTree>
    <p:extLst>
      <p:ext uri="{BB962C8B-B14F-4D97-AF65-F5344CB8AC3E}">
        <p14:creationId xmlns:p14="http://schemas.microsoft.com/office/powerpoint/2010/main" val="639714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793753"/>
            <a:ext cx="11299088" cy="3876675"/>
          </a:xfrm>
        </p:spPr>
        <p:txBody>
          <a:bodyPr/>
          <a:lstStyle/>
          <a:p>
            <a:r>
              <a:rPr lang="en-GB"/>
              <a:t>The below tables present the weighting profile targets:</a:t>
            </a:r>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a:xfrm>
            <a:off x="450000" y="1241781"/>
            <a:ext cx="9341700" cy="307777"/>
          </a:xfrm>
        </p:spPr>
        <p:txBody>
          <a:bodyPr/>
          <a:lstStyle/>
          <a:p>
            <a:r>
              <a:rPr lang="en-GB"/>
              <a:t>UK KnowledgePanel: Technical Notes</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black"/>
                </a:solidFill>
                <a:effectLst/>
                <a:uLnTx/>
                <a:uFillTx/>
                <a:latin typeface="Arial Blac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r>
              <a:rPr kumimoji="0" lang="en-GB" sz="900" b="1" i="0" u="none" strike="noStrike" kern="1200" cap="none" spc="0" normalizeH="0" baseline="0" noProof="0">
                <a:ln>
                  <a:noFill/>
                </a:ln>
                <a:solidFill>
                  <a:prstClr val="black"/>
                </a:solidFill>
                <a:effectLst/>
                <a:uLnTx/>
                <a:uFillTx/>
                <a:latin typeface="Arial Black"/>
                <a:ea typeface="+mn-ea"/>
                <a:cs typeface="+mn-cs"/>
              </a:rPr>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Detailed methodology</a:t>
            </a:r>
          </a:p>
        </p:txBody>
      </p:sp>
      <p:graphicFrame>
        <p:nvGraphicFramePr>
          <p:cNvPr id="3" name="Table 2">
            <a:extLst>
              <a:ext uri="{FF2B5EF4-FFF2-40B4-BE49-F238E27FC236}">
                <a16:creationId xmlns:a16="http://schemas.microsoft.com/office/drawing/2014/main" id="{12BD89FC-1089-499A-BB64-D9568E06FB45}"/>
              </a:ext>
            </a:extLst>
          </p:cNvPr>
          <p:cNvGraphicFramePr>
            <a:graphicFrameLocks noGrp="1"/>
          </p:cNvGraphicFramePr>
          <p:nvPr>
            <p:extLst>
              <p:ext uri="{D42A27DB-BD31-4B8C-83A1-F6EECF244321}">
                <p14:modId xmlns:p14="http://schemas.microsoft.com/office/powerpoint/2010/main" val="2463209836"/>
              </p:ext>
            </p:extLst>
          </p:nvPr>
        </p:nvGraphicFramePr>
        <p:xfrm>
          <a:off x="458697" y="2209422"/>
          <a:ext cx="3702242" cy="1845945"/>
        </p:xfrm>
        <a:graphic>
          <a:graphicData uri="http://schemas.openxmlformats.org/drawingml/2006/table">
            <a:tbl>
              <a:tblPr>
                <a:tableStyleId>{5940675A-B579-460E-94D1-54222C63F5DA}</a:tableStyleId>
              </a:tblPr>
              <a:tblGrid>
                <a:gridCol w="1168504">
                  <a:extLst>
                    <a:ext uri="{9D8B030D-6E8A-4147-A177-3AD203B41FA5}">
                      <a16:colId xmlns:a16="http://schemas.microsoft.com/office/drawing/2014/main" val="3743738574"/>
                    </a:ext>
                  </a:extLst>
                </a:gridCol>
                <a:gridCol w="547359">
                  <a:extLst>
                    <a:ext uri="{9D8B030D-6E8A-4147-A177-3AD203B41FA5}">
                      <a16:colId xmlns:a16="http://schemas.microsoft.com/office/drawing/2014/main" val="1320161754"/>
                    </a:ext>
                  </a:extLst>
                </a:gridCol>
                <a:gridCol w="556186">
                  <a:extLst>
                    <a:ext uri="{9D8B030D-6E8A-4147-A177-3AD203B41FA5}">
                      <a16:colId xmlns:a16="http://schemas.microsoft.com/office/drawing/2014/main" val="2545342689"/>
                    </a:ext>
                  </a:extLst>
                </a:gridCol>
                <a:gridCol w="697440">
                  <a:extLst>
                    <a:ext uri="{9D8B030D-6E8A-4147-A177-3AD203B41FA5}">
                      <a16:colId xmlns:a16="http://schemas.microsoft.com/office/drawing/2014/main" val="3479976225"/>
                    </a:ext>
                  </a:extLst>
                </a:gridCol>
                <a:gridCol w="732753">
                  <a:extLst>
                    <a:ext uri="{9D8B030D-6E8A-4147-A177-3AD203B41FA5}">
                      <a16:colId xmlns:a16="http://schemas.microsoft.com/office/drawing/2014/main" val="4170315877"/>
                    </a:ext>
                  </a:extLst>
                </a:gridCol>
              </a:tblGrid>
              <a:tr h="190500">
                <a:tc>
                  <a:txBody>
                    <a:bodyPr/>
                    <a:lstStyle/>
                    <a:p>
                      <a:pPr algn="ctr" fontAlgn="b"/>
                      <a:r>
                        <a:rPr lang="en-GB" sz="1100" b="1" u="none" strike="noStrike">
                          <a:effectLst/>
                        </a:rPr>
                        <a:t>Age &amp; Gender </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b="1" u="none" strike="noStrike">
                          <a:effectLst/>
                        </a:rPr>
                        <a:t>Male</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b="1" u="none" strike="noStrike">
                          <a:effectLst/>
                        </a:rPr>
                        <a:t>Female</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b="1" u="none" strike="noStrike">
                          <a:effectLst/>
                        </a:rPr>
                        <a:t>In </a:t>
                      </a:r>
                      <a:br>
                        <a:rPr lang="en-GB" sz="1100" b="1" u="none" strike="noStrike">
                          <a:effectLst/>
                        </a:rPr>
                      </a:br>
                      <a:r>
                        <a:rPr lang="en-GB" sz="1100" b="1" u="none" strike="noStrike">
                          <a:effectLst/>
                        </a:rPr>
                        <a:t>another </a:t>
                      </a:r>
                      <a:br>
                        <a:rPr lang="en-GB" sz="1100" b="1" u="none" strike="noStrike">
                          <a:effectLst/>
                        </a:rPr>
                      </a:br>
                      <a:r>
                        <a:rPr lang="en-GB" sz="1100" b="1" u="none" strike="noStrike">
                          <a:effectLst/>
                        </a:rPr>
                        <a:t>way</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b="1" u="none" strike="noStrike">
                          <a:effectLst/>
                        </a:rPr>
                        <a:t>Prefer not to say</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extLst>
                  <a:ext uri="{0D108BD9-81ED-4DB2-BD59-A6C34878D82A}">
                    <a16:rowId xmlns:a16="http://schemas.microsoft.com/office/drawing/2014/main" val="2545630083"/>
                  </a:ext>
                </a:extLst>
              </a:tr>
              <a:tr h="190500">
                <a:tc>
                  <a:txBody>
                    <a:bodyPr/>
                    <a:lstStyle/>
                    <a:p>
                      <a:pPr algn="ctr" fontAlgn="ctr"/>
                      <a:r>
                        <a:rPr lang="en-GB" sz="1100" b="0" i="0" u="none" strike="noStrike">
                          <a:solidFill>
                            <a:srgbClr val="000000"/>
                          </a:solidFill>
                          <a:effectLst/>
                          <a:latin typeface="+mn-lt"/>
                        </a:rPr>
                        <a:t>16-24</a:t>
                      </a:r>
                    </a:p>
                  </a:txBody>
                  <a:tcPr marL="9525" marR="9525" marT="9525" marB="0" anchor="ctr"/>
                </a:tc>
                <a:tc>
                  <a:txBody>
                    <a:bodyPr/>
                    <a:lstStyle/>
                    <a:p>
                      <a:pPr algn="ctr" fontAlgn="ctr"/>
                      <a:r>
                        <a:rPr lang="en-GB" sz="1100" b="0" i="0" u="none" strike="noStrike">
                          <a:solidFill>
                            <a:srgbClr val="000000"/>
                          </a:solidFill>
                          <a:effectLst/>
                          <a:latin typeface="+mn-lt"/>
                        </a:rPr>
                        <a:t>6.7%</a:t>
                      </a:r>
                    </a:p>
                  </a:txBody>
                  <a:tcPr marL="9525" marR="9525" marT="9525" marB="0" anchor="ctr"/>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6.3%</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0.1%</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extLst>
                  <a:ext uri="{0D108BD9-81ED-4DB2-BD59-A6C34878D82A}">
                    <a16:rowId xmlns:a16="http://schemas.microsoft.com/office/drawing/2014/main" val="2206845546"/>
                  </a:ext>
                </a:extLst>
              </a:tr>
              <a:tr h="190500">
                <a:tc>
                  <a:txBody>
                    <a:bodyPr/>
                    <a:lstStyle/>
                    <a:p>
                      <a:pPr algn="ctr" fontAlgn="ctr"/>
                      <a:r>
                        <a:rPr lang="en-GB" sz="1100" b="0" i="0" u="none" strike="noStrike">
                          <a:solidFill>
                            <a:srgbClr val="000000"/>
                          </a:solidFill>
                          <a:effectLst/>
                          <a:latin typeface="+mn-lt"/>
                        </a:rPr>
                        <a:t>25-34</a:t>
                      </a:r>
                    </a:p>
                  </a:txBody>
                  <a:tcPr marL="9525" marR="9525" marT="9525" marB="0" anchor="ctr"/>
                </a:tc>
                <a:tc>
                  <a:txBody>
                    <a:bodyPr/>
                    <a:lstStyle/>
                    <a:p>
                      <a:pPr algn="ctr" fontAlgn="ctr"/>
                      <a:r>
                        <a:rPr lang="en-GB" sz="1100" b="0" i="0" u="none" strike="noStrike">
                          <a:solidFill>
                            <a:srgbClr val="000000"/>
                          </a:solidFill>
                          <a:effectLst/>
                          <a:latin typeface="+mn-lt"/>
                        </a:rPr>
                        <a:t>8.3%</a:t>
                      </a:r>
                    </a:p>
                  </a:txBody>
                  <a:tcPr marL="9525" marR="9525" marT="9525" marB="0" anchor="ctr"/>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8.2%</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0.1%</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extLst>
                  <a:ext uri="{0D108BD9-81ED-4DB2-BD59-A6C34878D82A}">
                    <a16:rowId xmlns:a16="http://schemas.microsoft.com/office/drawing/2014/main" val="3243563304"/>
                  </a:ext>
                </a:extLst>
              </a:tr>
              <a:tr h="190500">
                <a:tc>
                  <a:txBody>
                    <a:bodyPr/>
                    <a:lstStyle/>
                    <a:p>
                      <a:pPr algn="ctr" fontAlgn="ctr"/>
                      <a:r>
                        <a:rPr lang="en-GB" sz="1100" b="0" i="0" u="none" strike="noStrike">
                          <a:solidFill>
                            <a:srgbClr val="000000"/>
                          </a:solidFill>
                          <a:effectLst/>
                          <a:latin typeface="+mn-lt"/>
                        </a:rPr>
                        <a:t>35-44</a:t>
                      </a:r>
                    </a:p>
                  </a:txBody>
                  <a:tcPr marL="9525" marR="9525" marT="9525" marB="0" anchor="ctr"/>
                </a:tc>
                <a:tc>
                  <a:txBody>
                    <a:bodyPr/>
                    <a:lstStyle/>
                    <a:p>
                      <a:pPr algn="ctr" fontAlgn="ctr"/>
                      <a:r>
                        <a:rPr lang="en-GB" sz="1100" b="0" i="0" u="none" strike="noStrike">
                          <a:solidFill>
                            <a:srgbClr val="000000"/>
                          </a:solidFill>
                          <a:effectLst/>
                          <a:latin typeface="+mn-lt"/>
                        </a:rPr>
                        <a:t>7.6%</a:t>
                      </a:r>
                    </a:p>
                  </a:txBody>
                  <a:tcPr marL="9525" marR="9525" marT="9525" marB="0" anchor="ctr"/>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7.8%</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0.2%</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0.1%</a:t>
                      </a:r>
                    </a:p>
                  </a:txBody>
                  <a:tcPr marL="68580" marR="68580" marT="0" marB="0" anchor="b"/>
                </a:tc>
                <a:extLst>
                  <a:ext uri="{0D108BD9-81ED-4DB2-BD59-A6C34878D82A}">
                    <a16:rowId xmlns:a16="http://schemas.microsoft.com/office/drawing/2014/main" val="430475375"/>
                  </a:ext>
                </a:extLst>
              </a:tr>
              <a:tr h="190500">
                <a:tc>
                  <a:txBody>
                    <a:bodyPr/>
                    <a:lstStyle/>
                    <a:p>
                      <a:pPr algn="ctr" fontAlgn="ctr"/>
                      <a:r>
                        <a:rPr lang="en-GB" sz="1100" b="0" i="0" u="none" strike="noStrike">
                          <a:solidFill>
                            <a:srgbClr val="000000"/>
                          </a:solidFill>
                          <a:effectLst/>
                          <a:latin typeface="+mn-lt"/>
                        </a:rPr>
                        <a:t>45-54</a:t>
                      </a:r>
                    </a:p>
                  </a:txBody>
                  <a:tcPr marL="9525" marR="9525" marT="9525" marB="0" anchor="ctr"/>
                </a:tc>
                <a:tc>
                  <a:txBody>
                    <a:bodyPr/>
                    <a:lstStyle/>
                    <a:p>
                      <a:pPr algn="ctr" fontAlgn="ctr"/>
                      <a:r>
                        <a:rPr lang="en-GB" sz="1100" b="0" i="0" u="none" strike="noStrike">
                          <a:solidFill>
                            <a:srgbClr val="000000"/>
                          </a:solidFill>
                          <a:effectLst/>
                          <a:latin typeface="+mn-lt"/>
                        </a:rPr>
                        <a:t>8.2%</a:t>
                      </a:r>
                    </a:p>
                  </a:txBody>
                  <a:tcPr marL="9525" marR="9525" marT="9525" marB="0" anchor="ctr"/>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8.4%</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extLst>
                  <a:ext uri="{0D108BD9-81ED-4DB2-BD59-A6C34878D82A}">
                    <a16:rowId xmlns:a16="http://schemas.microsoft.com/office/drawing/2014/main" val="1982344869"/>
                  </a:ext>
                </a:extLst>
              </a:tr>
              <a:tr h="190500">
                <a:tc>
                  <a:txBody>
                    <a:bodyPr/>
                    <a:lstStyle/>
                    <a:p>
                      <a:pPr algn="ctr" fontAlgn="ctr"/>
                      <a:r>
                        <a:rPr lang="en-GB" sz="1100" b="0" i="0" u="none" strike="noStrike">
                          <a:solidFill>
                            <a:srgbClr val="000000"/>
                          </a:solidFill>
                          <a:effectLst/>
                          <a:latin typeface="+mn-lt"/>
                        </a:rPr>
                        <a:t>55-64</a:t>
                      </a:r>
                    </a:p>
                  </a:txBody>
                  <a:tcPr marL="9525" marR="9525" marT="9525" marB="0" anchor="ctr"/>
                </a:tc>
                <a:tc>
                  <a:txBody>
                    <a:bodyPr/>
                    <a:lstStyle/>
                    <a:p>
                      <a:pPr algn="ctr" fontAlgn="ctr"/>
                      <a:r>
                        <a:rPr lang="en-GB" sz="1100" b="0" i="0" u="none" strike="noStrike">
                          <a:solidFill>
                            <a:srgbClr val="000000"/>
                          </a:solidFill>
                          <a:effectLst/>
                          <a:latin typeface="+mn-lt"/>
                        </a:rPr>
                        <a:t>7.3%</a:t>
                      </a:r>
                    </a:p>
                  </a:txBody>
                  <a:tcPr marL="9525" marR="9525" marT="9525" marB="0" anchor="ctr"/>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7.6%</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0.2%</a:t>
                      </a:r>
                    </a:p>
                  </a:txBody>
                  <a:tcPr marL="68580" marR="68580" marT="0" marB="0" anchor="b"/>
                </a:tc>
                <a:extLst>
                  <a:ext uri="{0D108BD9-81ED-4DB2-BD59-A6C34878D82A}">
                    <a16:rowId xmlns:a16="http://schemas.microsoft.com/office/drawing/2014/main" val="1185560476"/>
                  </a:ext>
                </a:extLst>
              </a:tr>
              <a:tr h="190500">
                <a:tc>
                  <a:txBody>
                    <a:bodyPr/>
                    <a:lstStyle/>
                    <a:p>
                      <a:pPr algn="ctr" fontAlgn="ctr"/>
                      <a:r>
                        <a:rPr lang="en-GB" sz="1100" b="0" i="0" u="none" strike="noStrike">
                          <a:solidFill>
                            <a:srgbClr val="000000"/>
                          </a:solidFill>
                          <a:effectLst/>
                          <a:latin typeface="+mn-lt"/>
                        </a:rPr>
                        <a:t>65-74</a:t>
                      </a:r>
                    </a:p>
                  </a:txBody>
                  <a:tcPr marL="9525" marR="9525" marT="9525" marB="0" anchor="ctr"/>
                </a:tc>
                <a:tc>
                  <a:txBody>
                    <a:bodyPr/>
                    <a:lstStyle/>
                    <a:p>
                      <a:pPr algn="ctr" fontAlgn="ctr"/>
                      <a:r>
                        <a:rPr lang="en-GB" sz="1100" b="0" i="0" u="none" strike="noStrike">
                          <a:solidFill>
                            <a:srgbClr val="000000"/>
                          </a:solidFill>
                          <a:effectLst/>
                          <a:latin typeface="+mn-lt"/>
                        </a:rPr>
                        <a:t>5.9%</a:t>
                      </a:r>
                    </a:p>
                  </a:txBody>
                  <a:tcPr marL="9525" marR="9525" marT="9525" marB="0" anchor="ctr"/>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6.4%</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0.1%</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extLst>
                  <a:ext uri="{0D108BD9-81ED-4DB2-BD59-A6C34878D82A}">
                    <a16:rowId xmlns:a16="http://schemas.microsoft.com/office/drawing/2014/main" val="386691309"/>
                  </a:ext>
                </a:extLst>
              </a:tr>
              <a:tr h="190500">
                <a:tc>
                  <a:txBody>
                    <a:bodyPr/>
                    <a:lstStyle/>
                    <a:p>
                      <a:pPr algn="ctr" fontAlgn="ctr"/>
                      <a:r>
                        <a:rPr lang="en-GB" sz="1100" b="0" i="0" u="none" strike="noStrike">
                          <a:solidFill>
                            <a:srgbClr val="000000"/>
                          </a:solidFill>
                          <a:effectLst/>
                          <a:latin typeface="+mn-lt"/>
                        </a:rPr>
                        <a:t>75+</a:t>
                      </a:r>
                    </a:p>
                  </a:txBody>
                  <a:tcPr marL="9525" marR="9525" marT="9525" marB="0" anchor="ctr"/>
                </a:tc>
                <a:tc>
                  <a:txBody>
                    <a:bodyPr/>
                    <a:lstStyle/>
                    <a:p>
                      <a:pPr algn="ctr" fontAlgn="ctr"/>
                      <a:r>
                        <a:rPr lang="en-GB" sz="1100" b="0" i="0" u="none" strike="noStrike">
                          <a:solidFill>
                            <a:srgbClr val="000000"/>
                          </a:solidFill>
                          <a:effectLst/>
                          <a:latin typeface="+mn-lt"/>
                        </a:rPr>
                        <a:t>4.5%</a:t>
                      </a:r>
                    </a:p>
                  </a:txBody>
                  <a:tcPr marL="9525" marR="9525" marT="9525" marB="0" anchor="ctr"/>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6.0%</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0.0%</a:t>
                      </a:r>
                    </a:p>
                  </a:txBody>
                  <a:tcPr marL="68580" marR="68580" marT="0" marB="0" anchor="b"/>
                </a:tc>
                <a:extLst>
                  <a:ext uri="{0D108BD9-81ED-4DB2-BD59-A6C34878D82A}">
                    <a16:rowId xmlns:a16="http://schemas.microsoft.com/office/drawing/2014/main" val="4261096884"/>
                  </a:ext>
                </a:extLst>
              </a:tr>
            </a:tbl>
          </a:graphicData>
        </a:graphic>
      </p:graphicFrame>
      <p:graphicFrame>
        <p:nvGraphicFramePr>
          <p:cNvPr id="4" name="Table 3">
            <a:extLst>
              <a:ext uri="{FF2B5EF4-FFF2-40B4-BE49-F238E27FC236}">
                <a16:creationId xmlns:a16="http://schemas.microsoft.com/office/drawing/2014/main" id="{4DEAE836-AC35-408A-B455-2EF8CAD324E7}"/>
              </a:ext>
            </a:extLst>
          </p:cNvPr>
          <p:cNvGraphicFramePr>
            <a:graphicFrameLocks noGrp="1"/>
          </p:cNvGraphicFramePr>
          <p:nvPr/>
        </p:nvGraphicFramePr>
        <p:xfrm>
          <a:off x="4457700" y="2202254"/>
          <a:ext cx="3276600" cy="2667000"/>
        </p:xfrm>
        <a:graphic>
          <a:graphicData uri="http://schemas.openxmlformats.org/drawingml/2006/table">
            <a:tbl>
              <a:tblPr>
                <a:tableStyleId>{5940675A-B579-460E-94D1-54222C63F5DA}</a:tableStyleId>
              </a:tblPr>
              <a:tblGrid>
                <a:gridCol w="2667000">
                  <a:extLst>
                    <a:ext uri="{9D8B030D-6E8A-4147-A177-3AD203B41FA5}">
                      <a16:colId xmlns:a16="http://schemas.microsoft.com/office/drawing/2014/main" val="1692146394"/>
                    </a:ext>
                  </a:extLst>
                </a:gridCol>
                <a:gridCol w="609600">
                  <a:extLst>
                    <a:ext uri="{9D8B030D-6E8A-4147-A177-3AD203B41FA5}">
                      <a16:colId xmlns:a16="http://schemas.microsoft.com/office/drawing/2014/main" val="1039157691"/>
                    </a:ext>
                  </a:extLst>
                </a:gridCol>
              </a:tblGrid>
              <a:tr h="381000">
                <a:tc>
                  <a:txBody>
                    <a:bodyPr/>
                    <a:lstStyle/>
                    <a:p>
                      <a:pPr algn="ctr" fontAlgn="b"/>
                      <a:r>
                        <a:rPr lang="en-GB" sz="1100" b="1" u="none" strike="noStrike">
                          <a:effectLst/>
                        </a:rPr>
                        <a:t>Region</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9525" marR="9525" marT="9525" marB="0" anchor="ctr">
                    <a:solidFill>
                      <a:srgbClr val="DCEDF5"/>
                    </a:solidFill>
                  </a:tcPr>
                </a:tc>
                <a:extLst>
                  <a:ext uri="{0D108BD9-81ED-4DB2-BD59-A6C34878D82A}">
                    <a16:rowId xmlns:a16="http://schemas.microsoft.com/office/drawing/2014/main" val="830684935"/>
                  </a:ext>
                </a:extLst>
              </a:tr>
              <a:tr h="190500">
                <a:tc>
                  <a:txBody>
                    <a:bodyPr/>
                    <a:lstStyle/>
                    <a:p>
                      <a:pPr algn="l" fontAlgn="b"/>
                      <a:r>
                        <a:rPr lang="en-GB" sz="1100" u="none" strike="noStrike">
                          <a:effectLst/>
                        </a:rPr>
                        <a:t>North East</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4.1%</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419175498"/>
                  </a:ext>
                </a:extLst>
              </a:tr>
              <a:tr h="190500">
                <a:tc>
                  <a:txBody>
                    <a:bodyPr/>
                    <a:lstStyle/>
                    <a:p>
                      <a:pPr algn="l" fontAlgn="b"/>
                      <a:r>
                        <a:rPr lang="en-GB" sz="1100" u="none" strike="noStrike">
                          <a:effectLst/>
                        </a:rPr>
                        <a:t>North West</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11.0%</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923760922"/>
                  </a:ext>
                </a:extLst>
              </a:tr>
              <a:tr h="190500">
                <a:tc>
                  <a:txBody>
                    <a:bodyPr/>
                    <a:lstStyle/>
                    <a:p>
                      <a:pPr algn="l" fontAlgn="b"/>
                      <a:r>
                        <a:rPr lang="en-GB" sz="1100" u="none" strike="noStrike">
                          <a:effectLst/>
                        </a:rPr>
                        <a:t>Yorkshire And The Humber</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8.2%</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49335480"/>
                  </a:ext>
                </a:extLst>
              </a:tr>
              <a:tr h="190500">
                <a:tc>
                  <a:txBody>
                    <a:bodyPr/>
                    <a:lstStyle/>
                    <a:p>
                      <a:pPr algn="l" fontAlgn="b"/>
                      <a:r>
                        <a:rPr lang="en-GB" sz="1100" u="none" strike="noStrike">
                          <a:effectLst/>
                        </a:rPr>
                        <a:t>East Midlands</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7.3%</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40960728"/>
                  </a:ext>
                </a:extLst>
              </a:tr>
              <a:tr h="190500">
                <a:tc>
                  <a:txBody>
                    <a:bodyPr/>
                    <a:lstStyle/>
                    <a:p>
                      <a:pPr algn="l" fontAlgn="b"/>
                      <a:r>
                        <a:rPr lang="en-GB" sz="1100" u="none" strike="noStrike">
                          <a:effectLst/>
                        </a:rPr>
                        <a:t>West Midlands</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8.8%</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19820835"/>
                  </a:ext>
                </a:extLst>
              </a:tr>
              <a:tr h="190500">
                <a:tc>
                  <a:txBody>
                    <a:bodyPr/>
                    <a:lstStyle/>
                    <a:p>
                      <a:pPr algn="l" fontAlgn="b"/>
                      <a:r>
                        <a:rPr lang="en-GB" sz="1100" u="none" strike="noStrike">
                          <a:effectLst/>
                        </a:rPr>
                        <a:t>East Of England</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9.3%</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70553363"/>
                  </a:ext>
                </a:extLst>
              </a:tr>
              <a:tr h="190500">
                <a:tc>
                  <a:txBody>
                    <a:bodyPr/>
                    <a:lstStyle/>
                    <a:p>
                      <a:pPr algn="l" fontAlgn="b"/>
                      <a:r>
                        <a:rPr lang="en-GB" sz="1100" u="none" strike="noStrike">
                          <a:effectLst/>
                        </a:rPr>
                        <a:t>London</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13.2%</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92796252"/>
                  </a:ext>
                </a:extLst>
              </a:tr>
              <a:tr h="190500">
                <a:tc>
                  <a:txBody>
                    <a:bodyPr/>
                    <a:lstStyle/>
                    <a:p>
                      <a:pPr algn="l" fontAlgn="b"/>
                      <a:r>
                        <a:rPr lang="en-GB" sz="1100" u="none" strike="noStrike">
                          <a:effectLst/>
                        </a:rPr>
                        <a:t>South East</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13.7%</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425824045"/>
                  </a:ext>
                </a:extLst>
              </a:tr>
              <a:tr h="190500">
                <a:tc>
                  <a:txBody>
                    <a:bodyPr/>
                    <a:lstStyle/>
                    <a:p>
                      <a:pPr algn="l" fontAlgn="b"/>
                      <a:r>
                        <a:rPr lang="en-GB" sz="1100" u="none" strike="noStrike">
                          <a:effectLst/>
                        </a:rPr>
                        <a:t>South West</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8.6%</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11643277"/>
                  </a:ext>
                </a:extLst>
              </a:tr>
              <a:tr h="190500">
                <a:tc>
                  <a:txBody>
                    <a:bodyPr/>
                    <a:lstStyle/>
                    <a:p>
                      <a:pPr algn="l" fontAlgn="b"/>
                      <a:r>
                        <a:rPr lang="en-GB" sz="1100" u="none" strike="noStrike">
                          <a:effectLst/>
                        </a:rPr>
                        <a:t>Wales</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4.8%</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29632674"/>
                  </a:ext>
                </a:extLst>
              </a:tr>
              <a:tr h="190500">
                <a:tc>
                  <a:txBody>
                    <a:bodyPr/>
                    <a:lstStyle/>
                    <a:p>
                      <a:pPr algn="l" fontAlgn="b"/>
                      <a:r>
                        <a:rPr lang="en-GB" sz="1100" u="none" strike="noStrike">
                          <a:effectLst/>
                        </a:rPr>
                        <a:t>Scotland</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8.4%</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66990713"/>
                  </a:ext>
                </a:extLst>
              </a:tr>
              <a:tr h="190500">
                <a:tc>
                  <a:txBody>
                    <a:bodyPr/>
                    <a:lstStyle/>
                    <a:p>
                      <a:pPr algn="l" fontAlgn="b"/>
                      <a:r>
                        <a:rPr lang="en-GB" sz="1100" u="none" strike="noStrike">
                          <a:effectLst/>
                        </a:rPr>
                        <a:t>Northern Ireland</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2.8%</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7324108"/>
                  </a:ext>
                </a:extLst>
              </a:tr>
            </a:tbl>
          </a:graphicData>
        </a:graphic>
      </p:graphicFrame>
      <p:graphicFrame>
        <p:nvGraphicFramePr>
          <p:cNvPr id="9" name="Table 8">
            <a:extLst>
              <a:ext uri="{FF2B5EF4-FFF2-40B4-BE49-F238E27FC236}">
                <a16:creationId xmlns:a16="http://schemas.microsoft.com/office/drawing/2014/main" id="{FE139FE8-AB01-461D-86D4-1E961BAD4CEC}"/>
              </a:ext>
            </a:extLst>
          </p:cNvPr>
          <p:cNvGraphicFramePr>
            <a:graphicFrameLocks noGrp="1"/>
          </p:cNvGraphicFramePr>
          <p:nvPr/>
        </p:nvGraphicFramePr>
        <p:xfrm>
          <a:off x="458696" y="4475896"/>
          <a:ext cx="3702241" cy="1143000"/>
        </p:xfrm>
        <a:graphic>
          <a:graphicData uri="http://schemas.openxmlformats.org/drawingml/2006/table">
            <a:tbl>
              <a:tblPr>
                <a:tableStyleId>{5940675A-B579-460E-94D1-54222C63F5DA}</a:tableStyleId>
              </a:tblPr>
              <a:tblGrid>
                <a:gridCol w="2315862">
                  <a:extLst>
                    <a:ext uri="{9D8B030D-6E8A-4147-A177-3AD203B41FA5}">
                      <a16:colId xmlns:a16="http://schemas.microsoft.com/office/drawing/2014/main" val="2912993059"/>
                    </a:ext>
                  </a:extLst>
                </a:gridCol>
                <a:gridCol w="1386379">
                  <a:extLst>
                    <a:ext uri="{9D8B030D-6E8A-4147-A177-3AD203B41FA5}">
                      <a16:colId xmlns:a16="http://schemas.microsoft.com/office/drawing/2014/main" val="2939795980"/>
                    </a:ext>
                  </a:extLst>
                </a:gridCol>
              </a:tblGrid>
              <a:tr h="190500">
                <a:tc>
                  <a:txBody>
                    <a:bodyPr/>
                    <a:lstStyle/>
                    <a:p>
                      <a:pPr algn="ctr" fontAlgn="b"/>
                      <a:r>
                        <a:rPr lang="en-GB" sz="1100" b="1" u="none" strike="noStrike">
                          <a:effectLst/>
                        </a:rPr>
                        <a:t>IMD quintiles </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9525" marR="9525" marT="9525" marB="0" anchor="ctr">
                    <a:solidFill>
                      <a:srgbClr val="DCEDF5"/>
                    </a:solidFill>
                  </a:tcPr>
                </a:tc>
                <a:extLst>
                  <a:ext uri="{0D108BD9-81ED-4DB2-BD59-A6C34878D82A}">
                    <a16:rowId xmlns:a16="http://schemas.microsoft.com/office/drawing/2014/main" val="3611409833"/>
                  </a:ext>
                </a:extLst>
              </a:tr>
              <a:tr h="190500">
                <a:tc>
                  <a:txBody>
                    <a:bodyPr/>
                    <a:lstStyle/>
                    <a:p>
                      <a:pPr algn="l" fontAlgn="b"/>
                      <a:r>
                        <a:rPr lang="en-GB" sz="1100" u="none" strike="noStrike">
                          <a:effectLst/>
                        </a:rPr>
                        <a:t>1</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20.0%</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91580419"/>
                  </a:ext>
                </a:extLst>
              </a:tr>
              <a:tr h="190500">
                <a:tc>
                  <a:txBody>
                    <a:bodyPr/>
                    <a:lstStyle/>
                    <a:p>
                      <a:pPr algn="l" fontAlgn="b"/>
                      <a:r>
                        <a:rPr lang="en-GB" sz="1100" u="none" strike="noStrike">
                          <a:effectLst/>
                        </a:rPr>
                        <a:t>2</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20.0%</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06714636"/>
                  </a:ext>
                </a:extLst>
              </a:tr>
              <a:tr h="190500">
                <a:tc>
                  <a:txBody>
                    <a:bodyPr/>
                    <a:lstStyle/>
                    <a:p>
                      <a:pPr algn="l" fontAlgn="b"/>
                      <a:r>
                        <a:rPr lang="en-GB" sz="1100" u="none" strike="noStrike">
                          <a:effectLst/>
                        </a:rPr>
                        <a:t>3</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20.0%</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97572692"/>
                  </a:ext>
                </a:extLst>
              </a:tr>
              <a:tr h="190500">
                <a:tc>
                  <a:txBody>
                    <a:bodyPr/>
                    <a:lstStyle/>
                    <a:p>
                      <a:pPr algn="l" fontAlgn="b"/>
                      <a:r>
                        <a:rPr lang="en-GB" sz="1100" u="none" strike="noStrike">
                          <a:effectLst/>
                        </a:rPr>
                        <a:t>4</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20.0%</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84714677"/>
                  </a:ext>
                </a:extLst>
              </a:tr>
              <a:tr h="190500">
                <a:tc>
                  <a:txBody>
                    <a:bodyPr/>
                    <a:lstStyle/>
                    <a:p>
                      <a:pPr algn="l" fontAlgn="b"/>
                      <a:r>
                        <a:rPr lang="en-GB" sz="1100" u="none" strike="noStrike">
                          <a:effectLst/>
                        </a:rPr>
                        <a:t>5</a:t>
                      </a:r>
                      <a:endParaRPr lang="en-GB"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GB" sz="1100" u="none" strike="noStrike">
                          <a:effectLst/>
                        </a:rPr>
                        <a:t>20.0%</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13115962"/>
                  </a:ext>
                </a:extLst>
              </a:tr>
            </a:tbl>
          </a:graphicData>
        </a:graphic>
      </p:graphicFrame>
      <p:graphicFrame>
        <p:nvGraphicFramePr>
          <p:cNvPr id="10" name="Table 9">
            <a:extLst>
              <a:ext uri="{FF2B5EF4-FFF2-40B4-BE49-F238E27FC236}">
                <a16:creationId xmlns:a16="http://schemas.microsoft.com/office/drawing/2014/main" id="{425ECAA2-D925-4E2F-8239-FC8724D41ABE}"/>
              </a:ext>
            </a:extLst>
          </p:cNvPr>
          <p:cNvGraphicFramePr>
            <a:graphicFrameLocks noGrp="1"/>
          </p:cNvGraphicFramePr>
          <p:nvPr>
            <p:extLst>
              <p:ext uri="{D42A27DB-BD31-4B8C-83A1-F6EECF244321}">
                <p14:modId xmlns:p14="http://schemas.microsoft.com/office/powerpoint/2010/main" val="1447395034"/>
              </p:ext>
            </p:extLst>
          </p:nvPr>
        </p:nvGraphicFramePr>
        <p:xfrm>
          <a:off x="7993946" y="2204072"/>
          <a:ext cx="3276600" cy="857912"/>
        </p:xfrm>
        <a:graphic>
          <a:graphicData uri="http://schemas.openxmlformats.org/drawingml/2006/table">
            <a:tbl>
              <a:tblPr>
                <a:tableStyleId>{5940675A-B579-460E-94D1-54222C63F5DA}</a:tableStyleId>
              </a:tblPr>
              <a:tblGrid>
                <a:gridCol w="2667000">
                  <a:extLst>
                    <a:ext uri="{9D8B030D-6E8A-4147-A177-3AD203B41FA5}">
                      <a16:colId xmlns:a16="http://schemas.microsoft.com/office/drawing/2014/main" val="2373541094"/>
                    </a:ext>
                  </a:extLst>
                </a:gridCol>
                <a:gridCol w="609600">
                  <a:extLst>
                    <a:ext uri="{9D8B030D-6E8A-4147-A177-3AD203B41FA5}">
                      <a16:colId xmlns:a16="http://schemas.microsoft.com/office/drawing/2014/main" val="3793284825"/>
                    </a:ext>
                  </a:extLst>
                </a:gridCol>
              </a:tblGrid>
              <a:tr h="214478">
                <a:tc>
                  <a:txBody>
                    <a:bodyPr/>
                    <a:lstStyle/>
                    <a:p>
                      <a:pPr algn="ctr" fontAlgn="b"/>
                      <a:r>
                        <a:rPr lang="en-GB" sz="1100" b="1" u="none" strike="noStrike">
                          <a:effectLst/>
                        </a:rPr>
                        <a:t>Education</a:t>
                      </a:r>
                      <a:r>
                        <a:rPr lang="en-GB" sz="1100" u="none" strike="noStrike">
                          <a:effectLst/>
                        </a:rPr>
                        <a:t> </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9525" marR="9525" marT="9525" marB="0" anchor="ctr">
                    <a:solidFill>
                      <a:srgbClr val="DCEDF5"/>
                    </a:solidFill>
                  </a:tcPr>
                </a:tc>
                <a:extLst>
                  <a:ext uri="{0D108BD9-81ED-4DB2-BD59-A6C34878D82A}">
                    <a16:rowId xmlns:a16="http://schemas.microsoft.com/office/drawing/2014/main" val="314133346"/>
                  </a:ext>
                </a:extLst>
              </a:tr>
              <a:tr h="214478">
                <a:tc>
                  <a:txBody>
                    <a:bodyPr/>
                    <a:lstStyle/>
                    <a:p>
                      <a:pPr algn="l" fontAlgn="b"/>
                      <a:r>
                        <a:rPr lang="en-GB" sz="1100" u="none" strike="noStrike">
                          <a:effectLst/>
                        </a:rPr>
                        <a:t>Degree level or above</a:t>
                      </a:r>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100" u="none" strike="noStrike">
                          <a:effectLst/>
                        </a:rPr>
                        <a:t>29.6%</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08532108"/>
                  </a:ext>
                </a:extLst>
              </a:tr>
              <a:tr h="214478">
                <a:tc>
                  <a:txBody>
                    <a:bodyPr/>
                    <a:lstStyle/>
                    <a:p>
                      <a:pPr algn="l" fontAlgn="b"/>
                      <a:r>
                        <a:rPr lang="en-GB" sz="1100" u="none" strike="noStrike">
                          <a:effectLst/>
                        </a:rPr>
                        <a:t>Below degree level </a:t>
                      </a:r>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100" u="none" strike="noStrike">
                          <a:effectLst/>
                        </a:rPr>
                        <a:t>69.4%</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83431623"/>
                  </a:ext>
                </a:extLst>
              </a:tr>
              <a:tr h="214478">
                <a:tc>
                  <a:txBody>
                    <a:bodyPr/>
                    <a:lstStyle/>
                    <a:p>
                      <a:pPr algn="l" fontAlgn="b"/>
                      <a:r>
                        <a:rPr lang="en-GB" sz="1100" u="none" strike="noStrike">
                          <a:effectLst/>
                        </a:rPr>
                        <a:t>Prefer not to say/Not Stated</a:t>
                      </a:r>
                      <a:endParaRPr lang="en-GB" sz="1100" b="0" i="0" u="none" strike="noStrike">
                        <a:solidFill>
                          <a:srgbClr val="FF0000"/>
                        </a:solidFill>
                        <a:effectLst/>
                        <a:latin typeface="Calibri" panose="020F0502020204030204" pitchFamily="34" charset="0"/>
                      </a:endParaRPr>
                    </a:p>
                  </a:txBody>
                  <a:tcPr marL="9525" marR="9525" marT="9525" marB="0" anchor="b"/>
                </a:tc>
                <a:tc>
                  <a:txBody>
                    <a:bodyPr/>
                    <a:lstStyle/>
                    <a:p>
                      <a:pPr algn="ctr" fontAlgn="b"/>
                      <a:r>
                        <a:rPr lang="en-GB" sz="1100" u="none" strike="noStrike">
                          <a:effectLst/>
                        </a:rPr>
                        <a:t>1.0%</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60124737"/>
                  </a:ext>
                </a:extLst>
              </a:tr>
            </a:tbl>
          </a:graphicData>
        </a:graphic>
      </p:graphicFrame>
      <p:graphicFrame>
        <p:nvGraphicFramePr>
          <p:cNvPr id="11" name="Table 10">
            <a:extLst>
              <a:ext uri="{FF2B5EF4-FFF2-40B4-BE49-F238E27FC236}">
                <a16:creationId xmlns:a16="http://schemas.microsoft.com/office/drawing/2014/main" id="{D9B310E1-AF20-4062-BF2C-A8B1412A19C7}"/>
              </a:ext>
            </a:extLst>
          </p:cNvPr>
          <p:cNvGraphicFramePr>
            <a:graphicFrameLocks noGrp="1"/>
          </p:cNvGraphicFramePr>
          <p:nvPr>
            <p:extLst>
              <p:ext uri="{D42A27DB-BD31-4B8C-83A1-F6EECF244321}">
                <p14:modId xmlns:p14="http://schemas.microsoft.com/office/powerpoint/2010/main" val="3224546622"/>
              </p:ext>
            </p:extLst>
          </p:nvPr>
        </p:nvGraphicFramePr>
        <p:xfrm>
          <a:off x="7993946" y="3451993"/>
          <a:ext cx="3276600" cy="857912"/>
        </p:xfrm>
        <a:graphic>
          <a:graphicData uri="http://schemas.openxmlformats.org/drawingml/2006/table">
            <a:tbl>
              <a:tblPr>
                <a:tableStyleId>{5940675A-B579-460E-94D1-54222C63F5DA}</a:tableStyleId>
              </a:tblPr>
              <a:tblGrid>
                <a:gridCol w="2667000">
                  <a:extLst>
                    <a:ext uri="{9D8B030D-6E8A-4147-A177-3AD203B41FA5}">
                      <a16:colId xmlns:a16="http://schemas.microsoft.com/office/drawing/2014/main" val="2454784584"/>
                    </a:ext>
                  </a:extLst>
                </a:gridCol>
                <a:gridCol w="609600">
                  <a:extLst>
                    <a:ext uri="{9D8B030D-6E8A-4147-A177-3AD203B41FA5}">
                      <a16:colId xmlns:a16="http://schemas.microsoft.com/office/drawing/2014/main" val="702960533"/>
                    </a:ext>
                  </a:extLst>
                </a:gridCol>
              </a:tblGrid>
              <a:tr h="214478">
                <a:tc>
                  <a:txBody>
                    <a:bodyPr/>
                    <a:lstStyle/>
                    <a:p>
                      <a:pPr algn="ctr" fontAlgn="b"/>
                      <a:r>
                        <a:rPr lang="en-GB" sz="1100" b="1" u="none" strike="noStrike">
                          <a:effectLst/>
                        </a:rPr>
                        <a:t>Ethnicity</a:t>
                      </a:r>
                      <a:r>
                        <a:rPr lang="en-GB" sz="1100" u="none" strike="noStrike">
                          <a:effectLst/>
                        </a:rPr>
                        <a:t> </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9525" marR="9525" marT="9525" marB="0" anchor="ctr">
                    <a:solidFill>
                      <a:srgbClr val="DCEDF5"/>
                    </a:solidFill>
                  </a:tcPr>
                </a:tc>
                <a:extLst>
                  <a:ext uri="{0D108BD9-81ED-4DB2-BD59-A6C34878D82A}">
                    <a16:rowId xmlns:a16="http://schemas.microsoft.com/office/drawing/2014/main" val="755628737"/>
                  </a:ext>
                </a:extLst>
              </a:tr>
              <a:tr h="214478">
                <a:tc>
                  <a:txBody>
                    <a:bodyPr/>
                    <a:lstStyle/>
                    <a:p>
                      <a:pPr algn="l" fontAlgn="b"/>
                      <a:r>
                        <a:rPr lang="en-GB" sz="1100" u="none" strike="noStrike">
                          <a:effectLst/>
                        </a:rPr>
                        <a:t>White</a:t>
                      </a:r>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86.4%</a:t>
                      </a:r>
                    </a:p>
                  </a:txBody>
                  <a:tcPr marL="68580" marR="68580" marT="0" marB="0" anchor="b"/>
                </a:tc>
                <a:extLst>
                  <a:ext uri="{0D108BD9-81ED-4DB2-BD59-A6C34878D82A}">
                    <a16:rowId xmlns:a16="http://schemas.microsoft.com/office/drawing/2014/main" val="2138573638"/>
                  </a:ext>
                </a:extLst>
              </a:tr>
              <a:tr h="214478">
                <a:tc>
                  <a:txBody>
                    <a:bodyPr/>
                    <a:lstStyle/>
                    <a:p>
                      <a:pPr algn="l" fontAlgn="b"/>
                      <a:r>
                        <a:rPr lang="en-GB" sz="1100" u="none" strike="noStrike">
                          <a:effectLst/>
                        </a:rPr>
                        <a:t>Non-White</a:t>
                      </a:r>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11.9%</a:t>
                      </a:r>
                    </a:p>
                  </a:txBody>
                  <a:tcPr marL="68580" marR="68580" marT="0" marB="0" anchor="b"/>
                </a:tc>
                <a:extLst>
                  <a:ext uri="{0D108BD9-81ED-4DB2-BD59-A6C34878D82A}">
                    <a16:rowId xmlns:a16="http://schemas.microsoft.com/office/drawing/2014/main" val="3673281743"/>
                  </a:ext>
                </a:extLst>
              </a:tr>
              <a:tr h="214478">
                <a:tc>
                  <a:txBody>
                    <a:bodyPr/>
                    <a:lstStyle/>
                    <a:p>
                      <a:pPr algn="l" fontAlgn="b"/>
                      <a:r>
                        <a:rPr lang="en-GB" sz="1100" u="none" strike="noStrike">
                          <a:effectLst/>
                        </a:rPr>
                        <a:t>Prefer not to say/Not Stated</a:t>
                      </a:r>
                      <a:endParaRPr lang="en-GB" sz="1100" b="0" i="0" u="none" strike="noStrike">
                        <a:solidFill>
                          <a:srgbClr val="FF0000"/>
                        </a:solidFill>
                        <a:effectLst/>
                        <a:latin typeface="Calibri" panose="020F0502020204030204" pitchFamily="34" charset="0"/>
                      </a:endParaRPr>
                    </a:p>
                  </a:txBody>
                  <a:tcPr marL="9525" marR="9525" marT="9525" marB="0" anchor="b"/>
                </a:tc>
                <a:tc>
                  <a:txBody>
                    <a:bodyPr/>
                    <a:lstStyle/>
                    <a:p>
                      <a:pPr marL="0" algn="ctr" defTabSz="914400" rtl="0" eaLnBrk="1" fontAlgn="ctr" latinLnBrk="0" hangingPunct="1"/>
                      <a:r>
                        <a:rPr lang="en-GB" sz="1100" b="0" i="0" u="none" strike="noStrike" kern="1200">
                          <a:solidFill>
                            <a:srgbClr val="000000"/>
                          </a:solidFill>
                          <a:effectLst/>
                          <a:latin typeface="+mn-lt"/>
                          <a:ea typeface="+mn-ea"/>
                          <a:cs typeface="+mn-cs"/>
                        </a:rPr>
                        <a:t>1.70%</a:t>
                      </a:r>
                    </a:p>
                  </a:txBody>
                  <a:tcPr marL="68580" marR="68580" marT="0" marB="0" anchor="b"/>
                </a:tc>
                <a:extLst>
                  <a:ext uri="{0D108BD9-81ED-4DB2-BD59-A6C34878D82A}">
                    <a16:rowId xmlns:a16="http://schemas.microsoft.com/office/drawing/2014/main" val="4244329498"/>
                  </a:ext>
                </a:extLst>
              </a:tr>
            </a:tbl>
          </a:graphicData>
        </a:graphic>
      </p:graphicFrame>
      <p:graphicFrame>
        <p:nvGraphicFramePr>
          <p:cNvPr id="12" name="Table 11">
            <a:extLst>
              <a:ext uri="{FF2B5EF4-FFF2-40B4-BE49-F238E27FC236}">
                <a16:creationId xmlns:a16="http://schemas.microsoft.com/office/drawing/2014/main" id="{039162CE-F9B0-4FF0-8A55-760C017969F4}"/>
              </a:ext>
            </a:extLst>
          </p:cNvPr>
          <p:cNvGraphicFramePr>
            <a:graphicFrameLocks noGrp="1"/>
          </p:cNvGraphicFramePr>
          <p:nvPr/>
        </p:nvGraphicFramePr>
        <p:xfrm>
          <a:off x="7993946" y="4699914"/>
          <a:ext cx="3276600" cy="817158"/>
        </p:xfrm>
        <a:graphic>
          <a:graphicData uri="http://schemas.openxmlformats.org/drawingml/2006/table">
            <a:tbl>
              <a:tblPr>
                <a:tableStyleId>{5940675A-B579-460E-94D1-54222C63F5DA}</a:tableStyleId>
              </a:tblPr>
              <a:tblGrid>
                <a:gridCol w="2667000">
                  <a:extLst>
                    <a:ext uri="{9D8B030D-6E8A-4147-A177-3AD203B41FA5}">
                      <a16:colId xmlns:a16="http://schemas.microsoft.com/office/drawing/2014/main" val="3775726191"/>
                    </a:ext>
                  </a:extLst>
                </a:gridCol>
                <a:gridCol w="609600">
                  <a:extLst>
                    <a:ext uri="{9D8B030D-6E8A-4147-A177-3AD203B41FA5}">
                      <a16:colId xmlns:a16="http://schemas.microsoft.com/office/drawing/2014/main" val="4071650817"/>
                    </a:ext>
                  </a:extLst>
                </a:gridCol>
              </a:tblGrid>
              <a:tr h="388204">
                <a:tc>
                  <a:txBody>
                    <a:bodyPr/>
                    <a:lstStyle/>
                    <a:p>
                      <a:pPr algn="ctr" fontAlgn="b"/>
                      <a:r>
                        <a:rPr lang="en-GB" sz="1100" b="1" u="none" strike="noStrike">
                          <a:effectLst/>
                        </a:rPr>
                        <a:t>Number of adults in the household (16+Pop) </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tc>
                  <a:txBody>
                    <a:bodyPr/>
                    <a:lstStyle/>
                    <a:p>
                      <a:pPr algn="ctr" fontAlgn="b"/>
                      <a:r>
                        <a:rPr lang="en-GB" sz="1100" u="none" strike="noStrike">
                          <a:effectLst/>
                        </a:rPr>
                        <a:t> </a:t>
                      </a:r>
                      <a:endParaRPr lang="en-GB" sz="1100" b="1" i="0" u="none" strike="noStrike">
                        <a:solidFill>
                          <a:srgbClr val="000000"/>
                        </a:solidFill>
                        <a:effectLst/>
                        <a:latin typeface="Calibri" panose="020F0502020204030204" pitchFamily="34" charset="0"/>
                      </a:endParaRPr>
                    </a:p>
                  </a:txBody>
                  <a:tcPr marL="9525" marR="9525" marT="9525" marB="0" anchor="ctr">
                    <a:solidFill>
                      <a:srgbClr val="DCEDF5"/>
                    </a:solidFill>
                  </a:tcPr>
                </a:tc>
                <a:extLst>
                  <a:ext uri="{0D108BD9-81ED-4DB2-BD59-A6C34878D82A}">
                    <a16:rowId xmlns:a16="http://schemas.microsoft.com/office/drawing/2014/main" val="3861486023"/>
                  </a:ext>
                </a:extLst>
              </a:tr>
              <a:tr h="214477">
                <a:tc>
                  <a:txBody>
                    <a:bodyPr/>
                    <a:lstStyle/>
                    <a:p>
                      <a:pPr algn="l" fontAlgn="b"/>
                      <a:r>
                        <a:rPr lang="en-GB" sz="1100" u="none" strike="noStrike">
                          <a:effectLst/>
                        </a:rPr>
                        <a:t>One adult</a:t>
                      </a:r>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100" u="none" strike="noStrike">
                          <a:effectLst/>
                        </a:rPr>
                        <a:t>18.5%</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03511767"/>
                  </a:ext>
                </a:extLst>
              </a:tr>
              <a:tr h="214477">
                <a:tc>
                  <a:txBody>
                    <a:bodyPr/>
                    <a:lstStyle/>
                    <a:p>
                      <a:pPr algn="l" fontAlgn="b"/>
                      <a:r>
                        <a:rPr lang="en-GB" sz="1100" u="none" strike="noStrike">
                          <a:effectLst/>
                        </a:rPr>
                        <a:t>Two or more adults</a:t>
                      </a:r>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GB" sz="1100" u="none" strike="noStrike">
                          <a:effectLst/>
                        </a:rPr>
                        <a:t>81.6%</a:t>
                      </a:r>
                      <a:endParaRPr lang="en-GB"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13958231"/>
                  </a:ext>
                </a:extLst>
              </a:tr>
            </a:tbl>
          </a:graphicData>
        </a:graphic>
      </p:graphicFrame>
    </p:spTree>
    <p:extLst>
      <p:ext uri="{BB962C8B-B14F-4D97-AF65-F5344CB8AC3E}">
        <p14:creationId xmlns:p14="http://schemas.microsoft.com/office/powerpoint/2010/main" val="2103757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8C7231-E205-41F8-A95A-FAF73A7F66DF}"/>
              </a:ext>
            </a:extLst>
          </p:cNvPr>
          <p:cNvSpPr>
            <a:spLocks noGrp="1"/>
          </p:cNvSpPr>
          <p:nvPr>
            <p:ph idx="1"/>
          </p:nvPr>
        </p:nvSpPr>
        <p:spPr>
          <a:xfrm>
            <a:off x="450000" y="1793753"/>
            <a:ext cx="11299088" cy="3876675"/>
          </a:xfrm>
        </p:spPr>
        <p:txBody>
          <a:bodyPr/>
          <a:lstStyle/>
          <a:p>
            <a:r>
              <a:rPr lang="en-US"/>
              <a:t>The table below </a:t>
            </a:r>
            <a:r>
              <a:rPr lang="en-US" err="1"/>
              <a:t>summarises</a:t>
            </a:r>
            <a:r>
              <a:rPr lang="en-US"/>
              <a:t> the various figures based on a 95% confidence interval – that is they would apply 95 times out of 100 where results from a sample are being compared with entire coverage of the population or between subgroups. </a:t>
            </a:r>
          </a:p>
          <a:p>
            <a:r>
              <a:rPr lang="en-US"/>
              <a:t>For example, if the sample shows that 30% of people nationally say the NHS is ‘very prepared’ to respond to future pandemics, we can be 95% confident that the result (had everyone been interviewed) would have been within around +2 percentage points of this figure – i.e. between 28% and 32% (based on a sample of 2,450).</a:t>
            </a:r>
            <a:endParaRPr lang="en-GB"/>
          </a:p>
          <a:p>
            <a:endParaRPr lang="en-GB"/>
          </a:p>
          <a:p>
            <a:endParaRPr lang="en-GB"/>
          </a:p>
        </p:txBody>
      </p:sp>
      <p:sp>
        <p:nvSpPr>
          <p:cNvPr id="8" name="Text Placeholder 7">
            <a:extLst>
              <a:ext uri="{FF2B5EF4-FFF2-40B4-BE49-F238E27FC236}">
                <a16:creationId xmlns:a16="http://schemas.microsoft.com/office/drawing/2014/main" id="{58149304-5963-467C-B46E-257ED1DD1BFB}"/>
              </a:ext>
            </a:extLst>
          </p:cNvPr>
          <p:cNvSpPr>
            <a:spLocks noGrp="1"/>
          </p:cNvSpPr>
          <p:nvPr>
            <p:ph type="body" sz="quarter" idx="15"/>
          </p:nvPr>
        </p:nvSpPr>
        <p:spPr/>
        <p:txBody>
          <a:bodyPr/>
          <a:lstStyle/>
          <a:p>
            <a:r>
              <a:rPr lang="en-GB"/>
              <a:t>Statistical Reliability</a:t>
            </a:r>
          </a:p>
        </p:txBody>
      </p:sp>
      <p:sp>
        <p:nvSpPr>
          <p:cNvPr id="16" name="Slide Number Placeholder 15">
            <a:extLst>
              <a:ext uri="{FF2B5EF4-FFF2-40B4-BE49-F238E27FC236}">
                <a16:creationId xmlns:a16="http://schemas.microsoft.com/office/drawing/2014/main" id="{87D2B7A6-233C-4CDE-AA0B-1C81CEBA6ACF}"/>
              </a:ext>
            </a:extLst>
          </p:cNvPr>
          <p:cNvSpPr>
            <a:spLocks noGrp="1"/>
          </p:cNvSpPr>
          <p:nvPr>
            <p:ph type="sldNum" sz="quarter" idx="22"/>
          </p:nvPr>
        </p:nvSpPr>
        <p:spPr/>
        <p:txBody>
          <a:bodyPr/>
          <a:lstStyle/>
          <a:p>
            <a:fld id="{D61AABEC-672F-4B68-B914-690DA978312C}" type="slidenum">
              <a:rPr lang="en-GB" smtClean="0"/>
              <a:pPr/>
              <a:t>30</a:t>
            </a:fld>
            <a:r>
              <a:rPr lang="en-GB"/>
              <a:t> </a:t>
            </a:r>
          </a:p>
        </p:txBody>
      </p:sp>
      <p:sp>
        <p:nvSpPr>
          <p:cNvPr id="5" name="Title 4">
            <a:extLst>
              <a:ext uri="{FF2B5EF4-FFF2-40B4-BE49-F238E27FC236}">
                <a16:creationId xmlns:a16="http://schemas.microsoft.com/office/drawing/2014/main" id="{EE34D3B5-8E37-430E-BAC4-E1D3E25FD615}"/>
              </a:ext>
            </a:extLst>
          </p:cNvPr>
          <p:cNvSpPr>
            <a:spLocks noGrp="1"/>
          </p:cNvSpPr>
          <p:nvPr>
            <p:ph type="title"/>
          </p:nvPr>
        </p:nvSpPr>
        <p:spPr/>
        <p:txBody>
          <a:bodyPr/>
          <a:lstStyle/>
          <a:p>
            <a:r>
              <a:rPr lang="en-GB"/>
              <a:t>Detailed methodology </a:t>
            </a:r>
          </a:p>
        </p:txBody>
      </p:sp>
      <p:graphicFrame>
        <p:nvGraphicFramePr>
          <p:cNvPr id="7" name="Table 6">
            <a:extLst>
              <a:ext uri="{FF2B5EF4-FFF2-40B4-BE49-F238E27FC236}">
                <a16:creationId xmlns:a16="http://schemas.microsoft.com/office/drawing/2014/main" id="{45681D74-1898-46E7-A021-21586630305A}"/>
              </a:ext>
            </a:extLst>
          </p:cNvPr>
          <p:cNvGraphicFramePr>
            <a:graphicFrameLocks noGrp="1"/>
          </p:cNvGraphicFramePr>
          <p:nvPr>
            <p:extLst>
              <p:ext uri="{D42A27DB-BD31-4B8C-83A1-F6EECF244321}">
                <p14:modId xmlns:p14="http://schemas.microsoft.com/office/powerpoint/2010/main" val="2592960683"/>
              </p:ext>
            </p:extLst>
          </p:nvPr>
        </p:nvGraphicFramePr>
        <p:xfrm>
          <a:off x="3254929" y="3490209"/>
          <a:ext cx="5066950" cy="2442168"/>
        </p:xfrm>
        <a:graphic>
          <a:graphicData uri="http://schemas.openxmlformats.org/drawingml/2006/table">
            <a:tbl>
              <a:tblPr firstRow="1" firstCol="1" bandRow="1"/>
              <a:tblGrid>
                <a:gridCol w="1271929">
                  <a:extLst>
                    <a:ext uri="{9D8B030D-6E8A-4147-A177-3AD203B41FA5}">
                      <a16:colId xmlns:a16="http://schemas.microsoft.com/office/drawing/2014/main" val="67473057"/>
                    </a:ext>
                  </a:extLst>
                </a:gridCol>
                <a:gridCol w="1265007">
                  <a:extLst>
                    <a:ext uri="{9D8B030D-6E8A-4147-A177-3AD203B41FA5}">
                      <a16:colId xmlns:a16="http://schemas.microsoft.com/office/drawing/2014/main" val="2038888616"/>
                    </a:ext>
                  </a:extLst>
                </a:gridCol>
                <a:gridCol w="1265007">
                  <a:extLst>
                    <a:ext uri="{9D8B030D-6E8A-4147-A177-3AD203B41FA5}">
                      <a16:colId xmlns:a16="http://schemas.microsoft.com/office/drawing/2014/main" val="471717057"/>
                    </a:ext>
                  </a:extLst>
                </a:gridCol>
                <a:gridCol w="1265007">
                  <a:extLst>
                    <a:ext uri="{9D8B030D-6E8A-4147-A177-3AD203B41FA5}">
                      <a16:colId xmlns:a16="http://schemas.microsoft.com/office/drawing/2014/main" val="2833573948"/>
                    </a:ext>
                  </a:extLst>
                </a:gridCol>
              </a:tblGrid>
              <a:tr h="271352">
                <a:tc rowSpan="2">
                  <a:txBody>
                    <a:bodyPr/>
                    <a:lstStyle/>
                    <a:p>
                      <a:pP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 </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DF5"/>
                    </a:solidFill>
                  </a:tcPr>
                </a:tc>
                <a:tc gridSpan="3">
                  <a:txBody>
                    <a:bodyPr/>
                    <a:lstStyle/>
                    <a:p>
                      <a:pPr algn="ctr">
                        <a:lnSpc>
                          <a:spcPts val="1300"/>
                        </a:lnSpc>
                        <a:spcAft>
                          <a:spcPts val="0"/>
                        </a:spcAft>
                      </a:pPr>
                      <a:r>
                        <a:rPr lang="en-US" sz="1400" b="1">
                          <a:solidFill>
                            <a:srgbClr val="000000"/>
                          </a:solidFill>
                          <a:effectLst/>
                          <a:latin typeface="Arial" panose="020B0604020202020204" pitchFamily="34" charset="0"/>
                          <a:ea typeface="MS Mincho" panose="02020609040205080304" pitchFamily="49" charset="-128"/>
                          <a:cs typeface="Arial" panose="020B0604020202020204" pitchFamily="34" charset="0"/>
                        </a:rPr>
                        <a:t>Result is at or near…</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DF5"/>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22035165"/>
                  </a:ext>
                </a:extLst>
              </a:tr>
              <a:tr h="271352">
                <a:tc vMerge="1">
                  <a:txBody>
                    <a:bodyPr/>
                    <a:lstStyle/>
                    <a:p>
                      <a:endParaRPr lang="en-GB"/>
                    </a:p>
                  </a:txBody>
                  <a:tcPr/>
                </a:tc>
                <a:tc>
                  <a:txBody>
                    <a:bodyPr/>
                    <a:lstStyle/>
                    <a:p>
                      <a:pPr algn="ctr">
                        <a:lnSpc>
                          <a:spcPts val="1300"/>
                        </a:lnSpc>
                        <a:spcAft>
                          <a:spcPts val="0"/>
                        </a:spcAft>
                      </a:pPr>
                      <a:r>
                        <a:rPr lang="en-US" sz="1400" b="1">
                          <a:solidFill>
                            <a:srgbClr val="000000"/>
                          </a:solidFill>
                          <a:effectLst/>
                          <a:latin typeface="Arial" panose="020B0604020202020204" pitchFamily="34" charset="0"/>
                          <a:ea typeface="MS Mincho" panose="02020609040205080304" pitchFamily="49" charset="-128"/>
                          <a:cs typeface="Arial" panose="020B0604020202020204" pitchFamily="34" charset="0"/>
                        </a:rPr>
                        <a:t>10% or 90%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DF5"/>
                    </a:solidFill>
                  </a:tcPr>
                </a:tc>
                <a:tc>
                  <a:txBody>
                    <a:bodyPr/>
                    <a:lstStyle/>
                    <a:p>
                      <a:pPr algn="ctr">
                        <a:lnSpc>
                          <a:spcPts val="1300"/>
                        </a:lnSpc>
                        <a:spcAft>
                          <a:spcPts val="0"/>
                        </a:spcAft>
                      </a:pPr>
                      <a:r>
                        <a:rPr lang="en-US" sz="1400" b="1">
                          <a:solidFill>
                            <a:srgbClr val="000000"/>
                          </a:solidFill>
                          <a:effectLst/>
                          <a:latin typeface="Arial" panose="020B0604020202020204" pitchFamily="34" charset="0"/>
                          <a:ea typeface="MS Mincho" panose="02020609040205080304" pitchFamily="49" charset="-128"/>
                          <a:cs typeface="Arial" panose="020B0604020202020204" pitchFamily="34" charset="0"/>
                        </a:rPr>
                        <a:t>30% or 70%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DF5"/>
                    </a:solidFill>
                  </a:tcPr>
                </a:tc>
                <a:tc>
                  <a:txBody>
                    <a:bodyPr/>
                    <a:lstStyle/>
                    <a:p>
                      <a:pPr algn="ctr">
                        <a:lnSpc>
                          <a:spcPts val="1300"/>
                        </a:lnSpc>
                        <a:spcAft>
                          <a:spcPts val="0"/>
                        </a:spcAft>
                      </a:pPr>
                      <a:r>
                        <a:rPr lang="en-US" sz="1400" b="1">
                          <a:solidFill>
                            <a:srgbClr val="000000"/>
                          </a:solidFill>
                          <a:effectLst/>
                          <a:latin typeface="Arial" panose="020B0604020202020204" pitchFamily="34" charset="0"/>
                          <a:ea typeface="MS Mincho" panose="02020609040205080304" pitchFamily="49" charset="-128"/>
                          <a:cs typeface="Arial" panose="020B0604020202020204" pitchFamily="34" charset="0"/>
                        </a:rPr>
                        <a:t>50%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DF5"/>
                    </a:solidFill>
                  </a:tcPr>
                </a:tc>
                <a:extLst>
                  <a:ext uri="{0D108BD9-81ED-4DB2-BD59-A6C34878D82A}">
                    <a16:rowId xmlns:a16="http://schemas.microsoft.com/office/drawing/2014/main" val="1175450158"/>
                  </a:ext>
                </a:extLst>
              </a:tr>
              <a:tr h="271352">
                <a:tc>
                  <a:txBody>
                    <a:bodyPr/>
                    <a:lstStyle/>
                    <a:p>
                      <a:pPr>
                        <a:lnSpc>
                          <a:spcPts val="1300"/>
                        </a:lnSpc>
                        <a:spcAft>
                          <a:spcPts val="0"/>
                        </a:spcAft>
                      </a:pPr>
                      <a:r>
                        <a:rPr lang="en-US" sz="1400" b="1">
                          <a:solidFill>
                            <a:srgbClr val="000000"/>
                          </a:solidFill>
                          <a:effectLst/>
                          <a:latin typeface="Arial" panose="020B0604020202020204" pitchFamily="34" charset="0"/>
                          <a:ea typeface="MS Mincho" panose="02020609040205080304" pitchFamily="49" charset="-128"/>
                          <a:cs typeface="Arial" panose="020B0604020202020204" pitchFamily="34" charset="0"/>
                        </a:rPr>
                        <a:t>Sample size</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DF5"/>
                    </a:solidFill>
                  </a:tcPr>
                </a:tc>
                <a:tc>
                  <a:txBody>
                    <a:bodyPr/>
                    <a:lstStyle/>
                    <a:p>
                      <a:pPr algn="ctr">
                        <a:lnSpc>
                          <a:spcPts val="1300"/>
                        </a:lnSpc>
                        <a:spcAft>
                          <a:spcPts val="0"/>
                        </a:spcAft>
                      </a:pPr>
                      <a:r>
                        <a:rPr lang="en-US" sz="1400" u="sng">
                          <a:solidFill>
                            <a:srgbClr val="000000"/>
                          </a:solidFill>
                          <a:effectLst/>
                          <a:latin typeface="Arial" panose="020B0604020202020204" pitchFamily="34" charset="0"/>
                          <a:ea typeface="MS Mincho" panose="02020609040205080304" pitchFamily="49" charset="-128"/>
                          <a:cs typeface="Arial" panose="020B0604020202020204" pitchFamily="34" charset="0"/>
                        </a:rPr>
                        <a:t>+</a:t>
                      </a: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ts val="1300"/>
                        </a:lnSpc>
                        <a:spcAft>
                          <a:spcPts val="0"/>
                        </a:spcAft>
                      </a:pPr>
                      <a:r>
                        <a:rPr lang="en-US" sz="1400" u="sng">
                          <a:solidFill>
                            <a:srgbClr val="000000"/>
                          </a:solidFill>
                          <a:effectLst/>
                          <a:latin typeface="Arial" panose="020B0604020202020204" pitchFamily="34" charset="0"/>
                          <a:ea typeface="MS Mincho" panose="02020609040205080304" pitchFamily="49" charset="-128"/>
                          <a:cs typeface="Arial" panose="020B0604020202020204" pitchFamily="34" charset="0"/>
                        </a:rPr>
                        <a:t>+</a:t>
                      </a: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ts val="1300"/>
                        </a:lnSpc>
                        <a:spcAft>
                          <a:spcPts val="0"/>
                        </a:spcAft>
                      </a:pPr>
                      <a:r>
                        <a:rPr lang="en-US" sz="1400" u="sng">
                          <a:solidFill>
                            <a:srgbClr val="000000"/>
                          </a:solidFill>
                          <a:effectLst/>
                          <a:latin typeface="Arial" panose="020B0604020202020204" pitchFamily="34" charset="0"/>
                          <a:ea typeface="MS Mincho" panose="02020609040205080304" pitchFamily="49" charset="-128"/>
                          <a:cs typeface="Arial" panose="020B0604020202020204" pitchFamily="34" charset="0"/>
                        </a:rPr>
                        <a:t>+</a:t>
                      </a: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4588387"/>
                  </a:ext>
                </a:extLst>
              </a:tr>
              <a:tr h="271352">
                <a:tc>
                  <a:txBody>
                    <a:bodyPr/>
                    <a:lstStyle/>
                    <a:p>
                      <a:pPr>
                        <a:lnSpc>
                          <a:spcPts val="1300"/>
                        </a:lnSpc>
                        <a:spcAft>
                          <a:spcPts val="0"/>
                        </a:spcAft>
                      </a:pPr>
                      <a:r>
                        <a:rPr lang="en-GB" sz="1400" kern="1200">
                          <a:solidFill>
                            <a:srgbClr val="000000"/>
                          </a:solidFill>
                          <a:effectLst/>
                          <a:latin typeface="Arial" panose="020B0604020202020204" pitchFamily="34" charset="0"/>
                          <a:ea typeface="MS Mincho" panose="02020609040205080304" pitchFamily="49" charset="-128"/>
                          <a:cs typeface="Arial" panose="020B0604020202020204" pitchFamily="34" charset="0"/>
                        </a:rPr>
                        <a:t>2,450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ts val="1300"/>
                        </a:lnSpc>
                        <a:spcAft>
                          <a:spcPts val="0"/>
                        </a:spcAft>
                      </a:pPr>
                      <a:r>
                        <a:rPr lang="en-GB" sz="1400" kern="1200">
                          <a:solidFill>
                            <a:srgbClr val="000000"/>
                          </a:solidFill>
                          <a:effectLst/>
                          <a:latin typeface="Arial" panose="020B0604020202020204" pitchFamily="34" charset="0"/>
                          <a:ea typeface="MS Mincho" panose="02020609040205080304" pitchFamily="49" charset="-128"/>
                          <a:cs typeface="Arial" panose="020B0604020202020204" pitchFamily="34" charset="0"/>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ts val="1300"/>
                        </a:lnSpc>
                        <a:spcAft>
                          <a:spcPts val="0"/>
                        </a:spcAft>
                      </a:pPr>
                      <a:r>
                        <a:rPr lang="en-GB" sz="1400" kern="1200">
                          <a:solidFill>
                            <a:srgbClr val="000000"/>
                          </a:solidFill>
                          <a:effectLst/>
                          <a:latin typeface="Arial" panose="020B0604020202020204" pitchFamily="34" charset="0"/>
                          <a:ea typeface="MS Mincho" panose="02020609040205080304" pitchFamily="49" charset="-128"/>
                          <a:cs typeface="Arial" panose="020B0604020202020204" pitchFamily="34" charset="0"/>
                        </a:rPr>
                        <a:t>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ts val="1300"/>
                        </a:lnSpc>
                        <a:spcAft>
                          <a:spcPts val="0"/>
                        </a:spcAft>
                      </a:pPr>
                      <a:r>
                        <a:rPr lang="en-GB" sz="1400" kern="1200">
                          <a:solidFill>
                            <a:srgbClr val="000000"/>
                          </a:solidFill>
                          <a:effectLst/>
                          <a:latin typeface="Arial" panose="020B0604020202020204" pitchFamily="34" charset="0"/>
                          <a:ea typeface="MS Mincho" panose="02020609040205080304" pitchFamily="49" charset="-128"/>
                          <a:cs typeface="Arial" panose="020B0604020202020204" pitchFamily="34" charset="0"/>
                        </a:rPr>
                        <a:t>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1461238"/>
                  </a:ext>
                </a:extLst>
              </a:tr>
              <a:tr h="271352">
                <a:tc>
                  <a:txBody>
                    <a:bodyPr/>
                    <a:lstStyle/>
                    <a:p>
                      <a:pP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1,500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1.5</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2.3</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2.5</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9367565"/>
                  </a:ext>
                </a:extLst>
              </a:tr>
              <a:tr h="271352">
                <a:tc>
                  <a:txBody>
                    <a:bodyPr/>
                    <a:lstStyle/>
                    <a:p>
                      <a:pP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1,000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1.9</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2.8</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3.1</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6511249"/>
                  </a:ext>
                </a:extLst>
              </a:tr>
              <a:tr h="271352">
                <a:tc>
                  <a:txBody>
                    <a:bodyPr/>
                    <a:lstStyle/>
                    <a:p>
                      <a:pP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500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2.6</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4.0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4.4</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4742722"/>
                  </a:ext>
                </a:extLst>
              </a:tr>
              <a:tr h="271352">
                <a:tc>
                  <a:txBody>
                    <a:bodyPr/>
                    <a:lstStyle/>
                    <a:p>
                      <a:pP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300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3.4</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5.2</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5.7</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0060359"/>
                  </a:ext>
                </a:extLst>
              </a:tr>
              <a:tr h="271352">
                <a:tc>
                  <a:txBody>
                    <a:bodyPr/>
                    <a:lstStyle/>
                    <a:p>
                      <a:pP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100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4.1</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9.0</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300"/>
                        </a:lnSpc>
                        <a:spcAft>
                          <a:spcPts val="0"/>
                        </a:spcAft>
                      </a:pPr>
                      <a:r>
                        <a:rPr lang="en-US"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9.8</a:t>
                      </a:r>
                      <a:endParaRPr lang="en-GB" sz="1600">
                        <a:solidFill>
                          <a:srgbClr val="000000"/>
                        </a:solidFill>
                        <a:effectLst/>
                        <a:latin typeface="Georgia" panose="02040502050405020303"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267169"/>
                  </a:ext>
                </a:extLst>
              </a:tr>
            </a:tbl>
          </a:graphicData>
        </a:graphic>
      </p:graphicFrame>
    </p:spTree>
    <p:extLst>
      <p:ext uri="{BB962C8B-B14F-4D97-AF65-F5344CB8AC3E}">
        <p14:creationId xmlns:p14="http://schemas.microsoft.com/office/powerpoint/2010/main" val="1644215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4F79A7-1644-4017-A410-A684AA2D0CA8}"/>
              </a:ext>
            </a:extLst>
          </p:cNvPr>
          <p:cNvSpPr>
            <a:spLocks noGrp="1"/>
          </p:cNvSpPr>
          <p:nvPr>
            <p:ph type="title"/>
          </p:nvPr>
        </p:nvSpPr>
        <p:spPr/>
        <p:txBody>
          <a:bodyPr/>
          <a:lstStyle/>
          <a:p>
            <a:r>
              <a:rPr lang="en-GB"/>
              <a:t>Demographics (unweighted)</a:t>
            </a:r>
          </a:p>
        </p:txBody>
      </p:sp>
      <p:sp>
        <p:nvSpPr>
          <p:cNvPr id="4" name="Slide Number Placeholder 3">
            <a:extLst>
              <a:ext uri="{FF2B5EF4-FFF2-40B4-BE49-F238E27FC236}">
                <a16:creationId xmlns:a16="http://schemas.microsoft.com/office/drawing/2014/main" id="{188F44B1-8A30-4305-A9F8-078B660F5259}"/>
              </a:ext>
            </a:extLst>
          </p:cNvPr>
          <p:cNvSpPr>
            <a:spLocks noGrp="1"/>
          </p:cNvSpPr>
          <p:nvPr>
            <p:ph type="sldNum" sz="quarter" idx="4"/>
          </p:nvPr>
        </p:nvSpPr>
        <p:spPr/>
        <p:txBody>
          <a:bodyPr/>
          <a:lstStyle/>
          <a:p>
            <a:fld id="{D61AABEC-672F-4B68-B914-690DA978312C}" type="slidenum">
              <a:rPr lang="en-GB" smtClean="0"/>
              <a:pPr/>
              <a:t>31</a:t>
            </a:fld>
            <a:r>
              <a:rPr lang="en-GB"/>
              <a:t>  </a:t>
            </a:r>
          </a:p>
        </p:txBody>
      </p:sp>
      <p:sp>
        <p:nvSpPr>
          <p:cNvPr id="23" name="Rectangle 22">
            <a:extLst>
              <a:ext uri="{FF2B5EF4-FFF2-40B4-BE49-F238E27FC236}">
                <a16:creationId xmlns:a16="http://schemas.microsoft.com/office/drawing/2014/main" id="{5F283EF4-8AF8-44FF-B028-A30D3387F04E}"/>
              </a:ext>
            </a:extLst>
          </p:cNvPr>
          <p:cNvSpPr/>
          <p:nvPr/>
        </p:nvSpPr>
        <p:spPr>
          <a:xfrm>
            <a:off x="399869" y="1205124"/>
            <a:ext cx="1262223" cy="215444"/>
          </a:xfrm>
          <a:prstGeom prst="rect">
            <a:avLst/>
          </a:prstGeom>
        </p:spPr>
        <p:txBody>
          <a:bodyPr wrap="square" lIns="0" tIns="0" rIns="0" bIns="0">
            <a:spAutoFit/>
          </a:bodyPr>
          <a:lstStyle/>
          <a:p>
            <a:r>
              <a:rPr lang="en-GB" sz="1400" b="1">
                <a:solidFill>
                  <a:schemeClr val="tx2"/>
                </a:solidFill>
              </a:rPr>
              <a:t>Region</a:t>
            </a:r>
          </a:p>
        </p:txBody>
      </p:sp>
      <p:sp>
        <p:nvSpPr>
          <p:cNvPr id="24" name="Rectangle 23">
            <a:extLst>
              <a:ext uri="{FF2B5EF4-FFF2-40B4-BE49-F238E27FC236}">
                <a16:creationId xmlns:a16="http://schemas.microsoft.com/office/drawing/2014/main" id="{CBD298ED-F5B1-4D96-A9DB-7D53F0D02C64}"/>
              </a:ext>
            </a:extLst>
          </p:cNvPr>
          <p:cNvSpPr/>
          <p:nvPr/>
        </p:nvSpPr>
        <p:spPr bwMode="gray">
          <a:xfrm>
            <a:off x="452143" y="1452925"/>
            <a:ext cx="3516868" cy="4376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5" name="AutoShape 3">
            <a:extLst>
              <a:ext uri="{FF2B5EF4-FFF2-40B4-BE49-F238E27FC236}">
                <a16:creationId xmlns:a16="http://schemas.microsoft.com/office/drawing/2014/main" id="{49F88178-71A9-4E92-AE03-07C4CA4733D2}"/>
              </a:ext>
            </a:extLst>
          </p:cNvPr>
          <p:cNvSpPr>
            <a:spLocks noChangeAspect="1" noChangeArrowheads="1" noTextEdit="1"/>
          </p:cNvSpPr>
          <p:nvPr/>
        </p:nvSpPr>
        <p:spPr bwMode="auto">
          <a:xfrm>
            <a:off x="948954" y="1100108"/>
            <a:ext cx="3524352" cy="515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26" name="Group 25">
            <a:extLst>
              <a:ext uri="{FF2B5EF4-FFF2-40B4-BE49-F238E27FC236}">
                <a16:creationId xmlns:a16="http://schemas.microsoft.com/office/drawing/2014/main" id="{93A7F1FA-19A9-4E3B-8D18-781225C2FE34}"/>
              </a:ext>
            </a:extLst>
          </p:cNvPr>
          <p:cNvGrpSpPr/>
          <p:nvPr/>
        </p:nvGrpSpPr>
        <p:grpSpPr>
          <a:xfrm>
            <a:off x="575831" y="1823150"/>
            <a:ext cx="2858176" cy="3610084"/>
            <a:chOff x="640081" y="1861084"/>
            <a:chExt cx="3572110" cy="4511835"/>
          </a:xfrm>
          <a:solidFill>
            <a:schemeClr val="tx2">
              <a:lumMod val="60000"/>
              <a:lumOff val="40000"/>
            </a:schemeClr>
          </a:solidFill>
        </p:grpSpPr>
        <p:sp>
          <p:nvSpPr>
            <p:cNvPr id="27" name="Freeform 7">
              <a:extLst>
                <a:ext uri="{FF2B5EF4-FFF2-40B4-BE49-F238E27FC236}">
                  <a16:creationId xmlns:a16="http://schemas.microsoft.com/office/drawing/2014/main" id="{E4A7AA3B-7553-4DAC-876D-5C9A14D15456}"/>
                </a:ext>
              </a:extLst>
            </p:cNvPr>
            <p:cNvSpPr>
              <a:spLocks/>
            </p:cNvSpPr>
            <p:nvPr/>
          </p:nvSpPr>
          <p:spPr bwMode="auto">
            <a:xfrm>
              <a:off x="640081" y="3759790"/>
              <a:ext cx="1301750" cy="1825531"/>
            </a:xfrm>
            <a:custGeom>
              <a:avLst/>
              <a:gdLst>
                <a:gd name="T0" fmla="*/ 857 w 1077"/>
                <a:gd name="T1" fmla="*/ 29 h 1506"/>
                <a:gd name="T2" fmla="*/ 826 w 1077"/>
                <a:gd name="T3" fmla="*/ 135 h 1506"/>
                <a:gd name="T4" fmla="*/ 765 w 1077"/>
                <a:gd name="T5" fmla="*/ 229 h 1506"/>
                <a:gd name="T6" fmla="*/ 687 w 1077"/>
                <a:gd name="T7" fmla="*/ 265 h 1506"/>
                <a:gd name="T8" fmla="*/ 673 w 1077"/>
                <a:gd name="T9" fmla="*/ 328 h 1506"/>
                <a:gd name="T10" fmla="*/ 645 w 1077"/>
                <a:gd name="T11" fmla="*/ 386 h 1506"/>
                <a:gd name="T12" fmla="*/ 764 w 1077"/>
                <a:gd name="T13" fmla="*/ 495 h 1506"/>
                <a:gd name="T14" fmla="*/ 836 w 1077"/>
                <a:gd name="T15" fmla="*/ 471 h 1506"/>
                <a:gd name="T16" fmla="*/ 864 w 1077"/>
                <a:gd name="T17" fmla="*/ 392 h 1506"/>
                <a:gd name="T18" fmla="*/ 925 w 1077"/>
                <a:gd name="T19" fmla="*/ 437 h 1506"/>
                <a:gd name="T20" fmla="*/ 963 w 1077"/>
                <a:gd name="T21" fmla="*/ 477 h 1506"/>
                <a:gd name="T22" fmla="*/ 1052 w 1077"/>
                <a:gd name="T23" fmla="*/ 536 h 1506"/>
                <a:gd name="T24" fmla="*/ 1031 w 1077"/>
                <a:gd name="T25" fmla="*/ 596 h 1506"/>
                <a:gd name="T26" fmla="*/ 1064 w 1077"/>
                <a:gd name="T27" fmla="*/ 702 h 1506"/>
                <a:gd name="T28" fmla="*/ 1050 w 1077"/>
                <a:gd name="T29" fmla="*/ 785 h 1506"/>
                <a:gd name="T30" fmla="*/ 1077 w 1077"/>
                <a:gd name="T31" fmla="*/ 917 h 1506"/>
                <a:gd name="T32" fmla="*/ 1044 w 1077"/>
                <a:gd name="T33" fmla="*/ 1042 h 1506"/>
                <a:gd name="T34" fmla="*/ 999 w 1077"/>
                <a:gd name="T35" fmla="*/ 1132 h 1506"/>
                <a:gd name="T36" fmla="*/ 983 w 1077"/>
                <a:gd name="T37" fmla="*/ 1201 h 1506"/>
                <a:gd name="T38" fmla="*/ 880 w 1077"/>
                <a:gd name="T39" fmla="*/ 1226 h 1506"/>
                <a:gd name="T40" fmla="*/ 824 w 1077"/>
                <a:gd name="T41" fmla="*/ 1229 h 1506"/>
                <a:gd name="T42" fmla="*/ 702 w 1077"/>
                <a:gd name="T43" fmla="*/ 1291 h 1506"/>
                <a:gd name="T44" fmla="*/ 622 w 1077"/>
                <a:gd name="T45" fmla="*/ 1356 h 1506"/>
                <a:gd name="T46" fmla="*/ 509 w 1077"/>
                <a:gd name="T47" fmla="*/ 1384 h 1506"/>
                <a:gd name="T48" fmla="*/ 459 w 1077"/>
                <a:gd name="T49" fmla="*/ 1434 h 1506"/>
                <a:gd name="T50" fmla="*/ 373 w 1077"/>
                <a:gd name="T51" fmla="*/ 1464 h 1506"/>
                <a:gd name="T52" fmla="*/ 269 w 1077"/>
                <a:gd name="T53" fmla="*/ 1491 h 1506"/>
                <a:gd name="T54" fmla="*/ 136 w 1077"/>
                <a:gd name="T55" fmla="*/ 1486 h 1506"/>
                <a:gd name="T56" fmla="*/ 223 w 1077"/>
                <a:gd name="T57" fmla="*/ 1390 h 1506"/>
                <a:gd name="T58" fmla="*/ 51 w 1077"/>
                <a:gd name="T59" fmla="*/ 1427 h 1506"/>
                <a:gd name="T60" fmla="*/ 188 w 1077"/>
                <a:gd name="T61" fmla="*/ 1346 h 1506"/>
                <a:gd name="T62" fmla="*/ 63 w 1077"/>
                <a:gd name="T63" fmla="*/ 1352 h 1506"/>
                <a:gd name="T64" fmla="*/ 135 w 1077"/>
                <a:gd name="T65" fmla="*/ 1253 h 1506"/>
                <a:gd name="T66" fmla="*/ 34 w 1077"/>
                <a:gd name="T67" fmla="*/ 1226 h 1506"/>
                <a:gd name="T68" fmla="*/ 146 w 1077"/>
                <a:gd name="T69" fmla="*/ 1204 h 1506"/>
                <a:gd name="T70" fmla="*/ 194 w 1077"/>
                <a:gd name="T71" fmla="*/ 1110 h 1506"/>
                <a:gd name="T72" fmla="*/ 158 w 1077"/>
                <a:gd name="T73" fmla="*/ 1046 h 1506"/>
                <a:gd name="T74" fmla="*/ 244 w 1077"/>
                <a:gd name="T75" fmla="*/ 923 h 1506"/>
                <a:gd name="T76" fmla="*/ 366 w 1077"/>
                <a:gd name="T77" fmla="*/ 808 h 1506"/>
                <a:gd name="T78" fmla="*/ 250 w 1077"/>
                <a:gd name="T79" fmla="*/ 762 h 1506"/>
                <a:gd name="T80" fmla="*/ 189 w 1077"/>
                <a:gd name="T81" fmla="*/ 743 h 1506"/>
                <a:gd name="T82" fmla="*/ 141 w 1077"/>
                <a:gd name="T83" fmla="*/ 704 h 1506"/>
                <a:gd name="T84" fmla="*/ 172 w 1077"/>
                <a:gd name="T85" fmla="*/ 654 h 1506"/>
                <a:gd name="T86" fmla="*/ 227 w 1077"/>
                <a:gd name="T87" fmla="*/ 586 h 1506"/>
                <a:gd name="T88" fmla="*/ 231 w 1077"/>
                <a:gd name="T89" fmla="*/ 546 h 1506"/>
                <a:gd name="T90" fmla="*/ 129 w 1077"/>
                <a:gd name="T91" fmla="*/ 491 h 1506"/>
                <a:gd name="T92" fmla="*/ 194 w 1077"/>
                <a:gd name="T93" fmla="*/ 526 h 1506"/>
                <a:gd name="T94" fmla="*/ 182 w 1077"/>
                <a:gd name="T95" fmla="*/ 444 h 1506"/>
                <a:gd name="T96" fmla="*/ 145 w 1077"/>
                <a:gd name="T97" fmla="*/ 423 h 1506"/>
                <a:gd name="T98" fmla="*/ 208 w 1077"/>
                <a:gd name="T99" fmla="*/ 383 h 1506"/>
                <a:gd name="T100" fmla="*/ 339 w 1077"/>
                <a:gd name="T101" fmla="*/ 382 h 1506"/>
                <a:gd name="T102" fmla="*/ 409 w 1077"/>
                <a:gd name="T103" fmla="*/ 405 h 1506"/>
                <a:gd name="T104" fmla="*/ 499 w 1077"/>
                <a:gd name="T105" fmla="*/ 383 h 1506"/>
                <a:gd name="T106" fmla="*/ 599 w 1077"/>
                <a:gd name="T107" fmla="*/ 291 h 1506"/>
                <a:gd name="T108" fmla="*/ 480 w 1077"/>
                <a:gd name="T109" fmla="*/ 253 h 1506"/>
                <a:gd name="T110" fmla="*/ 537 w 1077"/>
                <a:gd name="T111" fmla="*/ 192 h 1506"/>
                <a:gd name="T112" fmla="*/ 573 w 1077"/>
                <a:gd name="T113" fmla="*/ 160 h 1506"/>
                <a:gd name="T114" fmla="*/ 597 w 1077"/>
                <a:gd name="T115" fmla="*/ 103 h 1506"/>
                <a:gd name="T116" fmla="*/ 686 w 1077"/>
                <a:gd name="T117" fmla="*/ 74 h 1506"/>
                <a:gd name="T118" fmla="*/ 747 w 1077"/>
                <a:gd name="T119" fmla="*/ 64 h 1506"/>
                <a:gd name="T120" fmla="*/ 785 w 1077"/>
                <a:gd name="T121" fmla="*/ 103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7" h="1506">
                  <a:moveTo>
                    <a:pt x="770" y="28"/>
                  </a:moveTo>
                  <a:cubicBezTo>
                    <a:pt x="798" y="30"/>
                    <a:pt x="798" y="30"/>
                    <a:pt x="798" y="30"/>
                  </a:cubicBezTo>
                  <a:cubicBezTo>
                    <a:pt x="813" y="23"/>
                    <a:pt x="813" y="23"/>
                    <a:pt x="813" y="23"/>
                  </a:cubicBezTo>
                  <a:cubicBezTo>
                    <a:pt x="822" y="22"/>
                    <a:pt x="822" y="22"/>
                    <a:pt x="822" y="22"/>
                  </a:cubicBezTo>
                  <a:cubicBezTo>
                    <a:pt x="811" y="8"/>
                    <a:pt x="811" y="8"/>
                    <a:pt x="811" y="8"/>
                  </a:cubicBezTo>
                  <a:cubicBezTo>
                    <a:pt x="828" y="0"/>
                    <a:pt x="828" y="0"/>
                    <a:pt x="828" y="0"/>
                  </a:cubicBezTo>
                  <a:cubicBezTo>
                    <a:pt x="851" y="2"/>
                    <a:pt x="851" y="2"/>
                    <a:pt x="851" y="2"/>
                  </a:cubicBezTo>
                  <a:cubicBezTo>
                    <a:pt x="859" y="16"/>
                    <a:pt x="859" y="16"/>
                    <a:pt x="859" y="16"/>
                  </a:cubicBezTo>
                  <a:cubicBezTo>
                    <a:pt x="857" y="29"/>
                    <a:pt x="857" y="29"/>
                    <a:pt x="857" y="29"/>
                  </a:cubicBezTo>
                  <a:cubicBezTo>
                    <a:pt x="880" y="47"/>
                    <a:pt x="880" y="47"/>
                    <a:pt x="880" y="47"/>
                  </a:cubicBezTo>
                  <a:cubicBezTo>
                    <a:pt x="873" y="73"/>
                    <a:pt x="873" y="73"/>
                    <a:pt x="873" y="73"/>
                  </a:cubicBezTo>
                  <a:cubicBezTo>
                    <a:pt x="868" y="75"/>
                    <a:pt x="868" y="75"/>
                    <a:pt x="868" y="75"/>
                  </a:cubicBezTo>
                  <a:cubicBezTo>
                    <a:pt x="845" y="78"/>
                    <a:pt x="845" y="78"/>
                    <a:pt x="845" y="78"/>
                  </a:cubicBezTo>
                  <a:cubicBezTo>
                    <a:pt x="838" y="86"/>
                    <a:pt x="838" y="86"/>
                    <a:pt x="838" y="86"/>
                  </a:cubicBezTo>
                  <a:cubicBezTo>
                    <a:pt x="837" y="117"/>
                    <a:pt x="837" y="117"/>
                    <a:pt x="837" y="117"/>
                  </a:cubicBezTo>
                  <a:cubicBezTo>
                    <a:pt x="835" y="126"/>
                    <a:pt x="835" y="126"/>
                    <a:pt x="835" y="126"/>
                  </a:cubicBezTo>
                  <a:cubicBezTo>
                    <a:pt x="829" y="127"/>
                    <a:pt x="829" y="127"/>
                    <a:pt x="829" y="127"/>
                  </a:cubicBezTo>
                  <a:cubicBezTo>
                    <a:pt x="826" y="135"/>
                    <a:pt x="826" y="135"/>
                    <a:pt x="826" y="135"/>
                  </a:cubicBezTo>
                  <a:cubicBezTo>
                    <a:pt x="804" y="135"/>
                    <a:pt x="804" y="135"/>
                    <a:pt x="804" y="135"/>
                  </a:cubicBezTo>
                  <a:cubicBezTo>
                    <a:pt x="801" y="143"/>
                    <a:pt x="801" y="143"/>
                    <a:pt x="801" y="143"/>
                  </a:cubicBezTo>
                  <a:cubicBezTo>
                    <a:pt x="805" y="150"/>
                    <a:pt x="805" y="150"/>
                    <a:pt x="805" y="150"/>
                  </a:cubicBezTo>
                  <a:cubicBezTo>
                    <a:pt x="802" y="161"/>
                    <a:pt x="802" y="161"/>
                    <a:pt x="802" y="161"/>
                  </a:cubicBezTo>
                  <a:cubicBezTo>
                    <a:pt x="785" y="187"/>
                    <a:pt x="785" y="187"/>
                    <a:pt x="785" y="187"/>
                  </a:cubicBezTo>
                  <a:cubicBezTo>
                    <a:pt x="790" y="196"/>
                    <a:pt x="790" y="196"/>
                    <a:pt x="790" y="196"/>
                  </a:cubicBezTo>
                  <a:cubicBezTo>
                    <a:pt x="783" y="209"/>
                    <a:pt x="783" y="209"/>
                    <a:pt x="783" y="209"/>
                  </a:cubicBezTo>
                  <a:cubicBezTo>
                    <a:pt x="772" y="223"/>
                    <a:pt x="772" y="223"/>
                    <a:pt x="772" y="223"/>
                  </a:cubicBezTo>
                  <a:cubicBezTo>
                    <a:pt x="765" y="229"/>
                    <a:pt x="765" y="229"/>
                    <a:pt x="765" y="229"/>
                  </a:cubicBezTo>
                  <a:cubicBezTo>
                    <a:pt x="767" y="239"/>
                    <a:pt x="767" y="239"/>
                    <a:pt x="767" y="239"/>
                  </a:cubicBezTo>
                  <a:cubicBezTo>
                    <a:pt x="765" y="251"/>
                    <a:pt x="765" y="251"/>
                    <a:pt x="765" y="251"/>
                  </a:cubicBezTo>
                  <a:cubicBezTo>
                    <a:pt x="750" y="250"/>
                    <a:pt x="750" y="250"/>
                    <a:pt x="750" y="250"/>
                  </a:cubicBezTo>
                  <a:cubicBezTo>
                    <a:pt x="734" y="253"/>
                    <a:pt x="734" y="253"/>
                    <a:pt x="734" y="253"/>
                  </a:cubicBezTo>
                  <a:cubicBezTo>
                    <a:pt x="734" y="259"/>
                    <a:pt x="734" y="259"/>
                    <a:pt x="734" y="259"/>
                  </a:cubicBezTo>
                  <a:cubicBezTo>
                    <a:pt x="725" y="264"/>
                    <a:pt x="725" y="264"/>
                    <a:pt x="725" y="264"/>
                  </a:cubicBezTo>
                  <a:cubicBezTo>
                    <a:pt x="712" y="265"/>
                    <a:pt x="712" y="265"/>
                    <a:pt x="712" y="265"/>
                  </a:cubicBezTo>
                  <a:cubicBezTo>
                    <a:pt x="692" y="259"/>
                    <a:pt x="692" y="259"/>
                    <a:pt x="692" y="259"/>
                  </a:cubicBezTo>
                  <a:cubicBezTo>
                    <a:pt x="687" y="265"/>
                    <a:pt x="687" y="265"/>
                    <a:pt x="687" y="265"/>
                  </a:cubicBezTo>
                  <a:cubicBezTo>
                    <a:pt x="685" y="279"/>
                    <a:pt x="685" y="279"/>
                    <a:pt x="685" y="279"/>
                  </a:cubicBezTo>
                  <a:cubicBezTo>
                    <a:pt x="701" y="286"/>
                    <a:pt x="701" y="286"/>
                    <a:pt x="701" y="286"/>
                  </a:cubicBezTo>
                  <a:cubicBezTo>
                    <a:pt x="703" y="299"/>
                    <a:pt x="703" y="299"/>
                    <a:pt x="703" y="299"/>
                  </a:cubicBezTo>
                  <a:cubicBezTo>
                    <a:pt x="722" y="294"/>
                    <a:pt x="722" y="294"/>
                    <a:pt x="722" y="294"/>
                  </a:cubicBezTo>
                  <a:cubicBezTo>
                    <a:pt x="738" y="303"/>
                    <a:pt x="738" y="303"/>
                    <a:pt x="738" y="303"/>
                  </a:cubicBezTo>
                  <a:cubicBezTo>
                    <a:pt x="734" y="311"/>
                    <a:pt x="734" y="311"/>
                    <a:pt x="734" y="311"/>
                  </a:cubicBezTo>
                  <a:cubicBezTo>
                    <a:pt x="718" y="317"/>
                    <a:pt x="718" y="317"/>
                    <a:pt x="718" y="317"/>
                  </a:cubicBezTo>
                  <a:cubicBezTo>
                    <a:pt x="684" y="322"/>
                    <a:pt x="684" y="322"/>
                    <a:pt x="684" y="322"/>
                  </a:cubicBezTo>
                  <a:cubicBezTo>
                    <a:pt x="673" y="328"/>
                    <a:pt x="673" y="328"/>
                    <a:pt x="673" y="328"/>
                  </a:cubicBezTo>
                  <a:cubicBezTo>
                    <a:pt x="683" y="334"/>
                    <a:pt x="683" y="334"/>
                    <a:pt x="683" y="334"/>
                  </a:cubicBezTo>
                  <a:cubicBezTo>
                    <a:pt x="682" y="340"/>
                    <a:pt x="682" y="340"/>
                    <a:pt x="682" y="340"/>
                  </a:cubicBezTo>
                  <a:cubicBezTo>
                    <a:pt x="671" y="343"/>
                    <a:pt x="671" y="343"/>
                    <a:pt x="671" y="343"/>
                  </a:cubicBezTo>
                  <a:cubicBezTo>
                    <a:pt x="659" y="339"/>
                    <a:pt x="659" y="339"/>
                    <a:pt x="659" y="339"/>
                  </a:cubicBezTo>
                  <a:cubicBezTo>
                    <a:pt x="654" y="337"/>
                    <a:pt x="654" y="337"/>
                    <a:pt x="654" y="337"/>
                  </a:cubicBezTo>
                  <a:cubicBezTo>
                    <a:pt x="638" y="349"/>
                    <a:pt x="638" y="349"/>
                    <a:pt x="638" y="349"/>
                  </a:cubicBezTo>
                  <a:cubicBezTo>
                    <a:pt x="621" y="365"/>
                    <a:pt x="621" y="365"/>
                    <a:pt x="621" y="365"/>
                  </a:cubicBezTo>
                  <a:cubicBezTo>
                    <a:pt x="639" y="371"/>
                    <a:pt x="639" y="371"/>
                    <a:pt x="639" y="371"/>
                  </a:cubicBezTo>
                  <a:cubicBezTo>
                    <a:pt x="645" y="386"/>
                    <a:pt x="645" y="386"/>
                    <a:pt x="645" y="386"/>
                  </a:cubicBezTo>
                  <a:cubicBezTo>
                    <a:pt x="665" y="407"/>
                    <a:pt x="665" y="407"/>
                    <a:pt x="665" y="407"/>
                  </a:cubicBezTo>
                  <a:cubicBezTo>
                    <a:pt x="672" y="412"/>
                    <a:pt x="672" y="412"/>
                    <a:pt x="672" y="412"/>
                  </a:cubicBezTo>
                  <a:cubicBezTo>
                    <a:pt x="672" y="424"/>
                    <a:pt x="672" y="424"/>
                    <a:pt x="672" y="424"/>
                  </a:cubicBezTo>
                  <a:cubicBezTo>
                    <a:pt x="688" y="434"/>
                    <a:pt x="688" y="434"/>
                    <a:pt x="688" y="434"/>
                  </a:cubicBezTo>
                  <a:cubicBezTo>
                    <a:pt x="692" y="448"/>
                    <a:pt x="692" y="448"/>
                    <a:pt x="692" y="448"/>
                  </a:cubicBezTo>
                  <a:cubicBezTo>
                    <a:pt x="700" y="466"/>
                    <a:pt x="700" y="466"/>
                    <a:pt x="700" y="466"/>
                  </a:cubicBezTo>
                  <a:cubicBezTo>
                    <a:pt x="727" y="466"/>
                    <a:pt x="727" y="466"/>
                    <a:pt x="727" y="466"/>
                  </a:cubicBezTo>
                  <a:cubicBezTo>
                    <a:pt x="749" y="482"/>
                    <a:pt x="749" y="482"/>
                    <a:pt x="749" y="482"/>
                  </a:cubicBezTo>
                  <a:cubicBezTo>
                    <a:pt x="764" y="495"/>
                    <a:pt x="764" y="495"/>
                    <a:pt x="764" y="495"/>
                  </a:cubicBezTo>
                  <a:cubicBezTo>
                    <a:pt x="781" y="490"/>
                    <a:pt x="781" y="490"/>
                    <a:pt x="781" y="490"/>
                  </a:cubicBezTo>
                  <a:cubicBezTo>
                    <a:pt x="789" y="489"/>
                    <a:pt x="789" y="489"/>
                    <a:pt x="789" y="489"/>
                  </a:cubicBezTo>
                  <a:cubicBezTo>
                    <a:pt x="789" y="493"/>
                    <a:pt x="789" y="493"/>
                    <a:pt x="789" y="493"/>
                  </a:cubicBezTo>
                  <a:cubicBezTo>
                    <a:pt x="806" y="505"/>
                    <a:pt x="806" y="505"/>
                    <a:pt x="806" y="505"/>
                  </a:cubicBezTo>
                  <a:cubicBezTo>
                    <a:pt x="809" y="500"/>
                    <a:pt x="809" y="500"/>
                    <a:pt x="809" y="500"/>
                  </a:cubicBezTo>
                  <a:cubicBezTo>
                    <a:pt x="810" y="485"/>
                    <a:pt x="810" y="485"/>
                    <a:pt x="810" y="485"/>
                  </a:cubicBezTo>
                  <a:cubicBezTo>
                    <a:pt x="825" y="486"/>
                    <a:pt x="825" y="486"/>
                    <a:pt x="825" y="486"/>
                  </a:cubicBezTo>
                  <a:cubicBezTo>
                    <a:pt x="839" y="483"/>
                    <a:pt x="839" y="483"/>
                    <a:pt x="839" y="483"/>
                  </a:cubicBezTo>
                  <a:cubicBezTo>
                    <a:pt x="836" y="471"/>
                    <a:pt x="836" y="471"/>
                    <a:pt x="836" y="471"/>
                  </a:cubicBezTo>
                  <a:cubicBezTo>
                    <a:pt x="834" y="463"/>
                    <a:pt x="834" y="463"/>
                    <a:pt x="834" y="463"/>
                  </a:cubicBezTo>
                  <a:cubicBezTo>
                    <a:pt x="848" y="452"/>
                    <a:pt x="848" y="452"/>
                    <a:pt x="848" y="452"/>
                  </a:cubicBezTo>
                  <a:cubicBezTo>
                    <a:pt x="856" y="440"/>
                    <a:pt x="856" y="440"/>
                    <a:pt x="856" y="440"/>
                  </a:cubicBezTo>
                  <a:cubicBezTo>
                    <a:pt x="851" y="433"/>
                    <a:pt x="851" y="433"/>
                    <a:pt x="851" y="433"/>
                  </a:cubicBezTo>
                  <a:cubicBezTo>
                    <a:pt x="838" y="433"/>
                    <a:pt x="838" y="433"/>
                    <a:pt x="838" y="433"/>
                  </a:cubicBezTo>
                  <a:cubicBezTo>
                    <a:pt x="834" y="424"/>
                    <a:pt x="834" y="424"/>
                    <a:pt x="834" y="424"/>
                  </a:cubicBezTo>
                  <a:cubicBezTo>
                    <a:pt x="838" y="416"/>
                    <a:pt x="838" y="416"/>
                    <a:pt x="838" y="416"/>
                  </a:cubicBezTo>
                  <a:cubicBezTo>
                    <a:pt x="842" y="404"/>
                    <a:pt x="842" y="404"/>
                    <a:pt x="842" y="404"/>
                  </a:cubicBezTo>
                  <a:cubicBezTo>
                    <a:pt x="864" y="392"/>
                    <a:pt x="864" y="392"/>
                    <a:pt x="864" y="392"/>
                  </a:cubicBezTo>
                  <a:cubicBezTo>
                    <a:pt x="867" y="393"/>
                    <a:pt x="867" y="393"/>
                    <a:pt x="867" y="393"/>
                  </a:cubicBezTo>
                  <a:cubicBezTo>
                    <a:pt x="880" y="382"/>
                    <a:pt x="880" y="382"/>
                    <a:pt x="880" y="382"/>
                  </a:cubicBezTo>
                  <a:cubicBezTo>
                    <a:pt x="891" y="383"/>
                    <a:pt x="891" y="383"/>
                    <a:pt x="891" y="383"/>
                  </a:cubicBezTo>
                  <a:cubicBezTo>
                    <a:pt x="905" y="396"/>
                    <a:pt x="905" y="396"/>
                    <a:pt x="905" y="396"/>
                  </a:cubicBezTo>
                  <a:cubicBezTo>
                    <a:pt x="922" y="414"/>
                    <a:pt x="922" y="414"/>
                    <a:pt x="922" y="414"/>
                  </a:cubicBezTo>
                  <a:cubicBezTo>
                    <a:pt x="910" y="419"/>
                    <a:pt x="910" y="419"/>
                    <a:pt x="910" y="419"/>
                  </a:cubicBezTo>
                  <a:cubicBezTo>
                    <a:pt x="911" y="425"/>
                    <a:pt x="911" y="425"/>
                    <a:pt x="911" y="425"/>
                  </a:cubicBezTo>
                  <a:cubicBezTo>
                    <a:pt x="920" y="433"/>
                    <a:pt x="920" y="433"/>
                    <a:pt x="920" y="433"/>
                  </a:cubicBezTo>
                  <a:cubicBezTo>
                    <a:pt x="925" y="437"/>
                    <a:pt x="925" y="437"/>
                    <a:pt x="925" y="437"/>
                  </a:cubicBezTo>
                  <a:cubicBezTo>
                    <a:pt x="920" y="438"/>
                    <a:pt x="920" y="438"/>
                    <a:pt x="920" y="438"/>
                  </a:cubicBezTo>
                  <a:cubicBezTo>
                    <a:pt x="904" y="439"/>
                    <a:pt x="904" y="439"/>
                    <a:pt x="904" y="439"/>
                  </a:cubicBezTo>
                  <a:cubicBezTo>
                    <a:pt x="917" y="448"/>
                    <a:pt x="917" y="448"/>
                    <a:pt x="917" y="448"/>
                  </a:cubicBezTo>
                  <a:cubicBezTo>
                    <a:pt x="927" y="459"/>
                    <a:pt x="927" y="459"/>
                    <a:pt x="927" y="459"/>
                  </a:cubicBezTo>
                  <a:cubicBezTo>
                    <a:pt x="938" y="470"/>
                    <a:pt x="938" y="470"/>
                    <a:pt x="938" y="470"/>
                  </a:cubicBezTo>
                  <a:cubicBezTo>
                    <a:pt x="948" y="459"/>
                    <a:pt x="948" y="459"/>
                    <a:pt x="948" y="459"/>
                  </a:cubicBezTo>
                  <a:cubicBezTo>
                    <a:pt x="959" y="460"/>
                    <a:pt x="959" y="460"/>
                    <a:pt x="959" y="460"/>
                  </a:cubicBezTo>
                  <a:cubicBezTo>
                    <a:pt x="959" y="470"/>
                    <a:pt x="959" y="470"/>
                    <a:pt x="959" y="470"/>
                  </a:cubicBezTo>
                  <a:cubicBezTo>
                    <a:pt x="963" y="477"/>
                    <a:pt x="963" y="477"/>
                    <a:pt x="963" y="477"/>
                  </a:cubicBezTo>
                  <a:cubicBezTo>
                    <a:pt x="952" y="487"/>
                    <a:pt x="952" y="487"/>
                    <a:pt x="952" y="487"/>
                  </a:cubicBezTo>
                  <a:cubicBezTo>
                    <a:pt x="951" y="499"/>
                    <a:pt x="951" y="499"/>
                    <a:pt x="951" y="499"/>
                  </a:cubicBezTo>
                  <a:cubicBezTo>
                    <a:pt x="960" y="505"/>
                    <a:pt x="960" y="505"/>
                    <a:pt x="960" y="505"/>
                  </a:cubicBezTo>
                  <a:cubicBezTo>
                    <a:pt x="962" y="523"/>
                    <a:pt x="962" y="523"/>
                    <a:pt x="962" y="523"/>
                  </a:cubicBezTo>
                  <a:cubicBezTo>
                    <a:pt x="972" y="522"/>
                    <a:pt x="972" y="522"/>
                    <a:pt x="972" y="522"/>
                  </a:cubicBezTo>
                  <a:cubicBezTo>
                    <a:pt x="997" y="515"/>
                    <a:pt x="997" y="515"/>
                    <a:pt x="997" y="515"/>
                  </a:cubicBezTo>
                  <a:cubicBezTo>
                    <a:pt x="1025" y="513"/>
                    <a:pt x="1025" y="513"/>
                    <a:pt x="1025" y="513"/>
                  </a:cubicBezTo>
                  <a:cubicBezTo>
                    <a:pt x="1040" y="519"/>
                    <a:pt x="1040" y="519"/>
                    <a:pt x="1040" y="519"/>
                  </a:cubicBezTo>
                  <a:cubicBezTo>
                    <a:pt x="1052" y="536"/>
                    <a:pt x="1052" y="536"/>
                    <a:pt x="1052" y="536"/>
                  </a:cubicBezTo>
                  <a:cubicBezTo>
                    <a:pt x="1051" y="545"/>
                    <a:pt x="1051" y="545"/>
                    <a:pt x="1051" y="545"/>
                  </a:cubicBezTo>
                  <a:cubicBezTo>
                    <a:pt x="1051" y="545"/>
                    <a:pt x="1043" y="551"/>
                    <a:pt x="1042" y="551"/>
                  </a:cubicBezTo>
                  <a:cubicBezTo>
                    <a:pt x="1041" y="552"/>
                    <a:pt x="1026" y="541"/>
                    <a:pt x="1026" y="541"/>
                  </a:cubicBezTo>
                  <a:cubicBezTo>
                    <a:pt x="998" y="538"/>
                    <a:pt x="998" y="538"/>
                    <a:pt x="998" y="538"/>
                  </a:cubicBezTo>
                  <a:cubicBezTo>
                    <a:pt x="988" y="548"/>
                    <a:pt x="988" y="548"/>
                    <a:pt x="988" y="548"/>
                  </a:cubicBezTo>
                  <a:cubicBezTo>
                    <a:pt x="988" y="564"/>
                    <a:pt x="988" y="564"/>
                    <a:pt x="988" y="564"/>
                  </a:cubicBezTo>
                  <a:cubicBezTo>
                    <a:pt x="988" y="564"/>
                    <a:pt x="989" y="569"/>
                    <a:pt x="1001" y="575"/>
                  </a:cubicBezTo>
                  <a:cubicBezTo>
                    <a:pt x="1014" y="580"/>
                    <a:pt x="1021" y="588"/>
                    <a:pt x="1021" y="588"/>
                  </a:cubicBezTo>
                  <a:cubicBezTo>
                    <a:pt x="1031" y="596"/>
                    <a:pt x="1031" y="596"/>
                    <a:pt x="1031" y="596"/>
                  </a:cubicBezTo>
                  <a:cubicBezTo>
                    <a:pt x="1030" y="601"/>
                    <a:pt x="1030" y="601"/>
                    <a:pt x="1030" y="601"/>
                  </a:cubicBezTo>
                  <a:cubicBezTo>
                    <a:pt x="1025" y="611"/>
                    <a:pt x="1025" y="611"/>
                    <a:pt x="1025" y="611"/>
                  </a:cubicBezTo>
                  <a:cubicBezTo>
                    <a:pt x="1015" y="624"/>
                    <a:pt x="1015" y="624"/>
                    <a:pt x="1015" y="624"/>
                  </a:cubicBezTo>
                  <a:cubicBezTo>
                    <a:pt x="1026" y="641"/>
                    <a:pt x="1026" y="641"/>
                    <a:pt x="1026" y="641"/>
                  </a:cubicBezTo>
                  <a:cubicBezTo>
                    <a:pt x="1033" y="645"/>
                    <a:pt x="1033" y="645"/>
                    <a:pt x="1033" y="645"/>
                  </a:cubicBezTo>
                  <a:cubicBezTo>
                    <a:pt x="1033" y="645"/>
                    <a:pt x="1035" y="664"/>
                    <a:pt x="1035" y="665"/>
                  </a:cubicBezTo>
                  <a:cubicBezTo>
                    <a:pt x="1035" y="666"/>
                    <a:pt x="1045" y="693"/>
                    <a:pt x="1045" y="693"/>
                  </a:cubicBezTo>
                  <a:cubicBezTo>
                    <a:pt x="1053" y="702"/>
                    <a:pt x="1053" y="702"/>
                    <a:pt x="1053" y="702"/>
                  </a:cubicBezTo>
                  <a:cubicBezTo>
                    <a:pt x="1064" y="702"/>
                    <a:pt x="1064" y="702"/>
                    <a:pt x="1064" y="702"/>
                  </a:cubicBezTo>
                  <a:cubicBezTo>
                    <a:pt x="1066" y="717"/>
                    <a:pt x="1066" y="717"/>
                    <a:pt x="1066" y="717"/>
                  </a:cubicBezTo>
                  <a:cubicBezTo>
                    <a:pt x="1064" y="726"/>
                    <a:pt x="1064" y="726"/>
                    <a:pt x="1064" y="726"/>
                  </a:cubicBezTo>
                  <a:cubicBezTo>
                    <a:pt x="1053" y="734"/>
                    <a:pt x="1053" y="734"/>
                    <a:pt x="1053" y="734"/>
                  </a:cubicBezTo>
                  <a:cubicBezTo>
                    <a:pt x="1043" y="744"/>
                    <a:pt x="1043" y="744"/>
                    <a:pt x="1043" y="744"/>
                  </a:cubicBezTo>
                  <a:cubicBezTo>
                    <a:pt x="1047" y="756"/>
                    <a:pt x="1047" y="756"/>
                    <a:pt x="1047" y="756"/>
                  </a:cubicBezTo>
                  <a:cubicBezTo>
                    <a:pt x="1055" y="765"/>
                    <a:pt x="1055" y="765"/>
                    <a:pt x="1055" y="765"/>
                  </a:cubicBezTo>
                  <a:cubicBezTo>
                    <a:pt x="1054" y="774"/>
                    <a:pt x="1054" y="774"/>
                    <a:pt x="1054" y="774"/>
                  </a:cubicBezTo>
                  <a:cubicBezTo>
                    <a:pt x="1055" y="781"/>
                    <a:pt x="1055" y="781"/>
                    <a:pt x="1055" y="781"/>
                  </a:cubicBezTo>
                  <a:cubicBezTo>
                    <a:pt x="1050" y="785"/>
                    <a:pt x="1050" y="785"/>
                    <a:pt x="1050" y="785"/>
                  </a:cubicBezTo>
                  <a:cubicBezTo>
                    <a:pt x="1038" y="792"/>
                    <a:pt x="1038" y="792"/>
                    <a:pt x="1038" y="792"/>
                  </a:cubicBezTo>
                  <a:cubicBezTo>
                    <a:pt x="1037" y="801"/>
                    <a:pt x="1037" y="801"/>
                    <a:pt x="1037" y="801"/>
                  </a:cubicBezTo>
                  <a:cubicBezTo>
                    <a:pt x="1043" y="805"/>
                    <a:pt x="1043" y="805"/>
                    <a:pt x="1043" y="805"/>
                  </a:cubicBezTo>
                  <a:cubicBezTo>
                    <a:pt x="1051" y="804"/>
                    <a:pt x="1051" y="804"/>
                    <a:pt x="1051" y="804"/>
                  </a:cubicBezTo>
                  <a:cubicBezTo>
                    <a:pt x="1060" y="818"/>
                    <a:pt x="1060" y="818"/>
                    <a:pt x="1060" y="818"/>
                  </a:cubicBezTo>
                  <a:cubicBezTo>
                    <a:pt x="1057" y="847"/>
                    <a:pt x="1057" y="847"/>
                    <a:pt x="1057" y="847"/>
                  </a:cubicBezTo>
                  <a:cubicBezTo>
                    <a:pt x="1054" y="860"/>
                    <a:pt x="1054" y="860"/>
                    <a:pt x="1054" y="860"/>
                  </a:cubicBezTo>
                  <a:cubicBezTo>
                    <a:pt x="1063" y="868"/>
                    <a:pt x="1063" y="868"/>
                    <a:pt x="1063" y="868"/>
                  </a:cubicBezTo>
                  <a:cubicBezTo>
                    <a:pt x="1077" y="917"/>
                    <a:pt x="1077" y="917"/>
                    <a:pt x="1077" y="917"/>
                  </a:cubicBezTo>
                  <a:cubicBezTo>
                    <a:pt x="1067" y="923"/>
                    <a:pt x="1067" y="923"/>
                    <a:pt x="1067" y="923"/>
                  </a:cubicBezTo>
                  <a:cubicBezTo>
                    <a:pt x="1062" y="937"/>
                    <a:pt x="1062" y="937"/>
                    <a:pt x="1062" y="937"/>
                  </a:cubicBezTo>
                  <a:cubicBezTo>
                    <a:pt x="1067" y="950"/>
                    <a:pt x="1067" y="950"/>
                    <a:pt x="1067" y="950"/>
                  </a:cubicBezTo>
                  <a:cubicBezTo>
                    <a:pt x="1072" y="952"/>
                    <a:pt x="1072" y="952"/>
                    <a:pt x="1072" y="952"/>
                  </a:cubicBezTo>
                  <a:cubicBezTo>
                    <a:pt x="1073" y="959"/>
                    <a:pt x="1073" y="959"/>
                    <a:pt x="1073" y="959"/>
                  </a:cubicBezTo>
                  <a:cubicBezTo>
                    <a:pt x="1057" y="974"/>
                    <a:pt x="1057" y="974"/>
                    <a:pt x="1057" y="974"/>
                  </a:cubicBezTo>
                  <a:cubicBezTo>
                    <a:pt x="1048" y="995"/>
                    <a:pt x="1048" y="995"/>
                    <a:pt x="1048" y="995"/>
                  </a:cubicBezTo>
                  <a:cubicBezTo>
                    <a:pt x="1052" y="1010"/>
                    <a:pt x="1052" y="1010"/>
                    <a:pt x="1052" y="1010"/>
                  </a:cubicBezTo>
                  <a:cubicBezTo>
                    <a:pt x="1044" y="1042"/>
                    <a:pt x="1044" y="1042"/>
                    <a:pt x="1044" y="1042"/>
                  </a:cubicBezTo>
                  <a:cubicBezTo>
                    <a:pt x="1031" y="1050"/>
                    <a:pt x="1031" y="1050"/>
                    <a:pt x="1031" y="1050"/>
                  </a:cubicBezTo>
                  <a:cubicBezTo>
                    <a:pt x="1022" y="1058"/>
                    <a:pt x="1022" y="1058"/>
                    <a:pt x="1022" y="1058"/>
                  </a:cubicBezTo>
                  <a:cubicBezTo>
                    <a:pt x="1034" y="1071"/>
                    <a:pt x="1034" y="1071"/>
                    <a:pt x="1034" y="1071"/>
                  </a:cubicBezTo>
                  <a:cubicBezTo>
                    <a:pt x="1032" y="1078"/>
                    <a:pt x="1032" y="1078"/>
                    <a:pt x="1032" y="1078"/>
                  </a:cubicBezTo>
                  <a:cubicBezTo>
                    <a:pt x="1016" y="1101"/>
                    <a:pt x="1016" y="1101"/>
                    <a:pt x="1016" y="1101"/>
                  </a:cubicBezTo>
                  <a:cubicBezTo>
                    <a:pt x="1012" y="1113"/>
                    <a:pt x="1012" y="1113"/>
                    <a:pt x="1012" y="1113"/>
                  </a:cubicBezTo>
                  <a:cubicBezTo>
                    <a:pt x="1007" y="1116"/>
                    <a:pt x="1007" y="1116"/>
                    <a:pt x="1007" y="1116"/>
                  </a:cubicBezTo>
                  <a:cubicBezTo>
                    <a:pt x="1001" y="1117"/>
                    <a:pt x="1001" y="1117"/>
                    <a:pt x="1001" y="1117"/>
                  </a:cubicBezTo>
                  <a:cubicBezTo>
                    <a:pt x="999" y="1132"/>
                    <a:pt x="999" y="1132"/>
                    <a:pt x="999" y="1132"/>
                  </a:cubicBezTo>
                  <a:cubicBezTo>
                    <a:pt x="990" y="1159"/>
                    <a:pt x="990" y="1159"/>
                    <a:pt x="990" y="1159"/>
                  </a:cubicBezTo>
                  <a:cubicBezTo>
                    <a:pt x="988" y="1170"/>
                    <a:pt x="988" y="1170"/>
                    <a:pt x="988" y="1170"/>
                  </a:cubicBezTo>
                  <a:cubicBezTo>
                    <a:pt x="983" y="1173"/>
                    <a:pt x="983" y="1173"/>
                    <a:pt x="983" y="1173"/>
                  </a:cubicBezTo>
                  <a:cubicBezTo>
                    <a:pt x="971" y="1167"/>
                    <a:pt x="971" y="1167"/>
                    <a:pt x="971" y="1167"/>
                  </a:cubicBezTo>
                  <a:cubicBezTo>
                    <a:pt x="958" y="1169"/>
                    <a:pt x="958" y="1169"/>
                    <a:pt x="958" y="1169"/>
                  </a:cubicBezTo>
                  <a:cubicBezTo>
                    <a:pt x="958" y="1180"/>
                    <a:pt x="958" y="1180"/>
                    <a:pt x="958" y="1180"/>
                  </a:cubicBezTo>
                  <a:cubicBezTo>
                    <a:pt x="981" y="1183"/>
                    <a:pt x="981" y="1183"/>
                    <a:pt x="981" y="1183"/>
                  </a:cubicBezTo>
                  <a:cubicBezTo>
                    <a:pt x="976" y="1196"/>
                    <a:pt x="976" y="1196"/>
                    <a:pt x="976" y="1196"/>
                  </a:cubicBezTo>
                  <a:cubicBezTo>
                    <a:pt x="983" y="1201"/>
                    <a:pt x="983" y="1201"/>
                    <a:pt x="983" y="1201"/>
                  </a:cubicBezTo>
                  <a:cubicBezTo>
                    <a:pt x="994" y="1211"/>
                    <a:pt x="994" y="1211"/>
                    <a:pt x="994" y="1211"/>
                  </a:cubicBezTo>
                  <a:cubicBezTo>
                    <a:pt x="991" y="1223"/>
                    <a:pt x="991" y="1223"/>
                    <a:pt x="991" y="1223"/>
                  </a:cubicBezTo>
                  <a:cubicBezTo>
                    <a:pt x="984" y="1237"/>
                    <a:pt x="984" y="1237"/>
                    <a:pt x="984" y="1237"/>
                  </a:cubicBezTo>
                  <a:cubicBezTo>
                    <a:pt x="976" y="1242"/>
                    <a:pt x="976" y="1242"/>
                    <a:pt x="976" y="1242"/>
                  </a:cubicBezTo>
                  <a:cubicBezTo>
                    <a:pt x="965" y="1237"/>
                    <a:pt x="965" y="1237"/>
                    <a:pt x="965" y="1237"/>
                  </a:cubicBezTo>
                  <a:cubicBezTo>
                    <a:pt x="944" y="1233"/>
                    <a:pt x="944" y="1233"/>
                    <a:pt x="944" y="1233"/>
                  </a:cubicBezTo>
                  <a:cubicBezTo>
                    <a:pt x="924" y="1230"/>
                    <a:pt x="924" y="1230"/>
                    <a:pt x="924" y="1230"/>
                  </a:cubicBezTo>
                  <a:cubicBezTo>
                    <a:pt x="898" y="1230"/>
                    <a:pt x="898" y="1230"/>
                    <a:pt x="898" y="1230"/>
                  </a:cubicBezTo>
                  <a:cubicBezTo>
                    <a:pt x="880" y="1226"/>
                    <a:pt x="880" y="1226"/>
                    <a:pt x="880" y="1226"/>
                  </a:cubicBezTo>
                  <a:cubicBezTo>
                    <a:pt x="873" y="1224"/>
                    <a:pt x="873" y="1224"/>
                    <a:pt x="873" y="1224"/>
                  </a:cubicBezTo>
                  <a:cubicBezTo>
                    <a:pt x="867" y="1203"/>
                    <a:pt x="867" y="1203"/>
                    <a:pt x="867" y="1203"/>
                  </a:cubicBezTo>
                  <a:cubicBezTo>
                    <a:pt x="857" y="1210"/>
                    <a:pt x="857" y="1210"/>
                    <a:pt x="857" y="1210"/>
                  </a:cubicBezTo>
                  <a:cubicBezTo>
                    <a:pt x="850" y="1229"/>
                    <a:pt x="850" y="1229"/>
                    <a:pt x="850" y="1229"/>
                  </a:cubicBezTo>
                  <a:cubicBezTo>
                    <a:pt x="846" y="1206"/>
                    <a:pt x="846" y="1206"/>
                    <a:pt x="846" y="1206"/>
                  </a:cubicBezTo>
                  <a:cubicBezTo>
                    <a:pt x="842" y="1195"/>
                    <a:pt x="842" y="1195"/>
                    <a:pt x="842" y="1195"/>
                  </a:cubicBezTo>
                  <a:cubicBezTo>
                    <a:pt x="834" y="1192"/>
                    <a:pt x="834" y="1192"/>
                    <a:pt x="834" y="1192"/>
                  </a:cubicBezTo>
                  <a:cubicBezTo>
                    <a:pt x="826" y="1206"/>
                    <a:pt x="826" y="1206"/>
                    <a:pt x="826" y="1206"/>
                  </a:cubicBezTo>
                  <a:cubicBezTo>
                    <a:pt x="824" y="1229"/>
                    <a:pt x="824" y="1229"/>
                    <a:pt x="824" y="1229"/>
                  </a:cubicBezTo>
                  <a:cubicBezTo>
                    <a:pt x="829" y="1248"/>
                    <a:pt x="829" y="1248"/>
                    <a:pt x="829" y="1248"/>
                  </a:cubicBezTo>
                  <a:cubicBezTo>
                    <a:pt x="827" y="1259"/>
                    <a:pt x="827" y="1259"/>
                    <a:pt x="827" y="1259"/>
                  </a:cubicBezTo>
                  <a:cubicBezTo>
                    <a:pt x="815" y="1263"/>
                    <a:pt x="815" y="1263"/>
                    <a:pt x="815" y="1263"/>
                  </a:cubicBezTo>
                  <a:cubicBezTo>
                    <a:pt x="775" y="1266"/>
                    <a:pt x="775" y="1266"/>
                    <a:pt x="775" y="1266"/>
                  </a:cubicBezTo>
                  <a:cubicBezTo>
                    <a:pt x="750" y="1266"/>
                    <a:pt x="750" y="1266"/>
                    <a:pt x="750" y="1266"/>
                  </a:cubicBezTo>
                  <a:cubicBezTo>
                    <a:pt x="731" y="1269"/>
                    <a:pt x="731" y="1269"/>
                    <a:pt x="731" y="1269"/>
                  </a:cubicBezTo>
                  <a:cubicBezTo>
                    <a:pt x="721" y="1286"/>
                    <a:pt x="721" y="1286"/>
                    <a:pt x="721" y="1286"/>
                  </a:cubicBezTo>
                  <a:cubicBezTo>
                    <a:pt x="706" y="1293"/>
                    <a:pt x="706" y="1293"/>
                    <a:pt x="706" y="1293"/>
                  </a:cubicBezTo>
                  <a:cubicBezTo>
                    <a:pt x="702" y="1291"/>
                    <a:pt x="702" y="1291"/>
                    <a:pt x="702" y="1291"/>
                  </a:cubicBezTo>
                  <a:cubicBezTo>
                    <a:pt x="698" y="1309"/>
                    <a:pt x="698" y="1309"/>
                    <a:pt x="698" y="1309"/>
                  </a:cubicBezTo>
                  <a:cubicBezTo>
                    <a:pt x="685" y="1311"/>
                    <a:pt x="685" y="1311"/>
                    <a:pt x="685" y="1311"/>
                  </a:cubicBezTo>
                  <a:cubicBezTo>
                    <a:pt x="671" y="1308"/>
                    <a:pt x="671" y="1308"/>
                    <a:pt x="671" y="1308"/>
                  </a:cubicBezTo>
                  <a:cubicBezTo>
                    <a:pt x="673" y="1324"/>
                    <a:pt x="673" y="1324"/>
                    <a:pt x="673" y="1324"/>
                  </a:cubicBezTo>
                  <a:cubicBezTo>
                    <a:pt x="674" y="1339"/>
                    <a:pt x="674" y="1339"/>
                    <a:pt x="674" y="1339"/>
                  </a:cubicBezTo>
                  <a:cubicBezTo>
                    <a:pt x="661" y="1344"/>
                    <a:pt x="661" y="1344"/>
                    <a:pt x="661" y="1344"/>
                  </a:cubicBezTo>
                  <a:cubicBezTo>
                    <a:pt x="644" y="1344"/>
                    <a:pt x="644" y="1344"/>
                    <a:pt x="644" y="1344"/>
                  </a:cubicBezTo>
                  <a:cubicBezTo>
                    <a:pt x="626" y="1346"/>
                    <a:pt x="626" y="1346"/>
                    <a:pt x="626" y="1346"/>
                  </a:cubicBezTo>
                  <a:cubicBezTo>
                    <a:pt x="622" y="1356"/>
                    <a:pt x="622" y="1356"/>
                    <a:pt x="622" y="1356"/>
                  </a:cubicBezTo>
                  <a:cubicBezTo>
                    <a:pt x="608" y="1376"/>
                    <a:pt x="608" y="1376"/>
                    <a:pt x="608" y="1376"/>
                  </a:cubicBezTo>
                  <a:cubicBezTo>
                    <a:pt x="582" y="1383"/>
                    <a:pt x="582" y="1383"/>
                    <a:pt x="582" y="1383"/>
                  </a:cubicBezTo>
                  <a:cubicBezTo>
                    <a:pt x="577" y="1392"/>
                    <a:pt x="577" y="1392"/>
                    <a:pt x="577" y="1392"/>
                  </a:cubicBezTo>
                  <a:cubicBezTo>
                    <a:pt x="562" y="1396"/>
                    <a:pt x="562" y="1396"/>
                    <a:pt x="562" y="1396"/>
                  </a:cubicBezTo>
                  <a:cubicBezTo>
                    <a:pt x="552" y="1395"/>
                    <a:pt x="552" y="1395"/>
                    <a:pt x="552" y="1395"/>
                  </a:cubicBezTo>
                  <a:cubicBezTo>
                    <a:pt x="544" y="1392"/>
                    <a:pt x="544" y="1392"/>
                    <a:pt x="544" y="1392"/>
                  </a:cubicBezTo>
                  <a:cubicBezTo>
                    <a:pt x="537" y="1381"/>
                    <a:pt x="537" y="1381"/>
                    <a:pt x="537" y="1381"/>
                  </a:cubicBezTo>
                  <a:cubicBezTo>
                    <a:pt x="518" y="1378"/>
                    <a:pt x="518" y="1378"/>
                    <a:pt x="518" y="1378"/>
                  </a:cubicBezTo>
                  <a:cubicBezTo>
                    <a:pt x="518" y="1378"/>
                    <a:pt x="509" y="1383"/>
                    <a:pt x="509" y="1384"/>
                  </a:cubicBezTo>
                  <a:cubicBezTo>
                    <a:pt x="509" y="1386"/>
                    <a:pt x="508" y="1401"/>
                    <a:pt x="508" y="1401"/>
                  </a:cubicBezTo>
                  <a:cubicBezTo>
                    <a:pt x="515" y="1410"/>
                    <a:pt x="515" y="1410"/>
                    <a:pt x="515" y="1410"/>
                  </a:cubicBezTo>
                  <a:cubicBezTo>
                    <a:pt x="515" y="1420"/>
                    <a:pt x="515" y="1420"/>
                    <a:pt x="515" y="1420"/>
                  </a:cubicBezTo>
                  <a:cubicBezTo>
                    <a:pt x="505" y="1417"/>
                    <a:pt x="505" y="1417"/>
                    <a:pt x="505" y="1417"/>
                  </a:cubicBezTo>
                  <a:cubicBezTo>
                    <a:pt x="491" y="1419"/>
                    <a:pt x="491" y="1419"/>
                    <a:pt x="491" y="1419"/>
                  </a:cubicBezTo>
                  <a:cubicBezTo>
                    <a:pt x="484" y="1423"/>
                    <a:pt x="484" y="1423"/>
                    <a:pt x="484" y="1423"/>
                  </a:cubicBezTo>
                  <a:cubicBezTo>
                    <a:pt x="476" y="1416"/>
                    <a:pt x="476" y="1416"/>
                    <a:pt x="476" y="1416"/>
                  </a:cubicBezTo>
                  <a:cubicBezTo>
                    <a:pt x="466" y="1420"/>
                    <a:pt x="466" y="1420"/>
                    <a:pt x="466" y="1420"/>
                  </a:cubicBezTo>
                  <a:cubicBezTo>
                    <a:pt x="459" y="1434"/>
                    <a:pt x="459" y="1434"/>
                    <a:pt x="459" y="1434"/>
                  </a:cubicBezTo>
                  <a:cubicBezTo>
                    <a:pt x="464" y="1447"/>
                    <a:pt x="464" y="1447"/>
                    <a:pt x="464" y="1447"/>
                  </a:cubicBezTo>
                  <a:cubicBezTo>
                    <a:pt x="460" y="1459"/>
                    <a:pt x="460" y="1459"/>
                    <a:pt x="460" y="1459"/>
                  </a:cubicBezTo>
                  <a:cubicBezTo>
                    <a:pt x="446" y="1464"/>
                    <a:pt x="446" y="1464"/>
                    <a:pt x="446" y="1464"/>
                  </a:cubicBezTo>
                  <a:cubicBezTo>
                    <a:pt x="425" y="1454"/>
                    <a:pt x="425" y="1454"/>
                    <a:pt x="425" y="1454"/>
                  </a:cubicBezTo>
                  <a:cubicBezTo>
                    <a:pt x="406" y="1461"/>
                    <a:pt x="406" y="1461"/>
                    <a:pt x="406" y="1461"/>
                  </a:cubicBezTo>
                  <a:cubicBezTo>
                    <a:pt x="401" y="1471"/>
                    <a:pt x="401" y="1471"/>
                    <a:pt x="401" y="1471"/>
                  </a:cubicBezTo>
                  <a:cubicBezTo>
                    <a:pt x="396" y="1472"/>
                    <a:pt x="396" y="1472"/>
                    <a:pt x="396" y="1472"/>
                  </a:cubicBezTo>
                  <a:cubicBezTo>
                    <a:pt x="386" y="1467"/>
                    <a:pt x="386" y="1467"/>
                    <a:pt x="386" y="1467"/>
                  </a:cubicBezTo>
                  <a:cubicBezTo>
                    <a:pt x="373" y="1464"/>
                    <a:pt x="373" y="1464"/>
                    <a:pt x="373" y="1464"/>
                  </a:cubicBezTo>
                  <a:cubicBezTo>
                    <a:pt x="358" y="1473"/>
                    <a:pt x="358" y="1473"/>
                    <a:pt x="358" y="1473"/>
                  </a:cubicBezTo>
                  <a:cubicBezTo>
                    <a:pt x="360" y="1485"/>
                    <a:pt x="360" y="1485"/>
                    <a:pt x="360" y="1485"/>
                  </a:cubicBezTo>
                  <a:cubicBezTo>
                    <a:pt x="341" y="1471"/>
                    <a:pt x="341" y="1471"/>
                    <a:pt x="341" y="1471"/>
                  </a:cubicBezTo>
                  <a:cubicBezTo>
                    <a:pt x="328" y="1472"/>
                    <a:pt x="328" y="1472"/>
                    <a:pt x="328" y="1472"/>
                  </a:cubicBezTo>
                  <a:cubicBezTo>
                    <a:pt x="317" y="1476"/>
                    <a:pt x="317" y="1476"/>
                    <a:pt x="317" y="1476"/>
                  </a:cubicBezTo>
                  <a:cubicBezTo>
                    <a:pt x="309" y="1475"/>
                    <a:pt x="309" y="1475"/>
                    <a:pt x="309" y="1475"/>
                  </a:cubicBezTo>
                  <a:cubicBezTo>
                    <a:pt x="299" y="1482"/>
                    <a:pt x="299" y="1482"/>
                    <a:pt x="299" y="1482"/>
                  </a:cubicBezTo>
                  <a:cubicBezTo>
                    <a:pt x="285" y="1495"/>
                    <a:pt x="285" y="1495"/>
                    <a:pt x="285" y="1495"/>
                  </a:cubicBezTo>
                  <a:cubicBezTo>
                    <a:pt x="269" y="1491"/>
                    <a:pt x="269" y="1491"/>
                    <a:pt x="269" y="1491"/>
                  </a:cubicBezTo>
                  <a:cubicBezTo>
                    <a:pt x="249" y="1486"/>
                    <a:pt x="249" y="1486"/>
                    <a:pt x="249" y="1486"/>
                  </a:cubicBezTo>
                  <a:cubicBezTo>
                    <a:pt x="237" y="1488"/>
                    <a:pt x="237" y="1488"/>
                    <a:pt x="237" y="1488"/>
                  </a:cubicBezTo>
                  <a:cubicBezTo>
                    <a:pt x="213" y="1478"/>
                    <a:pt x="213" y="1478"/>
                    <a:pt x="213" y="1478"/>
                  </a:cubicBezTo>
                  <a:cubicBezTo>
                    <a:pt x="203" y="1482"/>
                    <a:pt x="203" y="1482"/>
                    <a:pt x="203" y="1482"/>
                  </a:cubicBezTo>
                  <a:cubicBezTo>
                    <a:pt x="187" y="1489"/>
                    <a:pt x="187" y="1489"/>
                    <a:pt x="187" y="1489"/>
                  </a:cubicBezTo>
                  <a:cubicBezTo>
                    <a:pt x="175" y="1498"/>
                    <a:pt x="175" y="1498"/>
                    <a:pt x="175" y="1498"/>
                  </a:cubicBezTo>
                  <a:cubicBezTo>
                    <a:pt x="165" y="1500"/>
                    <a:pt x="165" y="1500"/>
                    <a:pt x="165" y="1500"/>
                  </a:cubicBezTo>
                  <a:cubicBezTo>
                    <a:pt x="151" y="1506"/>
                    <a:pt x="151" y="1506"/>
                    <a:pt x="151" y="1506"/>
                  </a:cubicBezTo>
                  <a:cubicBezTo>
                    <a:pt x="136" y="1486"/>
                    <a:pt x="136" y="1486"/>
                    <a:pt x="136" y="1486"/>
                  </a:cubicBezTo>
                  <a:cubicBezTo>
                    <a:pt x="159" y="1470"/>
                    <a:pt x="159" y="1470"/>
                    <a:pt x="159" y="1470"/>
                  </a:cubicBezTo>
                  <a:cubicBezTo>
                    <a:pt x="142" y="1461"/>
                    <a:pt x="142" y="1461"/>
                    <a:pt x="142" y="1461"/>
                  </a:cubicBezTo>
                  <a:cubicBezTo>
                    <a:pt x="158" y="1451"/>
                    <a:pt x="158" y="1451"/>
                    <a:pt x="158" y="1451"/>
                  </a:cubicBezTo>
                  <a:cubicBezTo>
                    <a:pt x="160" y="1445"/>
                    <a:pt x="160" y="1445"/>
                    <a:pt x="160" y="1445"/>
                  </a:cubicBezTo>
                  <a:cubicBezTo>
                    <a:pt x="156" y="1436"/>
                    <a:pt x="156" y="1436"/>
                    <a:pt x="156" y="1436"/>
                  </a:cubicBezTo>
                  <a:cubicBezTo>
                    <a:pt x="191" y="1419"/>
                    <a:pt x="191" y="1419"/>
                    <a:pt x="191" y="1419"/>
                  </a:cubicBezTo>
                  <a:cubicBezTo>
                    <a:pt x="228" y="1409"/>
                    <a:pt x="228" y="1409"/>
                    <a:pt x="228" y="1409"/>
                  </a:cubicBezTo>
                  <a:cubicBezTo>
                    <a:pt x="230" y="1395"/>
                    <a:pt x="230" y="1395"/>
                    <a:pt x="230" y="1395"/>
                  </a:cubicBezTo>
                  <a:cubicBezTo>
                    <a:pt x="223" y="1390"/>
                    <a:pt x="223" y="1390"/>
                    <a:pt x="223" y="1390"/>
                  </a:cubicBezTo>
                  <a:cubicBezTo>
                    <a:pt x="193" y="1400"/>
                    <a:pt x="193" y="1400"/>
                    <a:pt x="193" y="1400"/>
                  </a:cubicBezTo>
                  <a:cubicBezTo>
                    <a:pt x="176" y="1412"/>
                    <a:pt x="176" y="1412"/>
                    <a:pt x="176" y="1412"/>
                  </a:cubicBezTo>
                  <a:cubicBezTo>
                    <a:pt x="160" y="1410"/>
                    <a:pt x="160" y="1410"/>
                    <a:pt x="160" y="1410"/>
                  </a:cubicBezTo>
                  <a:cubicBezTo>
                    <a:pt x="133" y="1425"/>
                    <a:pt x="133" y="1425"/>
                    <a:pt x="133" y="1425"/>
                  </a:cubicBezTo>
                  <a:cubicBezTo>
                    <a:pt x="109" y="1440"/>
                    <a:pt x="109" y="1440"/>
                    <a:pt x="109" y="1440"/>
                  </a:cubicBezTo>
                  <a:cubicBezTo>
                    <a:pt x="98" y="1445"/>
                    <a:pt x="98" y="1445"/>
                    <a:pt x="98" y="1445"/>
                  </a:cubicBezTo>
                  <a:cubicBezTo>
                    <a:pt x="81" y="1434"/>
                    <a:pt x="81" y="1434"/>
                    <a:pt x="81" y="1434"/>
                  </a:cubicBezTo>
                  <a:cubicBezTo>
                    <a:pt x="48" y="1443"/>
                    <a:pt x="48" y="1443"/>
                    <a:pt x="48" y="1443"/>
                  </a:cubicBezTo>
                  <a:cubicBezTo>
                    <a:pt x="51" y="1427"/>
                    <a:pt x="51" y="1427"/>
                    <a:pt x="51" y="1427"/>
                  </a:cubicBezTo>
                  <a:cubicBezTo>
                    <a:pt x="61" y="1430"/>
                    <a:pt x="61" y="1430"/>
                    <a:pt x="61" y="1430"/>
                  </a:cubicBezTo>
                  <a:cubicBezTo>
                    <a:pt x="68" y="1431"/>
                    <a:pt x="68" y="1431"/>
                    <a:pt x="68" y="1431"/>
                  </a:cubicBezTo>
                  <a:cubicBezTo>
                    <a:pt x="83" y="1409"/>
                    <a:pt x="83" y="1409"/>
                    <a:pt x="83" y="1409"/>
                  </a:cubicBezTo>
                  <a:cubicBezTo>
                    <a:pt x="81" y="1404"/>
                    <a:pt x="81" y="1404"/>
                    <a:pt x="81" y="1404"/>
                  </a:cubicBezTo>
                  <a:cubicBezTo>
                    <a:pt x="81" y="1404"/>
                    <a:pt x="99" y="1391"/>
                    <a:pt x="102" y="1389"/>
                  </a:cubicBezTo>
                  <a:cubicBezTo>
                    <a:pt x="105" y="1386"/>
                    <a:pt x="123" y="1382"/>
                    <a:pt x="123" y="1382"/>
                  </a:cubicBezTo>
                  <a:cubicBezTo>
                    <a:pt x="123" y="1382"/>
                    <a:pt x="148" y="1377"/>
                    <a:pt x="157" y="1372"/>
                  </a:cubicBezTo>
                  <a:cubicBezTo>
                    <a:pt x="166" y="1368"/>
                    <a:pt x="178" y="1358"/>
                    <a:pt x="178" y="1358"/>
                  </a:cubicBezTo>
                  <a:cubicBezTo>
                    <a:pt x="178" y="1358"/>
                    <a:pt x="190" y="1348"/>
                    <a:pt x="188" y="1346"/>
                  </a:cubicBezTo>
                  <a:cubicBezTo>
                    <a:pt x="186" y="1344"/>
                    <a:pt x="174" y="1348"/>
                    <a:pt x="174" y="1348"/>
                  </a:cubicBezTo>
                  <a:cubicBezTo>
                    <a:pt x="139" y="1360"/>
                    <a:pt x="139" y="1360"/>
                    <a:pt x="139" y="1360"/>
                  </a:cubicBezTo>
                  <a:cubicBezTo>
                    <a:pt x="122" y="1358"/>
                    <a:pt x="122" y="1358"/>
                    <a:pt x="122" y="1358"/>
                  </a:cubicBezTo>
                  <a:cubicBezTo>
                    <a:pt x="94" y="1369"/>
                    <a:pt x="94" y="1369"/>
                    <a:pt x="94" y="1369"/>
                  </a:cubicBezTo>
                  <a:cubicBezTo>
                    <a:pt x="82" y="1383"/>
                    <a:pt x="82" y="1383"/>
                    <a:pt x="82" y="1383"/>
                  </a:cubicBezTo>
                  <a:cubicBezTo>
                    <a:pt x="71" y="1376"/>
                    <a:pt x="71" y="1376"/>
                    <a:pt x="71" y="1376"/>
                  </a:cubicBezTo>
                  <a:cubicBezTo>
                    <a:pt x="76" y="1365"/>
                    <a:pt x="76" y="1365"/>
                    <a:pt x="76" y="1365"/>
                  </a:cubicBezTo>
                  <a:cubicBezTo>
                    <a:pt x="71" y="1367"/>
                    <a:pt x="71" y="1367"/>
                    <a:pt x="71" y="1367"/>
                  </a:cubicBezTo>
                  <a:cubicBezTo>
                    <a:pt x="63" y="1352"/>
                    <a:pt x="63" y="1352"/>
                    <a:pt x="63" y="1352"/>
                  </a:cubicBezTo>
                  <a:cubicBezTo>
                    <a:pt x="61" y="1346"/>
                    <a:pt x="61" y="1346"/>
                    <a:pt x="61" y="1346"/>
                  </a:cubicBezTo>
                  <a:cubicBezTo>
                    <a:pt x="61" y="1346"/>
                    <a:pt x="45" y="1345"/>
                    <a:pt x="40" y="1342"/>
                  </a:cubicBezTo>
                  <a:cubicBezTo>
                    <a:pt x="35" y="1340"/>
                    <a:pt x="8" y="1324"/>
                    <a:pt x="8" y="1324"/>
                  </a:cubicBezTo>
                  <a:cubicBezTo>
                    <a:pt x="8" y="1324"/>
                    <a:pt x="10" y="1313"/>
                    <a:pt x="14" y="1309"/>
                  </a:cubicBezTo>
                  <a:cubicBezTo>
                    <a:pt x="19" y="1306"/>
                    <a:pt x="30" y="1304"/>
                    <a:pt x="33" y="1300"/>
                  </a:cubicBezTo>
                  <a:cubicBezTo>
                    <a:pt x="36" y="1297"/>
                    <a:pt x="37" y="1291"/>
                    <a:pt x="49" y="1286"/>
                  </a:cubicBezTo>
                  <a:cubicBezTo>
                    <a:pt x="62" y="1280"/>
                    <a:pt x="79" y="1274"/>
                    <a:pt x="79" y="1274"/>
                  </a:cubicBezTo>
                  <a:cubicBezTo>
                    <a:pt x="79" y="1274"/>
                    <a:pt x="100" y="1254"/>
                    <a:pt x="110" y="1253"/>
                  </a:cubicBezTo>
                  <a:cubicBezTo>
                    <a:pt x="119" y="1253"/>
                    <a:pt x="135" y="1253"/>
                    <a:pt x="135" y="1253"/>
                  </a:cubicBezTo>
                  <a:cubicBezTo>
                    <a:pt x="162" y="1236"/>
                    <a:pt x="162" y="1236"/>
                    <a:pt x="162" y="1236"/>
                  </a:cubicBezTo>
                  <a:cubicBezTo>
                    <a:pt x="164" y="1225"/>
                    <a:pt x="164" y="1225"/>
                    <a:pt x="164" y="1225"/>
                  </a:cubicBezTo>
                  <a:cubicBezTo>
                    <a:pt x="148" y="1228"/>
                    <a:pt x="148" y="1228"/>
                    <a:pt x="148" y="1228"/>
                  </a:cubicBezTo>
                  <a:cubicBezTo>
                    <a:pt x="126" y="1227"/>
                    <a:pt x="126" y="1227"/>
                    <a:pt x="126" y="1227"/>
                  </a:cubicBezTo>
                  <a:cubicBezTo>
                    <a:pt x="88" y="1230"/>
                    <a:pt x="88" y="1230"/>
                    <a:pt x="88" y="1230"/>
                  </a:cubicBezTo>
                  <a:cubicBezTo>
                    <a:pt x="83" y="1236"/>
                    <a:pt x="83" y="1236"/>
                    <a:pt x="83" y="1236"/>
                  </a:cubicBezTo>
                  <a:cubicBezTo>
                    <a:pt x="75" y="1222"/>
                    <a:pt x="75" y="1222"/>
                    <a:pt x="75" y="1222"/>
                  </a:cubicBezTo>
                  <a:cubicBezTo>
                    <a:pt x="48" y="1223"/>
                    <a:pt x="48" y="1223"/>
                    <a:pt x="48" y="1223"/>
                  </a:cubicBezTo>
                  <a:cubicBezTo>
                    <a:pt x="34" y="1226"/>
                    <a:pt x="34" y="1226"/>
                    <a:pt x="34" y="1226"/>
                  </a:cubicBezTo>
                  <a:cubicBezTo>
                    <a:pt x="0" y="1228"/>
                    <a:pt x="0" y="1228"/>
                    <a:pt x="0" y="1228"/>
                  </a:cubicBezTo>
                  <a:cubicBezTo>
                    <a:pt x="6" y="1219"/>
                    <a:pt x="6" y="1219"/>
                    <a:pt x="6" y="1219"/>
                  </a:cubicBezTo>
                  <a:cubicBezTo>
                    <a:pt x="17" y="1217"/>
                    <a:pt x="17" y="1217"/>
                    <a:pt x="17" y="1217"/>
                  </a:cubicBezTo>
                  <a:cubicBezTo>
                    <a:pt x="17" y="1217"/>
                    <a:pt x="31" y="1210"/>
                    <a:pt x="32" y="1199"/>
                  </a:cubicBezTo>
                  <a:cubicBezTo>
                    <a:pt x="33" y="1188"/>
                    <a:pt x="25" y="1185"/>
                    <a:pt x="25" y="1185"/>
                  </a:cubicBezTo>
                  <a:cubicBezTo>
                    <a:pt x="25" y="1185"/>
                    <a:pt x="30" y="1173"/>
                    <a:pt x="41" y="1173"/>
                  </a:cubicBezTo>
                  <a:cubicBezTo>
                    <a:pt x="51" y="1172"/>
                    <a:pt x="76" y="1173"/>
                    <a:pt x="76" y="1173"/>
                  </a:cubicBezTo>
                  <a:cubicBezTo>
                    <a:pt x="127" y="1179"/>
                    <a:pt x="127" y="1179"/>
                    <a:pt x="127" y="1179"/>
                  </a:cubicBezTo>
                  <a:cubicBezTo>
                    <a:pt x="127" y="1179"/>
                    <a:pt x="131" y="1203"/>
                    <a:pt x="146" y="1204"/>
                  </a:cubicBezTo>
                  <a:cubicBezTo>
                    <a:pt x="160" y="1204"/>
                    <a:pt x="168" y="1199"/>
                    <a:pt x="168" y="1199"/>
                  </a:cubicBezTo>
                  <a:cubicBezTo>
                    <a:pt x="162" y="1191"/>
                    <a:pt x="162" y="1191"/>
                    <a:pt x="162" y="1191"/>
                  </a:cubicBezTo>
                  <a:cubicBezTo>
                    <a:pt x="169" y="1172"/>
                    <a:pt x="169" y="1172"/>
                    <a:pt x="169" y="1172"/>
                  </a:cubicBezTo>
                  <a:cubicBezTo>
                    <a:pt x="169" y="1151"/>
                    <a:pt x="169" y="1151"/>
                    <a:pt x="169" y="1151"/>
                  </a:cubicBezTo>
                  <a:cubicBezTo>
                    <a:pt x="143" y="1131"/>
                    <a:pt x="143" y="1131"/>
                    <a:pt x="143" y="1131"/>
                  </a:cubicBezTo>
                  <a:cubicBezTo>
                    <a:pt x="138" y="1118"/>
                    <a:pt x="138" y="1118"/>
                    <a:pt x="138" y="1118"/>
                  </a:cubicBezTo>
                  <a:cubicBezTo>
                    <a:pt x="138" y="1118"/>
                    <a:pt x="153" y="1113"/>
                    <a:pt x="163" y="1113"/>
                  </a:cubicBezTo>
                  <a:cubicBezTo>
                    <a:pt x="172" y="1113"/>
                    <a:pt x="183" y="1119"/>
                    <a:pt x="188" y="1118"/>
                  </a:cubicBezTo>
                  <a:cubicBezTo>
                    <a:pt x="193" y="1117"/>
                    <a:pt x="194" y="1110"/>
                    <a:pt x="194" y="1110"/>
                  </a:cubicBezTo>
                  <a:cubicBezTo>
                    <a:pt x="190" y="1092"/>
                    <a:pt x="190" y="1092"/>
                    <a:pt x="190" y="1092"/>
                  </a:cubicBezTo>
                  <a:cubicBezTo>
                    <a:pt x="197" y="1085"/>
                    <a:pt x="197" y="1085"/>
                    <a:pt x="197" y="1085"/>
                  </a:cubicBezTo>
                  <a:cubicBezTo>
                    <a:pt x="201" y="1076"/>
                    <a:pt x="201" y="1076"/>
                    <a:pt x="201" y="1076"/>
                  </a:cubicBezTo>
                  <a:cubicBezTo>
                    <a:pt x="217" y="1074"/>
                    <a:pt x="217" y="1074"/>
                    <a:pt x="217" y="1074"/>
                  </a:cubicBezTo>
                  <a:cubicBezTo>
                    <a:pt x="200" y="1056"/>
                    <a:pt x="200" y="1056"/>
                    <a:pt x="200" y="1056"/>
                  </a:cubicBezTo>
                  <a:cubicBezTo>
                    <a:pt x="192" y="1057"/>
                    <a:pt x="192" y="1057"/>
                    <a:pt x="192" y="1057"/>
                  </a:cubicBezTo>
                  <a:cubicBezTo>
                    <a:pt x="185" y="1066"/>
                    <a:pt x="185" y="1066"/>
                    <a:pt x="185" y="1066"/>
                  </a:cubicBezTo>
                  <a:cubicBezTo>
                    <a:pt x="185" y="1066"/>
                    <a:pt x="160" y="1073"/>
                    <a:pt x="153" y="1065"/>
                  </a:cubicBezTo>
                  <a:cubicBezTo>
                    <a:pt x="147" y="1057"/>
                    <a:pt x="153" y="1048"/>
                    <a:pt x="158" y="1046"/>
                  </a:cubicBezTo>
                  <a:cubicBezTo>
                    <a:pt x="164" y="1044"/>
                    <a:pt x="170" y="1038"/>
                    <a:pt x="170" y="1038"/>
                  </a:cubicBezTo>
                  <a:cubicBezTo>
                    <a:pt x="198" y="1025"/>
                    <a:pt x="198" y="1025"/>
                    <a:pt x="198" y="1025"/>
                  </a:cubicBezTo>
                  <a:cubicBezTo>
                    <a:pt x="195" y="1013"/>
                    <a:pt x="195" y="1013"/>
                    <a:pt x="195" y="1013"/>
                  </a:cubicBezTo>
                  <a:cubicBezTo>
                    <a:pt x="229" y="1011"/>
                    <a:pt x="229" y="1011"/>
                    <a:pt x="229" y="1011"/>
                  </a:cubicBezTo>
                  <a:cubicBezTo>
                    <a:pt x="229" y="1011"/>
                    <a:pt x="238" y="1008"/>
                    <a:pt x="238" y="1007"/>
                  </a:cubicBezTo>
                  <a:cubicBezTo>
                    <a:pt x="238" y="1006"/>
                    <a:pt x="239" y="992"/>
                    <a:pt x="243" y="980"/>
                  </a:cubicBezTo>
                  <a:cubicBezTo>
                    <a:pt x="247" y="969"/>
                    <a:pt x="254" y="960"/>
                    <a:pt x="254" y="960"/>
                  </a:cubicBezTo>
                  <a:cubicBezTo>
                    <a:pt x="274" y="945"/>
                    <a:pt x="274" y="945"/>
                    <a:pt x="274" y="945"/>
                  </a:cubicBezTo>
                  <a:cubicBezTo>
                    <a:pt x="244" y="923"/>
                    <a:pt x="244" y="923"/>
                    <a:pt x="244" y="923"/>
                  </a:cubicBezTo>
                  <a:cubicBezTo>
                    <a:pt x="273" y="888"/>
                    <a:pt x="273" y="888"/>
                    <a:pt x="273" y="888"/>
                  </a:cubicBezTo>
                  <a:cubicBezTo>
                    <a:pt x="280" y="882"/>
                    <a:pt x="280" y="882"/>
                    <a:pt x="280" y="882"/>
                  </a:cubicBezTo>
                  <a:cubicBezTo>
                    <a:pt x="277" y="858"/>
                    <a:pt x="277" y="858"/>
                    <a:pt x="277" y="858"/>
                  </a:cubicBezTo>
                  <a:cubicBezTo>
                    <a:pt x="303" y="846"/>
                    <a:pt x="303" y="846"/>
                    <a:pt x="303" y="846"/>
                  </a:cubicBezTo>
                  <a:cubicBezTo>
                    <a:pt x="328" y="841"/>
                    <a:pt x="328" y="841"/>
                    <a:pt x="328" y="841"/>
                  </a:cubicBezTo>
                  <a:cubicBezTo>
                    <a:pt x="343" y="838"/>
                    <a:pt x="343" y="838"/>
                    <a:pt x="343" y="838"/>
                  </a:cubicBezTo>
                  <a:cubicBezTo>
                    <a:pt x="343" y="838"/>
                    <a:pt x="377" y="845"/>
                    <a:pt x="384" y="840"/>
                  </a:cubicBezTo>
                  <a:cubicBezTo>
                    <a:pt x="391" y="836"/>
                    <a:pt x="387" y="816"/>
                    <a:pt x="387" y="816"/>
                  </a:cubicBezTo>
                  <a:cubicBezTo>
                    <a:pt x="366" y="808"/>
                    <a:pt x="366" y="808"/>
                    <a:pt x="366" y="808"/>
                  </a:cubicBezTo>
                  <a:cubicBezTo>
                    <a:pt x="366" y="808"/>
                    <a:pt x="342" y="799"/>
                    <a:pt x="331" y="805"/>
                  </a:cubicBezTo>
                  <a:cubicBezTo>
                    <a:pt x="320" y="811"/>
                    <a:pt x="316" y="807"/>
                    <a:pt x="316" y="807"/>
                  </a:cubicBezTo>
                  <a:cubicBezTo>
                    <a:pt x="316" y="807"/>
                    <a:pt x="292" y="802"/>
                    <a:pt x="282" y="805"/>
                  </a:cubicBezTo>
                  <a:cubicBezTo>
                    <a:pt x="273" y="807"/>
                    <a:pt x="252" y="814"/>
                    <a:pt x="252" y="814"/>
                  </a:cubicBezTo>
                  <a:cubicBezTo>
                    <a:pt x="254" y="797"/>
                    <a:pt x="254" y="797"/>
                    <a:pt x="254" y="797"/>
                  </a:cubicBezTo>
                  <a:cubicBezTo>
                    <a:pt x="241" y="802"/>
                    <a:pt x="241" y="802"/>
                    <a:pt x="241" y="802"/>
                  </a:cubicBezTo>
                  <a:cubicBezTo>
                    <a:pt x="232" y="794"/>
                    <a:pt x="232" y="794"/>
                    <a:pt x="232" y="794"/>
                  </a:cubicBezTo>
                  <a:cubicBezTo>
                    <a:pt x="246" y="787"/>
                    <a:pt x="246" y="787"/>
                    <a:pt x="246" y="787"/>
                  </a:cubicBezTo>
                  <a:cubicBezTo>
                    <a:pt x="250" y="762"/>
                    <a:pt x="250" y="762"/>
                    <a:pt x="250" y="762"/>
                  </a:cubicBezTo>
                  <a:cubicBezTo>
                    <a:pt x="250" y="762"/>
                    <a:pt x="247" y="747"/>
                    <a:pt x="241" y="750"/>
                  </a:cubicBezTo>
                  <a:cubicBezTo>
                    <a:pt x="235" y="752"/>
                    <a:pt x="228" y="761"/>
                    <a:pt x="227" y="766"/>
                  </a:cubicBezTo>
                  <a:cubicBezTo>
                    <a:pt x="225" y="772"/>
                    <a:pt x="222" y="778"/>
                    <a:pt x="222" y="778"/>
                  </a:cubicBezTo>
                  <a:cubicBezTo>
                    <a:pt x="220" y="755"/>
                    <a:pt x="220" y="755"/>
                    <a:pt x="220" y="755"/>
                  </a:cubicBezTo>
                  <a:cubicBezTo>
                    <a:pt x="220" y="755"/>
                    <a:pt x="208" y="766"/>
                    <a:pt x="206" y="771"/>
                  </a:cubicBezTo>
                  <a:cubicBezTo>
                    <a:pt x="204" y="776"/>
                    <a:pt x="204" y="776"/>
                    <a:pt x="204" y="776"/>
                  </a:cubicBezTo>
                  <a:cubicBezTo>
                    <a:pt x="191" y="770"/>
                    <a:pt x="191" y="770"/>
                    <a:pt x="191" y="770"/>
                  </a:cubicBezTo>
                  <a:cubicBezTo>
                    <a:pt x="191" y="770"/>
                    <a:pt x="175" y="763"/>
                    <a:pt x="176" y="758"/>
                  </a:cubicBezTo>
                  <a:cubicBezTo>
                    <a:pt x="177" y="753"/>
                    <a:pt x="189" y="743"/>
                    <a:pt x="189" y="743"/>
                  </a:cubicBezTo>
                  <a:cubicBezTo>
                    <a:pt x="189" y="743"/>
                    <a:pt x="192" y="735"/>
                    <a:pt x="191" y="735"/>
                  </a:cubicBezTo>
                  <a:cubicBezTo>
                    <a:pt x="190" y="735"/>
                    <a:pt x="177" y="723"/>
                    <a:pt x="170" y="731"/>
                  </a:cubicBezTo>
                  <a:cubicBezTo>
                    <a:pt x="163" y="739"/>
                    <a:pt x="158" y="745"/>
                    <a:pt x="158" y="745"/>
                  </a:cubicBezTo>
                  <a:cubicBezTo>
                    <a:pt x="158" y="745"/>
                    <a:pt x="145" y="744"/>
                    <a:pt x="139" y="739"/>
                  </a:cubicBezTo>
                  <a:cubicBezTo>
                    <a:pt x="132" y="735"/>
                    <a:pt x="117" y="730"/>
                    <a:pt x="117" y="730"/>
                  </a:cubicBezTo>
                  <a:cubicBezTo>
                    <a:pt x="106" y="725"/>
                    <a:pt x="106" y="725"/>
                    <a:pt x="106" y="725"/>
                  </a:cubicBezTo>
                  <a:cubicBezTo>
                    <a:pt x="106" y="725"/>
                    <a:pt x="119" y="718"/>
                    <a:pt x="127" y="718"/>
                  </a:cubicBezTo>
                  <a:cubicBezTo>
                    <a:pt x="135" y="718"/>
                    <a:pt x="141" y="718"/>
                    <a:pt x="141" y="718"/>
                  </a:cubicBezTo>
                  <a:cubicBezTo>
                    <a:pt x="141" y="704"/>
                    <a:pt x="141" y="704"/>
                    <a:pt x="141" y="704"/>
                  </a:cubicBezTo>
                  <a:cubicBezTo>
                    <a:pt x="135" y="708"/>
                    <a:pt x="135" y="708"/>
                    <a:pt x="135" y="708"/>
                  </a:cubicBezTo>
                  <a:cubicBezTo>
                    <a:pt x="129" y="697"/>
                    <a:pt x="129" y="697"/>
                    <a:pt x="129" y="697"/>
                  </a:cubicBezTo>
                  <a:cubicBezTo>
                    <a:pt x="125" y="689"/>
                    <a:pt x="125" y="689"/>
                    <a:pt x="125" y="689"/>
                  </a:cubicBezTo>
                  <a:cubicBezTo>
                    <a:pt x="125" y="689"/>
                    <a:pt x="112" y="684"/>
                    <a:pt x="112" y="681"/>
                  </a:cubicBezTo>
                  <a:cubicBezTo>
                    <a:pt x="112" y="679"/>
                    <a:pt x="127" y="667"/>
                    <a:pt x="133" y="666"/>
                  </a:cubicBezTo>
                  <a:cubicBezTo>
                    <a:pt x="139" y="665"/>
                    <a:pt x="146" y="662"/>
                    <a:pt x="146" y="662"/>
                  </a:cubicBezTo>
                  <a:cubicBezTo>
                    <a:pt x="154" y="653"/>
                    <a:pt x="154" y="653"/>
                    <a:pt x="154" y="653"/>
                  </a:cubicBezTo>
                  <a:cubicBezTo>
                    <a:pt x="169" y="659"/>
                    <a:pt x="169" y="659"/>
                    <a:pt x="169" y="659"/>
                  </a:cubicBezTo>
                  <a:cubicBezTo>
                    <a:pt x="172" y="654"/>
                    <a:pt x="172" y="654"/>
                    <a:pt x="172" y="654"/>
                  </a:cubicBezTo>
                  <a:cubicBezTo>
                    <a:pt x="197" y="658"/>
                    <a:pt x="197" y="658"/>
                    <a:pt x="197" y="658"/>
                  </a:cubicBezTo>
                  <a:cubicBezTo>
                    <a:pt x="197" y="658"/>
                    <a:pt x="173" y="637"/>
                    <a:pt x="174" y="629"/>
                  </a:cubicBezTo>
                  <a:cubicBezTo>
                    <a:pt x="175" y="621"/>
                    <a:pt x="184" y="620"/>
                    <a:pt x="184" y="620"/>
                  </a:cubicBezTo>
                  <a:cubicBezTo>
                    <a:pt x="172" y="619"/>
                    <a:pt x="172" y="619"/>
                    <a:pt x="172" y="619"/>
                  </a:cubicBezTo>
                  <a:cubicBezTo>
                    <a:pt x="172" y="619"/>
                    <a:pt x="175" y="604"/>
                    <a:pt x="182" y="605"/>
                  </a:cubicBezTo>
                  <a:cubicBezTo>
                    <a:pt x="189" y="606"/>
                    <a:pt x="193" y="607"/>
                    <a:pt x="193" y="607"/>
                  </a:cubicBezTo>
                  <a:cubicBezTo>
                    <a:pt x="187" y="591"/>
                    <a:pt x="187" y="591"/>
                    <a:pt x="187" y="591"/>
                  </a:cubicBezTo>
                  <a:cubicBezTo>
                    <a:pt x="200" y="585"/>
                    <a:pt x="200" y="585"/>
                    <a:pt x="200" y="585"/>
                  </a:cubicBezTo>
                  <a:cubicBezTo>
                    <a:pt x="227" y="586"/>
                    <a:pt x="227" y="586"/>
                    <a:pt x="227" y="586"/>
                  </a:cubicBezTo>
                  <a:cubicBezTo>
                    <a:pt x="239" y="598"/>
                    <a:pt x="239" y="598"/>
                    <a:pt x="239" y="598"/>
                  </a:cubicBezTo>
                  <a:cubicBezTo>
                    <a:pt x="249" y="597"/>
                    <a:pt x="249" y="597"/>
                    <a:pt x="249" y="597"/>
                  </a:cubicBezTo>
                  <a:cubicBezTo>
                    <a:pt x="245" y="581"/>
                    <a:pt x="245" y="581"/>
                    <a:pt x="245" y="581"/>
                  </a:cubicBezTo>
                  <a:cubicBezTo>
                    <a:pt x="252" y="581"/>
                    <a:pt x="252" y="581"/>
                    <a:pt x="252" y="581"/>
                  </a:cubicBezTo>
                  <a:cubicBezTo>
                    <a:pt x="237" y="573"/>
                    <a:pt x="237" y="573"/>
                    <a:pt x="237" y="573"/>
                  </a:cubicBezTo>
                  <a:cubicBezTo>
                    <a:pt x="237" y="573"/>
                    <a:pt x="252" y="572"/>
                    <a:pt x="253" y="566"/>
                  </a:cubicBezTo>
                  <a:cubicBezTo>
                    <a:pt x="254" y="559"/>
                    <a:pt x="246" y="554"/>
                    <a:pt x="246" y="554"/>
                  </a:cubicBezTo>
                  <a:cubicBezTo>
                    <a:pt x="249" y="545"/>
                    <a:pt x="249" y="545"/>
                    <a:pt x="249" y="545"/>
                  </a:cubicBezTo>
                  <a:cubicBezTo>
                    <a:pt x="249" y="545"/>
                    <a:pt x="235" y="544"/>
                    <a:pt x="231" y="546"/>
                  </a:cubicBezTo>
                  <a:cubicBezTo>
                    <a:pt x="228" y="549"/>
                    <a:pt x="212" y="556"/>
                    <a:pt x="212" y="556"/>
                  </a:cubicBezTo>
                  <a:cubicBezTo>
                    <a:pt x="194" y="549"/>
                    <a:pt x="194" y="549"/>
                    <a:pt x="194" y="549"/>
                  </a:cubicBezTo>
                  <a:cubicBezTo>
                    <a:pt x="178" y="551"/>
                    <a:pt x="178" y="551"/>
                    <a:pt x="178" y="551"/>
                  </a:cubicBezTo>
                  <a:cubicBezTo>
                    <a:pt x="166" y="550"/>
                    <a:pt x="166" y="550"/>
                    <a:pt x="166" y="550"/>
                  </a:cubicBezTo>
                  <a:cubicBezTo>
                    <a:pt x="166" y="550"/>
                    <a:pt x="149" y="539"/>
                    <a:pt x="148" y="538"/>
                  </a:cubicBezTo>
                  <a:cubicBezTo>
                    <a:pt x="148" y="538"/>
                    <a:pt x="146" y="518"/>
                    <a:pt x="149" y="515"/>
                  </a:cubicBezTo>
                  <a:cubicBezTo>
                    <a:pt x="151" y="511"/>
                    <a:pt x="133" y="509"/>
                    <a:pt x="133" y="509"/>
                  </a:cubicBezTo>
                  <a:cubicBezTo>
                    <a:pt x="133" y="509"/>
                    <a:pt x="115" y="504"/>
                    <a:pt x="117" y="499"/>
                  </a:cubicBezTo>
                  <a:cubicBezTo>
                    <a:pt x="119" y="494"/>
                    <a:pt x="120" y="485"/>
                    <a:pt x="129" y="491"/>
                  </a:cubicBezTo>
                  <a:cubicBezTo>
                    <a:pt x="139" y="498"/>
                    <a:pt x="155" y="506"/>
                    <a:pt x="155" y="506"/>
                  </a:cubicBezTo>
                  <a:cubicBezTo>
                    <a:pt x="155" y="506"/>
                    <a:pt x="156" y="491"/>
                    <a:pt x="162" y="492"/>
                  </a:cubicBezTo>
                  <a:cubicBezTo>
                    <a:pt x="168" y="492"/>
                    <a:pt x="169" y="503"/>
                    <a:pt x="169" y="503"/>
                  </a:cubicBezTo>
                  <a:cubicBezTo>
                    <a:pt x="169" y="510"/>
                    <a:pt x="169" y="510"/>
                    <a:pt x="169" y="510"/>
                  </a:cubicBezTo>
                  <a:cubicBezTo>
                    <a:pt x="169" y="510"/>
                    <a:pt x="174" y="513"/>
                    <a:pt x="177" y="519"/>
                  </a:cubicBezTo>
                  <a:cubicBezTo>
                    <a:pt x="179" y="525"/>
                    <a:pt x="179" y="539"/>
                    <a:pt x="179" y="539"/>
                  </a:cubicBezTo>
                  <a:cubicBezTo>
                    <a:pt x="183" y="540"/>
                    <a:pt x="183" y="540"/>
                    <a:pt x="183" y="540"/>
                  </a:cubicBezTo>
                  <a:cubicBezTo>
                    <a:pt x="193" y="533"/>
                    <a:pt x="193" y="533"/>
                    <a:pt x="193" y="533"/>
                  </a:cubicBezTo>
                  <a:cubicBezTo>
                    <a:pt x="194" y="526"/>
                    <a:pt x="194" y="526"/>
                    <a:pt x="194" y="526"/>
                  </a:cubicBezTo>
                  <a:cubicBezTo>
                    <a:pt x="207" y="522"/>
                    <a:pt x="207" y="522"/>
                    <a:pt x="207" y="522"/>
                  </a:cubicBezTo>
                  <a:cubicBezTo>
                    <a:pt x="207" y="522"/>
                    <a:pt x="191" y="504"/>
                    <a:pt x="197" y="496"/>
                  </a:cubicBezTo>
                  <a:cubicBezTo>
                    <a:pt x="202" y="487"/>
                    <a:pt x="217" y="474"/>
                    <a:pt x="217" y="474"/>
                  </a:cubicBezTo>
                  <a:cubicBezTo>
                    <a:pt x="215" y="457"/>
                    <a:pt x="215" y="457"/>
                    <a:pt x="215" y="457"/>
                  </a:cubicBezTo>
                  <a:cubicBezTo>
                    <a:pt x="200" y="463"/>
                    <a:pt x="200" y="463"/>
                    <a:pt x="200" y="463"/>
                  </a:cubicBezTo>
                  <a:cubicBezTo>
                    <a:pt x="200" y="463"/>
                    <a:pt x="200" y="471"/>
                    <a:pt x="196" y="476"/>
                  </a:cubicBezTo>
                  <a:cubicBezTo>
                    <a:pt x="193" y="480"/>
                    <a:pt x="169" y="484"/>
                    <a:pt x="171" y="475"/>
                  </a:cubicBezTo>
                  <a:cubicBezTo>
                    <a:pt x="191" y="445"/>
                    <a:pt x="191" y="445"/>
                    <a:pt x="191" y="445"/>
                  </a:cubicBezTo>
                  <a:cubicBezTo>
                    <a:pt x="191" y="445"/>
                    <a:pt x="182" y="445"/>
                    <a:pt x="182" y="444"/>
                  </a:cubicBezTo>
                  <a:cubicBezTo>
                    <a:pt x="182" y="443"/>
                    <a:pt x="184" y="431"/>
                    <a:pt x="189" y="428"/>
                  </a:cubicBezTo>
                  <a:cubicBezTo>
                    <a:pt x="193" y="426"/>
                    <a:pt x="203" y="424"/>
                    <a:pt x="203" y="424"/>
                  </a:cubicBezTo>
                  <a:cubicBezTo>
                    <a:pt x="201" y="412"/>
                    <a:pt x="201" y="412"/>
                    <a:pt x="201" y="412"/>
                  </a:cubicBezTo>
                  <a:cubicBezTo>
                    <a:pt x="202" y="405"/>
                    <a:pt x="202" y="405"/>
                    <a:pt x="202" y="405"/>
                  </a:cubicBezTo>
                  <a:cubicBezTo>
                    <a:pt x="202" y="405"/>
                    <a:pt x="185" y="406"/>
                    <a:pt x="185" y="407"/>
                  </a:cubicBezTo>
                  <a:cubicBezTo>
                    <a:pt x="185" y="407"/>
                    <a:pt x="179" y="412"/>
                    <a:pt x="179" y="412"/>
                  </a:cubicBezTo>
                  <a:cubicBezTo>
                    <a:pt x="167" y="416"/>
                    <a:pt x="167" y="416"/>
                    <a:pt x="167" y="416"/>
                  </a:cubicBezTo>
                  <a:cubicBezTo>
                    <a:pt x="157" y="431"/>
                    <a:pt x="157" y="431"/>
                    <a:pt x="157" y="431"/>
                  </a:cubicBezTo>
                  <a:cubicBezTo>
                    <a:pt x="145" y="423"/>
                    <a:pt x="145" y="423"/>
                    <a:pt x="145" y="423"/>
                  </a:cubicBezTo>
                  <a:cubicBezTo>
                    <a:pt x="145" y="423"/>
                    <a:pt x="143" y="418"/>
                    <a:pt x="150" y="412"/>
                  </a:cubicBezTo>
                  <a:cubicBezTo>
                    <a:pt x="157" y="406"/>
                    <a:pt x="160" y="404"/>
                    <a:pt x="163" y="398"/>
                  </a:cubicBezTo>
                  <a:cubicBezTo>
                    <a:pt x="165" y="392"/>
                    <a:pt x="175" y="378"/>
                    <a:pt x="180" y="379"/>
                  </a:cubicBezTo>
                  <a:cubicBezTo>
                    <a:pt x="185" y="380"/>
                    <a:pt x="185" y="385"/>
                    <a:pt x="190" y="387"/>
                  </a:cubicBezTo>
                  <a:cubicBezTo>
                    <a:pt x="195" y="390"/>
                    <a:pt x="198" y="395"/>
                    <a:pt x="199" y="398"/>
                  </a:cubicBezTo>
                  <a:cubicBezTo>
                    <a:pt x="199" y="400"/>
                    <a:pt x="201" y="403"/>
                    <a:pt x="201" y="403"/>
                  </a:cubicBezTo>
                  <a:cubicBezTo>
                    <a:pt x="208" y="405"/>
                    <a:pt x="208" y="405"/>
                    <a:pt x="208" y="405"/>
                  </a:cubicBezTo>
                  <a:cubicBezTo>
                    <a:pt x="228" y="388"/>
                    <a:pt x="228" y="388"/>
                    <a:pt x="228" y="388"/>
                  </a:cubicBezTo>
                  <a:cubicBezTo>
                    <a:pt x="228" y="388"/>
                    <a:pt x="212" y="386"/>
                    <a:pt x="208" y="383"/>
                  </a:cubicBezTo>
                  <a:cubicBezTo>
                    <a:pt x="205" y="380"/>
                    <a:pt x="207" y="375"/>
                    <a:pt x="213" y="374"/>
                  </a:cubicBezTo>
                  <a:cubicBezTo>
                    <a:pt x="219" y="373"/>
                    <a:pt x="222" y="378"/>
                    <a:pt x="226" y="380"/>
                  </a:cubicBezTo>
                  <a:cubicBezTo>
                    <a:pt x="230" y="383"/>
                    <a:pt x="214" y="364"/>
                    <a:pt x="214" y="364"/>
                  </a:cubicBezTo>
                  <a:cubicBezTo>
                    <a:pt x="214" y="364"/>
                    <a:pt x="236" y="369"/>
                    <a:pt x="242" y="375"/>
                  </a:cubicBezTo>
                  <a:cubicBezTo>
                    <a:pt x="247" y="380"/>
                    <a:pt x="251" y="383"/>
                    <a:pt x="251" y="383"/>
                  </a:cubicBezTo>
                  <a:cubicBezTo>
                    <a:pt x="257" y="374"/>
                    <a:pt x="257" y="374"/>
                    <a:pt x="257" y="374"/>
                  </a:cubicBezTo>
                  <a:cubicBezTo>
                    <a:pt x="280" y="379"/>
                    <a:pt x="280" y="379"/>
                    <a:pt x="280" y="379"/>
                  </a:cubicBezTo>
                  <a:cubicBezTo>
                    <a:pt x="309" y="378"/>
                    <a:pt x="309" y="378"/>
                    <a:pt x="309" y="378"/>
                  </a:cubicBezTo>
                  <a:cubicBezTo>
                    <a:pt x="339" y="382"/>
                    <a:pt x="339" y="382"/>
                    <a:pt x="339" y="382"/>
                  </a:cubicBezTo>
                  <a:cubicBezTo>
                    <a:pt x="343" y="395"/>
                    <a:pt x="343" y="395"/>
                    <a:pt x="343" y="395"/>
                  </a:cubicBezTo>
                  <a:cubicBezTo>
                    <a:pt x="347" y="396"/>
                    <a:pt x="347" y="396"/>
                    <a:pt x="347" y="396"/>
                  </a:cubicBezTo>
                  <a:cubicBezTo>
                    <a:pt x="350" y="410"/>
                    <a:pt x="350" y="410"/>
                    <a:pt x="350" y="410"/>
                  </a:cubicBezTo>
                  <a:cubicBezTo>
                    <a:pt x="355" y="411"/>
                    <a:pt x="355" y="411"/>
                    <a:pt x="355" y="411"/>
                  </a:cubicBezTo>
                  <a:cubicBezTo>
                    <a:pt x="355" y="411"/>
                    <a:pt x="359" y="448"/>
                    <a:pt x="368" y="448"/>
                  </a:cubicBezTo>
                  <a:cubicBezTo>
                    <a:pt x="377" y="448"/>
                    <a:pt x="377" y="443"/>
                    <a:pt x="376" y="437"/>
                  </a:cubicBezTo>
                  <a:cubicBezTo>
                    <a:pt x="376" y="431"/>
                    <a:pt x="377" y="416"/>
                    <a:pt x="383" y="415"/>
                  </a:cubicBezTo>
                  <a:cubicBezTo>
                    <a:pt x="389" y="414"/>
                    <a:pt x="394" y="416"/>
                    <a:pt x="394" y="416"/>
                  </a:cubicBezTo>
                  <a:cubicBezTo>
                    <a:pt x="394" y="416"/>
                    <a:pt x="403" y="405"/>
                    <a:pt x="409" y="405"/>
                  </a:cubicBezTo>
                  <a:cubicBezTo>
                    <a:pt x="415" y="404"/>
                    <a:pt x="422" y="416"/>
                    <a:pt x="430" y="415"/>
                  </a:cubicBezTo>
                  <a:cubicBezTo>
                    <a:pt x="438" y="414"/>
                    <a:pt x="443" y="409"/>
                    <a:pt x="450" y="410"/>
                  </a:cubicBezTo>
                  <a:cubicBezTo>
                    <a:pt x="457" y="412"/>
                    <a:pt x="475" y="415"/>
                    <a:pt x="480" y="420"/>
                  </a:cubicBezTo>
                  <a:cubicBezTo>
                    <a:pt x="486" y="424"/>
                    <a:pt x="488" y="428"/>
                    <a:pt x="494" y="428"/>
                  </a:cubicBezTo>
                  <a:cubicBezTo>
                    <a:pt x="499" y="428"/>
                    <a:pt x="507" y="422"/>
                    <a:pt x="507" y="418"/>
                  </a:cubicBezTo>
                  <a:cubicBezTo>
                    <a:pt x="507" y="414"/>
                    <a:pt x="505" y="409"/>
                    <a:pt x="505" y="409"/>
                  </a:cubicBezTo>
                  <a:cubicBezTo>
                    <a:pt x="508" y="403"/>
                    <a:pt x="508" y="403"/>
                    <a:pt x="508" y="403"/>
                  </a:cubicBezTo>
                  <a:cubicBezTo>
                    <a:pt x="512" y="396"/>
                    <a:pt x="512" y="396"/>
                    <a:pt x="512" y="396"/>
                  </a:cubicBezTo>
                  <a:cubicBezTo>
                    <a:pt x="512" y="396"/>
                    <a:pt x="503" y="386"/>
                    <a:pt x="499" y="383"/>
                  </a:cubicBezTo>
                  <a:cubicBezTo>
                    <a:pt x="494" y="380"/>
                    <a:pt x="477" y="380"/>
                    <a:pt x="477" y="380"/>
                  </a:cubicBezTo>
                  <a:cubicBezTo>
                    <a:pt x="477" y="380"/>
                    <a:pt x="471" y="378"/>
                    <a:pt x="473" y="372"/>
                  </a:cubicBezTo>
                  <a:cubicBezTo>
                    <a:pt x="475" y="365"/>
                    <a:pt x="487" y="365"/>
                    <a:pt x="487" y="365"/>
                  </a:cubicBezTo>
                  <a:cubicBezTo>
                    <a:pt x="487" y="365"/>
                    <a:pt x="509" y="352"/>
                    <a:pt x="509" y="351"/>
                  </a:cubicBezTo>
                  <a:cubicBezTo>
                    <a:pt x="510" y="350"/>
                    <a:pt x="523" y="339"/>
                    <a:pt x="523" y="333"/>
                  </a:cubicBezTo>
                  <a:cubicBezTo>
                    <a:pt x="532" y="331"/>
                    <a:pt x="532" y="331"/>
                    <a:pt x="532" y="331"/>
                  </a:cubicBezTo>
                  <a:cubicBezTo>
                    <a:pt x="532" y="331"/>
                    <a:pt x="551" y="335"/>
                    <a:pt x="560" y="334"/>
                  </a:cubicBezTo>
                  <a:cubicBezTo>
                    <a:pt x="569" y="333"/>
                    <a:pt x="582" y="330"/>
                    <a:pt x="585" y="322"/>
                  </a:cubicBezTo>
                  <a:cubicBezTo>
                    <a:pt x="588" y="314"/>
                    <a:pt x="599" y="291"/>
                    <a:pt x="599" y="291"/>
                  </a:cubicBezTo>
                  <a:cubicBezTo>
                    <a:pt x="594" y="288"/>
                    <a:pt x="594" y="288"/>
                    <a:pt x="594" y="288"/>
                  </a:cubicBezTo>
                  <a:cubicBezTo>
                    <a:pt x="595" y="277"/>
                    <a:pt x="595" y="277"/>
                    <a:pt x="595" y="277"/>
                  </a:cubicBezTo>
                  <a:cubicBezTo>
                    <a:pt x="595" y="277"/>
                    <a:pt x="592" y="275"/>
                    <a:pt x="578" y="276"/>
                  </a:cubicBezTo>
                  <a:cubicBezTo>
                    <a:pt x="563" y="277"/>
                    <a:pt x="548" y="275"/>
                    <a:pt x="548" y="275"/>
                  </a:cubicBezTo>
                  <a:cubicBezTo>
                    <a:pt x="538" y="271"/>
                    <a:pt x="538" y="271"/>
                    <a:pt x="538" y="271"/>
                  </a:cubicBezTo>
                  <a:cubicBezTo>
                    <a:pt x="524" y="273"/>
                    <a:pt x="524" y="273"/>
                    <a:pt x="524" y="273"/>
                  </a:cubicBezTo>
                  <a:cubicBezTo>
                    <a:pt x="524" y="273"/>
                    <a:pt x="511" y="275"/>
                    <a:pt x="510" y="273"/>
                  </a:cubicBezTo>
                  <a:cubicBezTo>
                    <a:pt x="509" y="271"/>
                    <a:pt x="500" y="260"/>
                    <a:pt x="500" y="260"/>
                  </a:cubicBezTo>
                  <a:cubicBezTo>
                    <a:pt x="480" y="253"/>
                    <a:pt x="480" y="253"/>
                    <a:pt x="480" y="253"/>
                  </a:cubicBezTo>
                  <a:cubicBezTo>
                    <a:pt x="480" y="253"/>
                    <a:pt x="472" y="247"/>
                    <a:pt x="475" y="242"/>
                  </a:cubicBezTo>
                  <a:cubicBezTo>
                    <a:pt x="479" y="237"/>
                    <a:pt x="487" y="230"/>
                    <a:pt x="487" y="230"/>
                  </a:cubicBezTo>
                  <a:cubicBezTo>
                    <a:pt x="502" y="216"/>
                    <a:pt x="502" y="216"/>
                    <a:pt x="502" y="216"/>
                  </a:cubicBezTo>
                  <a:cubicBezTo>
                    <a:pt x="502" y="216"/>
                    <a:pt x="493" y="216"/>
                    <a:pt x="493" y="214"/>
                  </a:cubicBezTo>
                  <a:cubicBezTo>
                    <a:pt x="492" y="212"/>
                    <a:pt x="498" y="205"/>
                    <a:pt x="498" y="205"/>
                  </a:cubicBezTo>
                  <a:cubicBezTo>
                    <a:pt x="521" y="205"/>
                    <a:pt x="521" y="205"/>
                    <a:pt x="521" y="205"/>
                  </a:cubicBezTo>
                  <a:cubicBezTo>
                    <a:pt x="534" y="202"/>
                    <a:pt x="534" y="202"/>
                    <a:pt x="534" y="202"/>
                  </a:cubicBezTo>
                  <a:cubicBezTo>
                    <a:pt x="539" y="199"/>
                    <a:pt x="539" y="199"/>
                    <a:pt x="539" y="199"/>
                  </a:cubicBezTo>
                  <a:cubicBezTo>
                    <a:pt x="537" y="192"/>
                    <a:pt x="537" y="192"/>
                    <a:pt x="537" y="192"/>
                  </a:cubicBezTo>
                  <a:cubicBezTo>
                    <a:pt x="521" y="184"/>
                    <a:pt x="521" y="184"/>
                    <a:pt x="521" y="184"/>
                  </a:cubicBezTo>
                  <a:cubicBezTo>
                    <a:pt x="531" y="178"/>
                    <a:pt x="531" y="178"/>
                    <a:pt x="531" y="178"/>
                  </a:cubicBezTo>
                  <a:cubicBezTo>
                    <a:pt x="533" y="175"/>
                    <a:pt x="533" y="175"/>
                    <a:pt x="533" y="175"/>
                  </a:cubicBezTo>
                  <a:cubicBezTo>
                    <a:pt x="533" y="175"/>
                    <a:pt x="525" y="169"/>
                    <a:pt x="529" y="168"/>
                  </a:cubicBezTo>
                  <a:cubicBezTo>
                    <a:pt x="533" y="166"/>
                    <a:pt x="543" y="166"/>
                    <a:pt x="548" y="167"/>
                  </a:cubicBezTo>
                  <a:cubicBezTo>
                    <a:pt x="554" y="169"/>
                    <a:pt x="567" y="176"/>
                    <a:pt x="567" y="176"/>
                  </a:cubicBezTo>
                  <a:cubicBezTo>
                    <a:pt x="575" y="177"/>
                    <a:pt x="575" y="177"/>
                    <a:pt x="575" y="177"/>
                  </a:cubicBezTo>
                  <a:cubicBezTo>
                    <a:pt x="575" y="177"/>
                    <a:pt x="575" y="166"/>
                    <a:pt x="575" y="166"/>
                  </a:cubicBezTo>
                  <a:cubicBezTo>
                    <a:pt x="574" y="166"/>
                    <a:pt x="573" y="160"/>
                    <a:pt x="573" y="160"/>
                  </a:cubicBezTo>
                  <a:cubicBezTo>
                    <a:pt x="557" y="150"/>
                    <a:pt x="557" y="150"/>
                    <a:pt x="557" y="150"/>
                  </a:cubicBezTo>
                  <a:cubicBezTo>
                    <a:pt x="557" y="150"/>
                    <a:pt x="559" y="149"/>
                    <a:pt x="567" y="147"/>
                  </a:cubicBezTo>
                  <a:cubicBezTo>
                    <a:pt x="575" y="146"/>
                    <a:pt x="569" y="143"/>
                    <a:pt x="569" y="143"/>
                  </a:cubicBezTo>
                  <a:cubicBezTo>
                    <a:pt x="562" y="136"/>
                    <a:pt x="562" y="136"/>
                    <a:pt x="562" y="136"/>
                  </a:cubicBezTo>
                  <a:cubicBezTo>
                    <a:pt x="560" y="130"/>
                    <a:pt x="560" y="130"/>
                    <a:pt x="560" y="130"/>
                  </a:cubicBezTo>
                  <a:cubicBezTo>
                    <a:pt x="560" y="130"/>
                    <a:pt x="556" y="122"/>
                    <a:pt x="562" y="116"/>
                  </a:cubicBezTo>
                  <a:cubicBezTo>
                    <a:pt x="568" y="111"/>
                    <a:pt x="574" y="111"/>
                    <a:pt x="574" y="111"/>
                  </a:cubicBezTo>
                  <a:cubicBezTo>
                    <a:pt x="574" y="111"/>
                    <a:pt x="566" y="102"/>
                    <a:pt x="571" y="101"/>
                  </a:cubicBezTo>
                  <a:cubicBezTo>
                    <a:pt x="575" y="100"/>
                    <a:pt x="597" y="103"/>
                    <a:pt x="597" y="103"/>
                  </a:cubicBezTo>
                  <a:cubicBezTo>
                    <a:pt x="591" y="91"/>
                    <a:pt x="591" y="91"/>
                    <a:pt x="591" y="91"/>
                  </a:cubicBezTo>
                  <a:cubicBezTo>
                    <a:pt x="590" y="85"/>
                    <a:pt x="590" y="85"/>
                    <a:pt x="590" y="85"/>
                  </a:cubicBezTo>
                  <a:cubicBezTo>
                    <a:pt x="629" y="67"/>
                    <a:pt x="629" y="67"/>
                    <a:pt x="629" y="67"/>
                  </a:cubicBezTo>
                  <a:cubicBezTo>
                    <a:pt x="639" y="68"/>
                    <a:pt x="639" y="68"/>
                    <a:pt x="639" y="68"/>
                  </a:cubicBezTo>
                  <a:cubicBezTo>
                    <a:pt x="639" y="68"/>
                    <a:pt x="650" y="71"/>
                    <a:pt x="653" y="67"/>
                  </a:cubicBezTo>
                  <a:cubicBezTo>
                    <a:pt x="657" y="64"/>
                    <a:pt x="653" y="55"/>
                    <a:pt x="658" y="52"/>
                  </a:cubicBezTo>
                  <a:cubicBezTo>
                    <a:pt x="662" y="50"/>
                    <a:pt x="669" y="48"/>
                    <a:pt x="670" y="52"/>
                  </a:cubicBezTo>
                  <a:cubicBezTo>
                    <a:pt x="670" y="55"/>
                    <a:pt x="677" y="58"/>
                    <a:pt x="679" y="60"/>
                  </a:cubicBezTo>
                  <a:cubicBezTo>
                    <a:pt x="682" y="62"/>
                    <a:pt x="682" y="70"/>
                    <a:pt x="686" y="74"/>
                  </a:cubicBezTo>
                  <a:cubicBezTo>
                    <a:pt x="690" y="78"/>
                    <a:pt x="698" y="78"/>
                    <a:pt x="698" y="78"/>
                  </a:cubicBezTo>
                  <a:cubicBezTo>
                    <a:pt x="705" y="70"/>
                    <a:pt x="705" y="70"/>
                    <a:pt x="705" y="70"/>
                  </a:cubicBezTo>
                  <a:cubicBezTo>
                    <a:pt x="705" y="70"/>
                    <a:pt x="692" y="58"/>
                    <a:pt x="695" y="53"/>
                  </a:cubicBezTo>
                  <a:cubicBezTo>
                    <a:pt x="698" y="48"/>
                    <a:pt x="709" y="44"/>
                    <a:pt x="709" y="44"/>
                  </a:cubicBezTo>
                  <a:cubicBezTo>
                    <a:pt x="723" y="34"/>
                    <a:pt x="723" y="34"/>
                    <a:pt x="723" y="34"/>
                  </a:cubicBezTo>
                  <a:cubicBezTo>
                    <a:pt x="723" y="34"/>
                    <a:pt x="742" y="18"/>
                    <a:pt x="744" y="20"/>
                  </a:cubicBezTo>
                  <a:cubicBezTo>
                    <a:pt x="746" y="22"/>
                    <a:pt x="745" y="24"/>
                    <a:pt x="745" y="24"/>
                  </a:cubicBezTo>
                  <a:cubicBezTo>
                    <a:pt x="745" y="24"/>
                    <a:pt x="739" y="36"/>
                    <a:pt x="739" y="40"/>
                  </a:cubicBezTo>
                  <a:cubicBezTo>
                    <a:pt x="738" y="44"/>
                    <a:pt x="747" y="64"/>
                    <a:pt x="747" y="64"/>
                  </a:cubicBezTo>
                  <a:cubicBezTo>
                    <a:pt x="764" y="85"/>
                    <a:pt x="764" y="85"/>
                    <a:pt x="764" y="85"/>
                  </a:cubicBezTo>
                  <a:cubicBezTo>
                    <a:pt x="763" y="88"/>
                    <a:pt x="763" y="88"/>
                    <a:pt x="763" y="88"/>
                  </a:cubicBezTo>
                  <a:cubicBezTo>
                    <a:pt x="763" y="88"/>
                    <a:pt x="749" y="98"/>
                    <a:pt x="747" y="104"/>
                  </a:cubicBezTo>
                  <a:cubicBezTo>
                    <a:pt x="745" y="109"/>
                    <a:pt x="749" y="115"/>
                    <a:pt x="749" y="115"/>
                  </a:cubicBezTo>
                  <a:cubicBezTo>
                    <a:pt x="749" y="115"/>
                    <a:pt x="740" y="127"/>
                    <a:pt x="740" y="131"/>
                  </a:cubicBezTo>
                  <a:cubicBezTo>
                    <a:pt x="739" y="135"/>
                    <a:pt x="743" y="140"/>
                    <a:pt x="749" y="136"/>
                  </a:cubicBezTo>
                  <a:cubicBezTo>
                    <a:pt x="755" y="133"/>
                    <a:pt x="770" y="118"/>
                    <a:pt x="770" y="112"/>
                  </a:cubicBezTo>
                  <a:cubicBezTo>
                    <a:pt x="770" y="107"/>
                    <a:pt x="774" y="110"/>
                    <a:pt x="778" y="109"/>
                  </a:cubicBezTo>
                  <a:cubicBezTo>
                    <a:pt x="782" y="108"/>
                    <a:pt x="786" y="107"/>
                    <a:pt x="785" y="103"/>
                  </a:cubicBezTo>
                  <a:cubicBezTo>
                    <a:pt x="784" y="99"/>
                    <a:pt x="775" y="77"/>
                    <a:pt x="774" y="76"/>
                  </a:cubicBezTo>
                  <a:cubicBezTo>
                    <a:pt x="773" y="74"/>
                    <a:pt x="766" y="61"/>
                    <a:pt x="766" y="61"/>
                  </a:cubicBezTo>
                  <a:lnTo>
                    <a:pt x="770" y="28"/>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8">
              <a:extLst>
                <a:ext uri="{FF2B5EF4-FFF2-40B4-BE49-F238E27FC236}">
                  <a16:creationId xmlns:a16="http://schemas.microsoft.com/office/drawing/2014/main" id="{F6F8116E-0D2F-4821-8476-4C0148807837}"/>
                </a:ext>
              </a:extLst>
            </p:cNvPr>
            <p:cNvSpPr>
              <a:spLocks/>
            </p:cNvSpPr>
            <p:nvPr/>
          </p:nvSpPr>
          <p:spPr bwMode="auto">
            <a:xfrm>
              <a:off x="1391091" y="3827189"/>
              <a:ext cx="737530" cy="579625"/>
            </a:xfrm>
            <a:custGeom>
              <a:avLst/>
              <a:gdLst>
                <a:gd name="T0" fmla="*/ 595 w 611"/>
                <a:gd name="T1" fmla="*/ 260 h 479"/>
                <a:gd name="T2" fmla="*/ 562 w 611"/>
                <a:gd name="T3" fmla="*/ 218 h 479"/>
                <a:gd name="T4" fmla="*/ 510 w 611"/>
                <a:gd name="T5" fmla="*/ 244 h 479"/>
                <a:gd name="T6" fmla="*/ 532 w 611"/>
                <a:gd name="T7" fmla="*/ 202 h 479"/>
                <a:gd name="T8" fmla="*/ 561 w 611"/>
                <a:gd name="T9" fmla="*/ 168 h 479"/>
                <a:gd name="T10" fmla="*/ 513 w 611"/>
                <a:gd name="T11" fmla="*/ 165 h 479"/>
                <a:gd name="T12" fmla="*/ 495 w 611"/>
                <a:gd name="T13" fmla="*/ 120 h 479"/>
                <a:gd name="T14" fmla="*/ 470 w 611"/>
                <a:gd name="T15" fmla="*/ 73 h 479"/>
                <a:gd name="T16" fmla="*/ 463 w 611"/>
                <a:gd name="T17" fmla="*/ 10 h 479"/>
                <a:gd name="T18" fmla="*/ 385 w 611"/>
                <a:gd name="T19" fmla="*/ 0 h 479"/>
                <a:gd name="T20" fmla="*/ 347 w 611"/>
                <a:gd name="T21" fmla="*/ 18 h 479"/>
                <a:gd name="T22" fmla="*/ 279 w 611"/>
                <a:gd name="T23" fmla="*/ 18 h 479"/>
                <a:gd name="T24" fmla="*/ 262 w 611"/>
                <a:gd name="T25" fmla="*/ 52 h 479"/>
                <a:gd name="T26" fmla="*/ 242 w 611"/>
                <a:gd name="T27" fmla="*/ 90 h 479"/>
                <a:gd name="T28" fmla="*/ 208 w 611"/>
                <a:gd name="T29" fmla="*/ 72 h 479"/>
                <a:gd name="T30" fmla="*/ 179 w 611"/>
                <a:gd name="T31" fmla="*/ 88 h 479"/>
                <a:gd name="T32" fmla="*/ 164 w 611"/>
                <a:gd name="T33" fmla="*/ 132 h 479"/>
                <a:gd name="T34" fmla="*/ 151 w 611"/>
                <a:gd name="T35" fmla="*/ 168 h 479"/>
                <a:gd name="T36" fmla="*/ 143 w 611"/>
                <a:gd name="T37" fmla="*/ 196 h 479"/>
                <a:gd name="T38" fmla="*/ 113 w 611"/>
                <a:gd name="T39" fmla="*/ 204 h 479"/>
                <a:gd name="T40" fmla="*/ 71 w 611"/>
                <a:gd name="T41" fmla="*/ 204 h 479"/>
                <a:gd name="T42" fmla="*/ 80 w 611"/>
                <a:gd name="T43" fmla="*/ 231 h 479"/>
                <a:gd name="T44" fmla="*/ 117 w 611"/>
                <a:gd name="T45" fmla="*/ 248 h 479"/>
                <a:gd name="T46" fmla="*/ 63 w 611"/>
                <a:gd name="T47" fmla="*/ 267 h 479"/>
                <a:gd name="T48" fmla="*/ 60 w 611"/>
                <a:gd name="T49" fmla="*/ 285 h 479"/>
                <a:gd name="T50" fmla="*/ 32 w 611"/>
                <a:gd name="T51" fmla="*/ 282 h 479"/>
                <a:gd name="T52" fmla="*/ 18 w 611"/>
                <a:gd name="T53" fmla="*/ 316 h 479"/>
                <a:gd name="T54" fmla="*/ 51 w 611"/>
                <a:gd name="T55" fmla="*/ 357 h 479"/>
                <a:gd name="T56" fmla="*/ 71 w 611"/>
                <a:gd name="T57" fmla="*/ 393 h 479"/>
                <a:gd name="T58" fmla="*/ 128 w 611"/>
                <a:gd name="T59" fmla="*/ 427 h 479"/>
                <a:gd name="T60" fmla="*/ 168 w 611"/>
                <a:gd name="T61" fmla="*/ 434 h 479"/>
                <a:gd name="T62" fmla="*/ 188 w 611"/>
                <a:gd name="T63" fmla="*/ 445 h 479"/>
                <a:gd name="T64" fmla="*/ 218 w 611"/>
                <a:gd name="T65" fmla="*/ 428 h 479"/>
                <a:gd name="T66" fmla="*/ 227 w 611"/>
                <a:gd name="T67" fmla="*/ 397 h 479"/>
                <a:gd name="T68" fmla="*/ 216 w 611"/>
                <a:gd name="T69" fmla="*/ 378 h 479"/>
                <a:gd name="T70" fmla="*/ 221 w 611"/>
                <a:gd name="T71" fmla="*/ 349 h 479"/>
                <a:gd name="T72" fmla="*/ 259 w 611"/>
                <a:gd name="T73" fmla="*/ 327 h 479"/>
                <a:gd name="T74" fmla="*/ 300 w 611"/>
                <a:gd name="T75" fmla="*/ 359 h 479"/>
                <a:gd name="T76" fmla="*/ 299 w 611"/>
                <a:gd name="T77" fmla="*/ 378 h 479"/>
                <a:gd name="T78" fmla="*/ 283 w 611"/>
                <a:gd name="T79" fmla="*/ 384 h 479"/>
                <a:gd name="T80" fmla="*/ 316 w 611"/>
                <a:gd name="T81" fmla="*/ 415 h 479"/>
                <a:gd name="T82" fmla="*/ 338 w 611"/>
                <a:gd name="T83" fmla="*/ 415 h 479"/>
                <a:gd name="T84" fmla="*/ 330 w 611"/>
                <a:gd name="T85" fmla="*/ 444 h 479"/>
                <a:gd name="T86" fmla="*/ 351 w 611"/>
                <a:gd name="T87" fmla="*/ 467 h 479"/>
                <a:gd name="T88" fmla="*/ 409 w 611"/>
                <a:gd name="T89" fmla="*/ 461 h 479"/>
                <a:gd name="T90" fmla="*/ 428 w 611"/>
                <a:gd name="T91" fmla="*/ 445 h 479"/>
                <a:gd name="T92" fmla="*/ 460 w 611"/>
                <a:gd name="T93" fmla="*/ 469 h 479"/>
                <a:gd name="T94" fmla="*/ 491 w 611"/>
                <a:gd name="T95" fmla="*/ 462 h 479"/>
                <a:gd name="T96" fmla="*/ 521 w 611"/>
                <a:gd name="T97" fmla="*/ 435 h 479"/>
                <a:gd name="T98" fmla="*/ 527 w 611"/>
                <a:gd name="T99" fmla="*/ 383 h 479"/>
                <a:gd name="T100" fmla="*/ 557 w 611"/>
                <a:gd name="T101" fmla="*/ 391 h 479"/>
                <a:gd name="T102" fmla="*/ 580 w 611"/>
                <a:gd name="T103" fmla="*/ 332 h 479"/>
                <a:gd name="T104" fmla="*/ 551 w 611"/>
                <a:gd name="T105" fmla="*/ 335 h 479"/>
                <a:gd name="T106" fmla="*/ 572 w 611"/>
                <a:gd name="T107" fmla="*/ 296 h 479"/>
                <a:gd name="T108" fmla="*/ 579 w 611"/>
                <a:gd name="T109" fmla="*/ 279 h 479"/>
                <a:gd name="T110" fmla="*/ 598 w 611"/>
                <a:gd name="T111" fmla="*/ 299 h 479"/>
                <a:gd name="T112" fmla="*/ 604 w 611"/>
                <a:gd name="T113" fmla="*/ 35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479">
                  <a:moveTo>
                    <a:pt x="611" y="289"/>
                  </a:moveTo>
                  <a:cubicBezTo>
                    <a:pt x="602" y="275"/>
                    <a:pt x="602" y="275"/>
                    <a:pt x="602" y="275"/>
                  </a:cubicBezTo>
                  <a:cubicBezTo>
                    <a:pt x="602" y="275"/>
                    <a:pt x="602" y="265"/>
                    <a:pt x="595" y="260"/>
                  </a:cubicBezTo>
                  <a:cubicBezTo>
                    <a:pt x="588" y="255"/>
                    <a:pt x="584" y="232"/>
                    <a:pt x="584" y="232"/>
                  </a:cubicBezTo>
                  <a:cubicBezTo>
                    <a:pt x="584" y="232"/>
                    <a:pt x="583" y="221"/>
                    <a:pt x="580" y="217"/>
                  </a:cubicBezTo>
                  <a:cubicBezTo>
                    <a:pt x="577" y="214"/>
                    <a:pt x="562" y="218"/>
                    <a:pt x="562" y="218"/>
                  </a:cubicBezTo>
                  <a:cubicBezTo>
                    <a:pt x="562" y="218"/>
                    <a:pt x="528" y="227"/>
                    <a:pt x="522" y="230"/>
                  </a:cubicBezTo>
                  <a:cubicBezTo>
                    <a:pt x="517" y="234"/>
                    <a:pt x="517" y="243"/>
                    <a:pt x="517" y="243"/>
                  </a:cubicBezTo>
                  <a:cubicBezTo>
                    <a:pt x="510" y="244"/>
                    <a:pt x="510" y="244"/>
                    <a:pt x="510" y="244"/>
                  </a:cubicBezTo>
                  <a:cubicBezTo>
                    <a:pt x="510" y="244"/>
                    <a:pt x="504" y="239"/>
                    <a:pt x="503" y="231"/>
                  </a:cubicBezTo>
                  <a:cubicBezTo>
                    <a:pt x="502" y="223"/>
                    <a:pt x="513" y="208"/>
                    <a:pt x="516" y="205"/>
                  </a:cubicBezTo>
                  <a:cubicBezTo>
                    <a:pt x="520" y="202"/>
                    <a:pt x="532" y="202"/>
                    <a:pt x="532" y="202"/>
                  </a:cubicBezTo>
                  <a:cubicBezTo>
                    <a:pt x="547" y="207"/>
                    <a:pt x="547" y="207"/>
                    <a:pt x="547" y="207"/>
                  </a:cubicBezTo>
                  <a:cubicBezTo>
                    <a:pt x="550" y="190"/>
                    <a:pt x="550" y="190"/>
                    <a:pt x="550" y="190"/>
                  </a:cubicBezTo>
                  <a:cubicBezTo>
                    <a:pt x="550" y="190"/>
                    <a:pt x="558" y="178"/>
                    <a:pt x="561" y="168"/>
                  </a:cubicBezTo>
                  <a:cubicBezTo>
                    <a:pt x="564" y="158"/>
                    <a:pt x="549" y="154"/>
                    <a:pt x="549" y="154"/>
                  </a:cubicBezTo>
                  <a:cubicBezTo>
                    <a:pt x="546" y="174"/>
                    <a:pt x="546" y="174"/>
                    <a:pt x="546" y="174"/>
                  </a:cubicBezTo>
                  <a:cubicBezTo>
                    <a:pt x="533" y="182"/>
                    <a:pt x="513" y="165"/>
                    <a:pt x="513" y="165"/>
                  </a:cubicBezTo>
                  <a:cubicBezTo>
                    <a:pt x="522" y="153"/>
                    <a:pt x="522" y="153"/>
                    <a:pt x="522" y="153"/>
                  </a:cubicBezTo>
                  <a:cubicBezTo>
                    <a:pt x="511" y="121"/>
                    <a:pt x="511" y="121"/>
                    <a:pt x="511" y="121"/>
                  </a:cubicBezTo>
                  <a:cubicBezTo>
                    <a:pt x="495" y="120"/>
                    <a:pt x="495" y="120"/>
                    <a:pt x="495" y="120"/>
                  </a:cubicBezTo>
                  <a:cubicBezTo>
                    <a:pt x="490" y="89"/>
                    <a:pt x="490" y="89"/>
                    <a:pt x="490" y="89"/>
                  </a:cubicBezTo>
                  <a:cubicBezTo>
                    <a:pt x="473" y="80"/>
                    <a:pt x="473" y="80"/>
                    <a:pt x="473" y="80"/>
                  </a:cubicBezTo>
                  <a:cubicBezTo>
                    <a:pt x="470" y="73"/>
                    <a:pt x="470" y="73"/>
                    <a:pt x="470" y="73"/>
                  </a:cubicBezTo>
                  <a:cubicBezTo>
                    <a:pt x="470" y="73"/>
                    <a:pt x="480" y="63"/>
                    <a:pt x="482" y="57"/>
                  </a:cubicBezTo>
                  <a:cubicBezTo>
                    <a:pt x="483" y="51"/>
                    <a:pt x="477" y="40"/>
                    <a:pt x="473" y="33"/>
                  </a:cubicBezTo>
                  <a:cubicBezTo>
                    <a:pt x="470" y="26"/>
                    <a:pt x="463" y="10"/>
                    <a:pt x="463" y="10"/>
                  </a:cubicBezTo>
                  <a:cubicBezTo>
                    <a:pt x="451" y="15"/>
                    <a:pt x="451" y="15"/>
                    <a:pt x="451" y="15"/>
                  </a:cubicBezTo>
                  <a:cubicBezTo>
                    <a:pt x="423" y="1"/>
                    <a:pt x="423" y="1"/>
                    <a:pt x="423" y="1"/>
                  </a:cubicBezTo>
                  <a:cubicBezTo>
                    <a:pt x="385" y="0"/>
                    <a:pt x="385" y="0"/>
                    <a:pt x="385" y="0"/>
                  </a:cubicBezTo>
                  <a:cubicBezTo>
                    <a:pt x="376" y="10"/>
                    <a:pt x="376" y="10"/>
                    <a:pt x="376" y="10"/>
                  </a:cubicBezTo>
                  <a:cubicBezTo>
                    <a:pt x="346" y="9"/>
                    <a:pt x="346" y="9"/>
                    <a:pt x="346" y="9"/>
                  </a:cubicBezTo>
                  <a:cubicBezTo>
                    <a:pt x="347" y="18"/>
                    <a:pt x="347" y="18"/>
                    <a:pt x="347" y="18"/>
                  </a:cubicBezTo>
                  <a:cubicBezTo>
                    <a:pt x="347" y="18"/>
                    <a:pt x="336" y="21"/>
                    <a:pt x="331" y="22"/>
                  </a:cubicBezTo>
                  <a:cubicBezTo>
                    <a:pt x="327" y="23"/>
                    <a:pt x="309" y="36"/>
                    <a:pt x="309" y="36"/>
                  </a:cubicBezTo>
                  <a:cubicBezTo>
                    <a:pt x="279" y="18"/>
                    <a:pt x="279" y="18"/>
                    <a:pt x="279" y="18"/>
                  </a:cubicBezTo>
                  <a:cubicBezTo>
                    <a:pt x="279" y="18"/>
                    <a:pt x="279" y="18"/>
                    <a:pt x="276" y="24"/>
                  </a:cubicBezTo>
                  <a:cubicBezTo>
                    <a:pt x="273" y="30"/>
                    <a:pt x="271" y="47"/>
                    <a:pt x="271" y="47"/>
                  </a:cubicBezTo>
                  <a:cubicBezTo>
                    <a:pt x="262" y="52"/>
                    <a:pt x="262" y="52"/>
                    <a:pt x="262" y="52"/>
                  </a:cubicBezTo>
                  <a:cubicBezTo>
                    <a:pt x="265" y="62"/>
                    <a:pt x="265" y="62"/>
                    <a:pt x="265" y="62"/>
                  </a:cubicBezTo>
                  <a:cubicBezTo>
                    <a:pt x="256" y="79"/>
                    <a:pt x="256" y="79"/>
                    <a:pt x="256" y="79"/>
                  </a:cubicBezTo>
                  <a:cubicBezTo>
                    <a:pt x="242" y="90"/>
                    <a:pt x="242" y="90"/>
                    <a:pt x="242" y="90"/>
                  </a:cubicBezTo>
                  <a:cubicBezTo>
                    <a:pt x="230" y="80"/>
                    <a:pt x="230" y="80"/>
                    <a:pt x="230" y="80"/>
                  </a:cubicBezTo>
                  <a:cubicBezTo>
                    <a:pt x="214" y="71"/>
                    <a:pt x="214" y="71"/>
                    <a:pt x="214" y="71"/>
                  </a:cubicBezTo>
                  <a:cubicBezTo>
                    <a:pt x="208" y="72"/>
                    <a:pt x="208" y="72"/>
                    <a:pt x="208" y="72"/>
                  </a:cubicBezTo>
                  <a:cubicBezTo>
                    <a:pt x="204" y="80"/>
                    <a:pt x="204" y="80"/>
                    <a:pt x="204" y="80"/>
                  </a:cubicBezTo>
                  <a:cubicBezTo>
                    <a:pt x="183" y="80"/>
                    <a:pt x="183" y="80"/>
                    <a:pt x="183" y="80"/>
                  </a:cubicBezTo>
                  <a:cubicBezTo>
                    <a:pt x="179" y="88"/>
                    <a:pt x="179" y="88"/>
                    <a:pt x="179" y="88"/>
                  </a:cubicBezTo>
                  <a:cubicBezTo>
                    <a:pt x="183" y="95"/>
                    <a:pt x="183" y="95"/>
                    <a:pt x="183" y="95"/>
                  </a:cubicBezTo>
                  <a:cubicBezTo>
                    <a:pt x="181" y="106"/>
                    <a:pt x="181" y="106"/>
                    <a:pt x="181" y="106"/>
                  </a:cubicBezTo>
                  <a:cubicBezTo>
                    <a:pt x="164" y="132"/>
                    <a:pt x="164" y="132"/>
                    <a:pt x="164" y="132"/>
                  </a:cubicBezTo>
                  <a:cubicBezTo>
                    <a:pt x="169" y="141"/>
                    <a:pt x="169" y="141"/>
                    <a:pt x="169" y="141"/>
                  </a:cubicBezTo>
                  <a:cubicBezTo>
                    <a:pt x="162" y="154"/>
                    <a:pt x="162" y="154"/>
                    <a:pt x="162" y="154"/>
                  </a:cubicBezTo>
                  <a:cubicBezTo>
                    <a:pt x="151" y="168"/>
                    <a:pt x="151" y="168"/>
                    <a:pt x="151" y="168"/>
                  </a:cubicBezTo>
                  <a:cubicBezTo>
                    <a:pt x="144" y="174"/>
                    <a:pt x="144" y="174"/>
                    <a:pt x="144" y="174"/>
                  </a:cubicBezTo>
                  <a:cubicBezTo>
                    <a:pt x="146" y="184"/>
                    <a:pt x="146" y="184"/>
                    <a:pt x="146" y="184"/>
                  </a:cubicBezTo>
                  <a:cubicBezTo>
                    <a:pt x="143" y="196"/>
                    <a:pt x="143" y="196"/>
                    <a:pt x="143" y="196"/>
                  </a:cubicBezTo>
                  <a:cubicBezTo>
                    <a:pt x="128" y="195"/>
                    <a:pt x="128" y="195"/>
                    <a:pt x="128" y="195"/>
                  </a:cubicBezTo>
                  <a:cubicBezTo>
                    <a:pt x="113" y="198"/>
                    <a:pt x="113" y="198"/>
                    <a:pt x="113" y="198"/>
                  </a:cubicBezTo>
                  <a:cubicBezTo>
                    <a:pt x="113" y="204"/>
                    <a:pt x="113" y="204"/>
                    <a:pt x="113" y="204"/>
                  </a:cubicBezTo>
                  <a:cubicBezTo>
                    <a:pt x="104" y="209"/>
                    <a:pt x="104" y="209"/>
                    <a:pt x="104" y="209"/>
                  </a:cubicBezTo>
                  <a:cubicBezTo>
                    <a:pt x="91" y="210"/>
                    <a:pt x="91" y="210"/>
                    <a:pt x="91" y="210"/>
                  </a:cubicBezTo>
                  <a:cubicBezTo>
                    <a:pt x="71" y="204"/>
                    <a:pt x="71" y="204"/>
                    <a:pt x="71" y="204"/>
                  </a:cubicBezTo>
                  <a:cubicBezTo>
                    <a:pt x="66" y="210"/>
                    <a:pt x="66" y="210"/>
                    <a:pt x="66" y="210"/>
                  </a:cubicBezTo>
                  <a:cubicBezTo>
                    <a:pt x="63" y="224"/>
                    <a:pt x="63" y="224"/>
                    <a:pt x="63" y="224"/>
                  </a:cubicBezTo>
                  <a:cubicBezTo>
                    <a:pt x="80" y="231"/>
                    <a:pt x="80" y="231"/>
                    <a:pt x="80" y="231"/>
                  </a:cubicBezTo>
                  <a:cubicBezTo>
                    <a:pt x="82" y="244"/>
                    <a:pt x="82" y="244"/>
                    <a:pt x="82" y="244"/>
                  </a:cubicBezTo>
                  <a:cubicBezTo>
                    <a:pt x="101" y="239"/>
                    <a:pt x="101" y="239"/>
                    <a:pt x="101" y="239"/>
                  </a:cubicBezTo>
                  <a:cubicBezTo>
                    <a:pt x="117" y="248"/>
                    <a:pt x="117" y="248"/>
                    <a:pt x="117" y="248"/>
                  </a:cubicBezTo>
                  <a:cubicBezTo>
                    <a:pt x="112" y="256"/>
                    <a:pt x="112" y="256"/>
                    <a:pt x="112" y="256"/>
                  </a:cubicBezTo>
                  <a:cubicBezTo>
                    <a:pt x="97" y="262"/>
                    <a:pt x="97" y="262"/>
                    <a:pt x="97" y="262"/>
                  </a:cubicBezTo>
                  <a:cubicBezTo>
                    <a:pt x="63" y="267"/>
                    <a:pt x="63" y="267"/>
                    <a:pt x="63" y="267"/>
                  </a:cubicBezTo>
                  <a:cubicBezTo>
                    <a:pt x="52" y="273"/>
                    <a:pt x="52" y="273"/>
                    <a:pt x="52" y="273"/>
                  </a:cubicBezTo>
                  <a:cubicBezTo>
                    <a:pt x="61" y="279"/>
                    <a:pt x="61" y="279"/>
                    <a:pt x="61" y="279"/>
                  </a:cubicBezTo>
                  <a:cubicBezTo>
                    <a:pt x="60" y="285"/>
                    <a:pt x="60" y="285"/>
                    <a:pt x="60" y="285"/>
                  </a:cubicBezTo>
                  <a:cubicBezTo>
                    <a:pt x="50" y="288"/>
                    <a:pt x="50" y="288"/>
                    <a:pt x="50" y="288"/>
                  </a:cubicBezTo>
                  <a:cubicBezTo>
                    <a:pt x="38" y="284"/>
                    <a:pt x="38" y="284"/>
                    <a:pt x="38" y="284"/>
                  </a:cubicBezTo>
                  <a:cubicBezTo>
                    <a:pt x="32" y="282"/>
                    <a:pt x="32" y="282"/>
                    <a:pt x="32" y="282"/>
                  </a:cubicBezTo>
                  <a:cubicBezTo>
                    <a:pt x="17" y="294"/>
                    <a:pt x="17" y="294"/>
                    <a:pt x="17" y="294"/>
                  </a:cubicBezTo>
                  <a:cubicBezTo>
                    <a:pt x="0" y="310"/>
                    <a:pt x="0" y="310"/>
                    <a:pt x="0" y="310"/>
                  </a:cubicBezTo>
                  <a:cubicBezTo>
                    <a:pt x="18" y="316"/>
                    <a:pt x="18" y="316"/>
                    <a:pt x="18" y="316"/>
                  </a:cubicBezTo>
                  <a:cubicBezTo>
                    <a:pt x="24" y="331"/>
                    <a:pt x="24" y="331"/>
                    <a:pt x="24" y="331"/>
                  </a:cubicBezTo>
                  <a:cubicBezTo>
                    <a:pt x="44" y="352"/>
                    <a:pt x="44" y="352"/>
                    <a:pt x="44" y="352"/>
                  </a:cubicBezTo>
                  <a:cubicBezTo>
                    <a:pt x="51" y="357"/>
                    <a:pt x="51" y="357"/>
                    <a:pt x="51" y="357"/>
                  </a:cubicBezTo>
                  <a:cubicBezTo>
                    <a:pt x="51" y="369"/>
                    <a:pt x="51" y="369"/>
                    <a:pt x="51" y="369"/>
                  </a:cubicBezTo>
                  <a:cubicBezTo>
                    <a:pt x="67" y="379"/>
                    <a:pt x="67" y="379"/>
                    <a:pt x="67" y="379"/>
                  </a:cubicBezTo>
                  <a:cubicBezTo>
                    <a:pt x="71" y="393"/>
                    <a:pt x="71" y="393"/>
                    <a:pt x="71" y="393"/>
                  </a:cubicBezTo>
                  <a:cubicBezTo>
                    <a:pt x="79" y="411"/>
                    <a:pt x="79" y="411"/>
                    <a:pt x="79" y="411"/>
                  </a:cubicBezTo>
                  <a:cubicBezTo>
                    <a:pt x="105" y="411"/>
                    <a:pt x="105" y="411"/>
                    <a:pt x="105" y="411"/>
                  </a:cubicBezTo>
                  <a:cubicBezTo>
                    <a:pt x="128" y="427"/>
                    <a:pt x="128" y="427"/>
                    <a:pt x="128" y="427"/>
                  </a:cubicBezTo>
                  <a:cubicBezTo>
                    <a:pt x="142" y="440"/>
                    <a:pt x="142" y="440"/>
                    <a:pt x="142" y="440"/>
                  </a:cubicBezTo>
                  <a:cubicBezTo>
                    <a:pt x="160" y="435"/>
                    <a:pt x="160" y="435"/>
                    <a:pt x="160" y="435"/>
                  </a:cubicBezTo>
                  <a:cubicBezTo>
                    <a:pt x="168" y="434"/>
                    <a:pt x="168" y="434"/>
                    <a:pt x="168" y="434"/>
                  </a:cubicBezTo>
                  <a:cubicBezTo>
                    <a:pt x="168" y="438"/>
                    <a:pt x="168" y="438"/>
                    <a:pt x="168" y="438"/>
                  </a:cubicBezTo>
                  <a:cubicBezTo>
                    <a:pt x="184" y="450"/>
                    <a:pt x="184" y="450"/>
                    <a:pt x="184" y="450"/>
                  </a:cubicBezTo>
                  <a:cubicBezTo>
                    <a:pt x="188" y="445"/>
                    <a:pt x="188" y="445"/>
                    <a:pt x="188" y="445"/>
                  </a:cubicBezTo>
                  <a:cubicBezTo>
                    <a:pt x="189" y="430"/>
                    <a:pt x="189" y="430"/>
                    <a:pt x="189" y="430"/>
                  </a:cubicBezTo>
                  <a:cubicBezTo>
                    <a:pt x="204" y="431"/>
                    <a:pt x="204" y="431"/>
                    <a:pt x="204" y="431"/>
                  </a:cubicBezTo>
                  <a:cubicBezTo>
                    <a:pt x="218" y="428"/>
                    <a:pt x="218" y="428"/>
                    <a:pt x="218" y="428"/>
                  </a:cubicBezTo>
                  <a:cubicBezTo>
                    <a:pt x="215" y="416"/>
                    <a:pt x="215" y="416"/>
                    <a:pt x="215" y="416"/>
                  </a:cubicBezTo>
                  <a:cubicBezTo>
                    <a:pt x="212" y="408"/>
                    <a:pt x="212" y="408"/>
                    <a:pt x="212" y="408"/>
                  </a:cubicBezTo>
                  <a:cubicBezTo>
                    <a:pt x="227" y="397"/>
                    <a:pt x="227" y="397"/>
                    <a:pt x="227" y="397"/>
                  </a:cubicBezTo>
                  <a:cubicBezTo>
                    <a:pt x="235" y="385"/>
                    <a:pt x="235" y="385"/>
                    <a:pt x="235" y="385"/>
                  </a:cubicBezTo>
                  <a:cubicBezTo>
                    <a:pt x="230" y="378"/>
                    <a:pt x="230" y="378"/>
                    <a:pt x="230" y="378"/>
                  </a:cubicBezTo>
                  <a:cubicBezTo>
                    <a:pt x="216" y="378"/>
                    <a:pt x="216" y="378"/>
                    <a:pt x="216" y="378"/>
                  </a:cubicBezTo>
                  <a:cubicBezTo>
                    <a:pt x="213" y="369"/>
                    <a:pt x="213" y="369"/>
                    <a:pt x="213" y="369"/>
                  </a:cubicBezTo>
                  <a:cubicBezTo>
                    <a:pt x="217" y="361"/>
                    <a:pt x="217" y="361"/>
                    <a:pt x="217" y="361"/>
                  </a:cubicBezTo>
                  <a:cubicBezTo>
                    <a:pt x="221" y="349"/>
                    <a:pt x="221" y="349"/>
                    <a:pt x="221" y="349"/>
                  </a:cubicBezTo>
                  <a:cubicBezTo>
                    <a:pt x="242" y="337"/>
                    <a:pt x="242" y="337"/>
                    <a:pt x="242" y="337"/>
                  </a:cubicBezTo>
                  <a:cubicBezTo>
                    <a:pt x="246" y="338"/>
                    <a:pt x="246" y="338"/>
                    <a:pt x="246" y="338"/>
                  </a:cubicBezTo>
                  <a:cubicBezTo>
                    <a:pt x="259" y="327"/>
                    <a:pt x="259" y="327"/>
                    <a:pt x="259" y="327"/>
                  </a:cubicBezTo>
                  <a:cubicBezTo>
                    <a:pt x="270" y="328"/>
                    <a:pt x="270" y="328"/>
                    <a:pt x="270" y="328"/>
                  </a:cubicBezTo>
                  <a:cubicBezTo>
                    <a:pt x="283" y="341"/>
                    <a:pt x="283" y="341"/>
                    <a:pt x="283" y="341"/>
                  </a:cubicBezTo>
                  <a:cubicBezTo>
                    <a:pt x="300" y="359"/>
                    <a:pt x="300" y="359"/>
                    <a:pt x="300" y="359"/>
                  </a:cubicBezTo>
                  <a:cubicBezTo>
                    <a:pt x="288" y="364"/>
                    <a:pt x="288" y="364"/>
                    <a:pt x="288" y="364"/>
                  </a:cubicBezTo>
                  <a:cubicBezTo>
                    <a:pt x="290" y="370"/>
                    <a:pt x="290" y="370"/>
                    <a:pt x="290" y="370"/>
                  </a:cubicBezTo>
                  <a:cubicBezTo>
                    <a:pt x="299" y="378"/>
                    <a:pt x="299" y="378"/>
                    <a:pt x="299" y="378"/>
                  </a:cubicBezTo>
                  <a:cubicBezTo>
                    <a:pt x="304" y="382"/>
                    <a:pt x="304" y="382"/>
                    <a:pt x="304" y="382"/>
                  </a:cubicBezTo>
                  <a:cubicBezTo>
                    <a:pt x="298" y="383"/>
                    <a:pt x="298" y="383"/>
                    <a:pt x="298" y="383"/>
                  </a:cubicBezTo>
                  <a:cubicBezTo>
                    <a:pt x="283" y="384"/>
                    <a:pt x="283" y="384"/>
                    <a:pt x="283" y="384"/>
                  </a:cubicBezTo>
                  <a:cubicBezTo>
                    <a:pt x="295" y="393"/>
                    <a:pt x="295" y="393"/>
                    <a:pt x="295" y="393"/>
                  </a:cubicBezTo>
                  <a:cubicBezTo>
                    <a:pt x="305" y="404"/>
                    <a:pt x="305" y="404"/>
                    <a:pt x="305" y="404"/>
                  </a:cubicBezTo>
                  <a:cubicBezTo>
                    <a:pt x="316" y="415"/>
                    <a:pt x="316" y="415"/>
                    <a:pt x="316" y="415"/>
                  </a:cubicBezTo>
                  <a:cubicBezTo>
                    <a:pt x="327" y="404"/>
                    <a:pt x="327" y="404"/>
                    <a:pt x="327" y="404"/>
                  </a:cubicBezTo>
                  <a:cubicBezTo>
                    <a:pt x="338" y="405"/>
                    <a:pt x="338" y="405"/>
                    <a:pt x="338" y="405"/>
                  </a:cubicBezTo>
                  <a:cubicBezTo>
                    <a:pt x="338" y="415"/>
                    <a:pt x="338" y="415"/>
                    <a:pt x="338" y="415"/>
                  </a:cubicBezTo>
                  <a:cubicBezTo>
                    <a:pt x="341" y="422"/>
                    <a:pt x="341" y="422"/>
                    <a:pt x="341" y="422"/>
                  </a:cubicBezTo>
                  <a:cubicBezTo>
                    <a:pt x="330" y="432"/>
                    <a:pt x="330" y="432"/>
                    <a:pt x="330" y="432"/>
                  </a:cubicBezTo>
                  <a:cubicBezTo>
                    <a:pt x="330" y="444"/>
                    <a:pt x="330" y="444"/>
                    <a:pt x="330" y="444"/>
                  </a:cubicBezTo>
                  <a:cubicBezTo>
                    <a:pt x="338" y="450"/>
                    <a:pt x="338" y="450"/>
                    <a:pt x="338" y="450"/>
                  </a:cubicBezTo>
                  <a:cubicBezTo>
                    <a:pt x="340" y="468"/>
                    <a:pt x="340" y="468"/>
                    <a:pt x="340" y="468"/>
                  </a:cubicBezTo>
                  <a:cubicBezTo>
                    <a:pt x="351" y="467"/>
                    <a:pt x="351" y="467"/>
                    <a:pt x="351" y="467"/>
                  </a:cubicBezTo>
                  <a:cubicBezTo>
                    <a:pt x="376" y="460"/>
                    <a:pt x="376" y="460"/>
                    <a:pt x="376" y="460"/>
                  </a:cubicBezTo>
                  <a:cubicBezTo>
                    <a:pt x="404" y="458"/>
                    <a:pt x="404" y="458"/>
                    <a:pt x="404" y="458"/>
                  </a:cubicBezTo>
                  <a:cubicBezTo>
                    <a:pt x="409" y="461"/>
                    <a:pt x="409" y="461"/>
                    <a:pt x="409" y="461"/>
                  </a:cubicBezTo>
                  <a:cubicBezTo>
                    <a:pt x="410" y="455"/>
                    <a:pt x="411" y="450"/>
                    <a:pt x="411" y="448"/>
                  </a:cubicBezTo>
                  <a:cubicBezTo>
                    <a:pt x="411" y="444"/>
                    <a:pt x="406" y="438"/>
                    <a:pt x="406" y="438"/>
                  </a:cubicBezTo>
                  <a:cubicBezTo>
                    <a:pt x="428" y="445"/>
                    <a:pt x="428" y="445"/>
                    <a:pt x="428" y="445"/>
                  </a:cubicBezTo>
                  <a:cubicBezTo>
                    <a:pt x="431" y="440"/>
                    <a:pt x="431" y="440"/>
                    <a:pt x="431" y="440"/>
                  </a:cubicBezTo>
                  <a:cubicBezTo>
                    <a:pt x="446" y="451"/>
                    <a:pt x="446" y="451"/>
                    <a:pt x="446" y="451"/>
                  </a:cubicBezTo>
                  <a:cubicBezTo>
                    <a:pt x="460" y="469"/>
                    <a:pt x="460" y="469"/>
                    <a:pt x="460" y="469"/>
                  </a:cubicBezTo>
                  <a:cubicBezTo>
                    <a:pt x="460" y="469"/>
                    <a:pt x="460" y="469"/>
                    <a:pt x="458" y="472"/>
                  </a:cubicBezTo>
                  <a:cubicBezTo>
                    <a:pt x="457" y="476"/>
                    <a:pt x="457" y="479"/>
                    <a:pt x="465" y="478"/>
                  </a:cubicBezTo>
                  <a:cubicBezTo>
                    <a:pt x="473" y="477"/>
                    <a:pt x="491" y="462"/>
                    <a:pt x="491" y="462"/>
                  </a:cubicBezTo>
                  <a:cubicBezTo>
                    <a:pt x="501" y="449"/>
                    <a:pt x="501" y="449"/>
                    <a:pt x="501" y="449"/>
                  </a:cubicBezTo>
                  <a:cubicBezTo>
                    <a:pt x="515" y="434"/>
                    <a:pt x="515" y="434"/>
                    <a:pt x="515" y="434"/>
                  </a:cubicBezTo>
                  <a:cubicBezTo>
                    <a:pt x="515" y="434"/>
                    <a:pt x="519" y="439"/>
                    <a:pt x="521" y="435"/>
                  </a:cubicBezTo>
                  <a:cubicBezTo>
                    <a:pt x="523" y="432"/>
                    <a:pt x="523" y="411"/>
                    <a:pt x="522" y="407"/>
                  </a:cubicBezTo>
                  <a:cubicBezTo>
                    <a:pt x="522" y="403"/>
                    <a:pt x="517" y="391"/>
                    <a:pt x="517" y="389"/>
                  </a:cubicBezTo>
                  <a:cubicBezTo>
                    <a:pt x="517" y="387"/>
                    <a:pt x="527" y="383"/>
                    <a:pt x="527" y="383"/>
                  </a:cubicBezTo>
                  <a:cubicBezTo>
                    <a:pt x="527" y="383"/>
                    <a:pt x="535" y="378"/>
                    <a:pt x="540" y="377"/>
                  </a:cubicBezTo>
                  <a:cubicBezTo>
                    <a:pt x="545" y="377"/>
                    <a:pt x="559" y="381"/>
                    <a:pt x="559" y="381"/>
                  </a:cubicBezTo>
                  <a:cubicBezTo>
                    <a:pt x="557" y="391"/>
                    <a:pt x="557" y="391"/>
                    <a:pt x="557" y="391"/>
                  </a:cubicBezTo>
                  <a:cubicBezTo>
                    <a:pt x="557" y="391"/>
                    <a:pt x="566" y="385"/>
                    <a:pt x="573" y="382"/>
                  </a:cubicBezTo>
                  <a:cubicBezTo>
                    <a:pt x="579" y="379"/>
                    <a:pt x="584" y="365"/>
                    <a:pt x="587" y="353"/>
                  </a:cubicBezTo>
                  <a:cubicBezTo>
                    <a:pt x="589" y="340"/>
                    <a:pt x="584" y="331"/>
                    <a:pt x="580" y="332"/>
                  </a:cubicBezTo>
                  <a:cubicBezTo>
                    <a:pt x="576" y="332"/>
                    <a:pt x="568" y="339"/>
                    <a:pt x="561" y="341"/>
                  </a:cubicBezTo>
                  <a:cubicBezTo>
                    <a:pt x="555" y="343"/>
                    <a:pt x="554" y="345"/>
                    <a:pt x="549" y="345"/>
                  </a:cubicBezTo>
                  <a:cubicBezTo>
                    <a:pt x="545" y="345"/>
                    <a:pt x="551" y="335"/>
                    <a:pt x="551" y="335"/>
                  </a:cubicBezTo>
                  <a:cubicBezTo>
                    <a:pt x="562" y="321"/>
                    <a:pt x="562" y="321"/>
                    <a:pt x="562" y="321"/>
                  </a:cubicBezTo>
                  <a:cubicBezTo>
                    <a:pt x="569" y="314"/>
                    <a:pt x="569" y="314"/>
                    <a:pt x="569" y="314"/>
                  </a:cubicBezTo>
                  <a:cubicBezTo>
                    <a:pt x="572" y="296"/>
                    <a:pt x="572" y="296"/>
                    <a:pt x="572" y="296"/>
                  </a:cubicBezTo>
                  <a:cubicBezTo>
                    <a:pt x="572" y="296"/>
                    <a:pt x="554" y="289"/>
                    <a:pt x="551" y="280"/>
                  </a:cubicBezTo>
                  <a:cubicBezTo>
                    <a:pt x="547" y="271"/>
                    <a:pt x="554" y="261"/>
                    <a:pt x="554" y="261"/>
                  </a:cubicBezTo>
                  <a:cubicBezTo>
                    <a:pt x="579" y="279"/>
                    <a:pt x="579" y="279"/>
                    <a:pt x="579" y="279"/>
                  </a:cubicBezTo>
                  <a:cubicBezTo>
                    <a:pt x="586" y="278"/>
                    <a:pt x="586" y="278"/>
                    <a:pt x="586" y="278"/>
                  </a:cubicBezTo>
                  <a:cubicBezTo>
                    <a:pt x="593" y="299"/>
                    <a:pt x="593" y="299"/>
                    <a:pt x="593" y="299"/>
                  </a:cubicBezTo>
                  <a:cubicBezTo>
                    <a:pt x="598" y="299"/>
                    <a:pt x="598" y="299"/>
                    <a:pt x="598" y="299"/>
                  </a:cubicBezTo>
                  <a:cubicBezTo>
                    <a:pt x="601" y="303"/>
                    <a:pt x="599" y="321"/>
                    <a:pt x="599" y="326"/>
                  </a:cubicBezTo>
                  <a:cubicBezTo>
                    <a:pt x="599" y="331"/>
                    <a:pt x="596" y="347"/>
                    <a:pt x="596" y="347"/>
                  </a:cubicBezTo>
                  <a:cubicBezTo>
                    <a:pt x="604" y="350"/>
                    <a:pt x="604" y="350"/>
                    <a:pt x="604" y="350"/>
                  </a:cubicBezTo>
                  <a:cubicBezTo>
                    <a:pt x="611" y="317"/>
                    <a:pt x="611" y="317"/>
                    <a:pt x="611" y="317"/>
                  </a:cubicBezTo>
                  <a:lnTo>
                    <a:pt x="611" y="289"/>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10">
              <a:extLst>
                <a:ext uri="{FF2B5EF4-FFF2-40B4-BE49-F238E27FC236}">
                  <a16:creationId xmlns:a16="http://schemas.microsoft.com/office/drawing/2014/main" id="{6B6AF70C-E30C-4006-B360-806AE62FC1F1}"/>
                </a:ext>
              </a:extLst>
            </p:cNvPr>
            <p:cNvSpPr>
              <a:spLocks/>
            </p:cNvSpPr>
            <p:nvPr/>
          </p:nvSpPr>
          <p:spPr bwMode="auto">
            <a:xfrm>
              <a:off x="2633145" y="3844520"/>
              <a:ext cx="487193" cy="1082224"/>
            </a:xfrm>
            <a:custGeom>
              <a:avLst/>
              <a:gdLst>
                <a:gd name="T0" fmla="*/ 102 w 404"/>
                <a:gd name="T1" fmla="*/ 102 h 892"/>
                <a:gd name="T2" fmla="*/ 135 w 404"/>
                <a:gd name="T3" fmla="*/ 65 h 892"/>
                <a:gd name="T4" fmla="*/ 167 w 404"/>
                <a:gd name="T5" fmla="*/ 48 h 892"/>
                <a:gd name="T6" fmla="*/ 210 w 404"/>
                <a:gd name="T7" fmla="*/ 0 h 892"/>
                <a:gd name="T8" fmla="*/ 251 w 404"/>
                <a:gd name="T9" fmla="*/ 35 h 892"/>
                <a:gd name="T10" fmla="*/ 260 w 404"/>
                <a:gd name="T11" fmla="*/ 59 h 892"/>
                <a:gd name="T12" fmla="*/ 234 w 404"/>
                <a:gd name="T13" fmla="*/ 95 h 892"/>
                <a:gd name="T14" fmla="*/ 236 w 404"/>
                <a:gd name="T15" fmla="*/ 136 h 892"/>
                <a:gd name="T16" fmla="*/ 255 w 404"/>
                <a:gd name="T17" fmla="*/ 135 h 892"/>
                <a:gd name="T18" fmla="*/ 296 w 404"/>
                <a:gd name="T19" fmla="*/ 169 h 892"/>
                <a:gd name="T20" fmla="*/ 300 w 404"/>
                <a:gd name="T21" fmla="*/ 227 h 892"/>
                <a:gd name="T22" fmla="*/ 331 w 404"/>
                <a:gd name="T23" fmla="*/ 268 h 892"/>
                <a:gd name="T24" fmla="*/ 307 w 404"/>
                <a:gd name="T25" fmla="*/ 286 h 892"/>
                <a:gd name="T26" fmla="*/ 308 w 404"/>
                <a:gd name="T27" fmla="*/ 349 h 892"/>
                <a:gd name="T28" fmla="*/ 286 w 404"/>
                <a:gd name="T29" fmla="*/ 358 h 892"/>
                <a:gd name="T30" fmla="*/ 278 w 404"/>
                <a:gd name="T31" fmla="*/ 384 h 892"/>
                <a:gd name="T32" fmla="*/ 265 w 404"/>
                <a:gd name="T33" fmla="*/ 426 h 892"/>
                <a:gd name="T34" fmla="*/ 300 w 404"/>
                <a:gd name="T35" fmla="*/ 450 h 892"/>
                <a:gd name="T36" fmla="*/ 326 w 404"/>
                <a:gd name="T37" fmla="*/ 472 h 892"/>
                <a:gd name="T38" fmla="*/ 371 w 404"/>
                <a:gd name="T39" fmla="*/ 500 h 892"/>
                <a:gd name="T40" fmla="*/ 385 w 404"/>
                <a:gd name="T41" fmla="*/ 527 h 892"/>
                <a:gd name="T42" fmla="*/ 351 w 404"/>
                <a:gd name="T43" fmla="*/ 553 h 892"/>
                <a:gd name="T44" fmla="*/ 361 w 404"/>
                <a:gd name="T45" fmla="*/ 583 h 892"/>
                <a:gd name="T46" fmla="*/ 395 w 404"/>
                <a:gd name="T47" fmla="*/ 618 h 892"/>
                <a:gd name="T48" fmla="*/ 404 w 404"/>
                <a:gd name="T49" fmla="*/ 655 h 892"/>
                <a:gd name="T50" fmla="*/ 388 w 404"/>
                <a:gd name="T51" fmla="*/ 733 h 892"/>
                <a:gd name="T52" fmla="*/ 400 w 404"/>
                <a:gd name="T53" fmla="*/ 781 h 892"/>
                <a:gd name="T54" fmla="*/ 358 w 404"/>
                <a:gd name="T55" fmla="*/ 792 h 892"/>
                <a:gd name="T56" fmla="*/ 346 w 404"/>
                <a:gd name="T57" fmla="*/ 827 h 892"/>
                <a:gd name="T58" fmla="*/ 306 w 404"/>
                <a:gd name="T59" fmla="*/ 845 h 892"/>
                <a:gd name="T60" fmla="*/ 311 w 404"/>
                <a:gd name="T61" fmla="*/ 882 h 892"/>
                <a:gd name="T62" fmla="*/ 267 w 404"/>
                <a:gd name="T63" fmla="*/ 882 h 892"/>
                <a:gd name="T64" fmla="*/ 221 w 404"/>
                <a:gd name="T65" fmla="*/ 869 h 892"/>
                <a:gd name="T66" fmla="*/ 172 w 404"/>
                <a:gd name="T67" fmla="*/ 812 h 892"/>
                <a:gd name="T68" fmla="*/ 141 w 404"/>
                <a:gd name="T69" fmla="*/ 759 h 892"/>
                <a:gd name="T70" fmla="*/ 166 w 404"/>
                <a:gd name="T71" fmla="*/ 749 h 892"/>
                <a:gd name="T72" fmla="*/ 220 w 404"/>
                <a:gd name="T73" fmla="*/ 754 h 892"/>
                <a:gd name="T74" fmla="*/ 218 w 404"/>
                <a:gd name="T75" fmla="*/ 725 h 892"/>
                <a:gd name="T76" fmla="*/ 166 w 404"/>
                <a:gd name="T77" fmla="*/ 724 h 892"/>
                <a:gd name="T78" fmla="*/ 124 w 404"/>
                <a:gd name="T79" fmla="*/ 643 h 892"/>
                <a:gd name="T80" fmla="*/ 143 w 404"/>
                <a:gd name="T81" fmla="*/ 618 h 892"/>
                <a:gd name="T82" fmla="*/ 155 w 404"/>
                <a:gd name="T83" fmla="*/ 596 h 892"/>
                <a:gd name="T84" fmla="*/ 131 w 404"/>
                <a:gd name="T85" fmla="*/ 528 h 892"/>
                <a:gd name="T86" fmla="*/ 181 w 404"/>
                <a:gd name="T87" fmla="*/ 472 h 892"/>
                <a:gd name="T88" fmla="*/ 183 w 404"/>
                <a:gd name="T89" fmla="*/ 440 h 892"/>
                <a:gd name="T90" fmla="*/ 187 w 404"/>
                <a:gd name="T91" fmla="*/ 385 h 892"/>
                <a:gd name="T92" fmla="*/ 145 w 404"/>
                <a:gd name="T93" fmla="*/ 400 h 892"/>
                <a:gd name="T94" fmla="*/ 137 w 404"/>
                <a:gd name="T95" fmla="*/ 389 h 892"/>
                <a:gd name="T96" fmla="*/ 114 w 404"/>
                <a:gd name="T97" fmla="*/ 433 h 892"/>
                <a:gd name="T98" fmla="*/ 74 w 404"/>
                <a:gd name="T99" fmla="*/ 422 h 892"/>
                <a:gd name="T100" fmla="*/ 81 w 404"/>
                <a:gd name="T101" fmla="*/ 373 h 892"/>
                <a:gd name="T102" fmla="*/ 56 w 404"/>
                <a:gd name="T103" fmla="*/ 390 h 892"/>
                <a:gd name="T104" fmla="*/ 30 w 404"/>
                <a:gd name="T105" fmla="*/ 322 h 892"/>
                <a:gd name="T106" fmla="*/ 12 w 404"/>
                <a:gd name="T107" fmla="*/ 283 h 892"/>
                <a:gd name="T108" fmla="*/ 12 w 404"/>
                <a:gd name="T109" fmla="*/ 238 h 892"/>
                <a:gd name="T110" fmla="*/ 40 w 404"/>
                <a:gd name="T111" fmla="*/ 183 h 892"/>
                <a:gd name="T112" fmla="*/ 51 w 404"/>
                <a:gd name="T113" fmla="*/ 129 h 892"/>
                <a:gd name="T114" fmla="*/ 73 w 404"/>
                <a:gd name="T115" fmla="*/ 119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892">
                  <a:moveTo>
                    <a:pt x="69" y="107"/>
                  </a:moveTo>
                  <a:cubicBezTo>
                    <a:pt x="79" y="104"/>
                    <a:pt x="79" y="104"/>
                    <a:pt x="79" y="104"/>
                  </a:cubicBezTo>
                  <a:cubicBezTo>
                    <a:pt x="102" y="102"/>
                    <a:pt x="102" y="102"/>
                    <a:pt x="102" y="102"/>
                  </a:cubicBezTo>
                  <a:cubicBezTo>
                    <a:pt x="123" y="90"/>
                    <a:pt x="123" y="90"/>
                    <a:pt x="123" y="90"/>
                  </a:cubicBezTo>
                  <a:cubicBezTo>
                    <a:pt x="135" y="82"/>
                    <a:pt x="135" y="82"/>
                    <a:pt x="135" y="82"/>
                  </a:cubicBezTo>
                  <a:cubicBezTo>
                    <a:pt x="135" y="65"/>
                    <a:pt x="135" y="65"/>
                    <a:pt x="135" y="65"/>
                  </a:cubicBezTo>
                  <a:cubicBezTo>
                    <a:pt x="137" y="61"/>
                    <a:pt x="137" y="61"/>
                    <a:pt x="137" y="61"/>
                  </a:cubicBezTo>
                  <a:cubicBezTo>
                    <a:pt x="150" y="58"/>
                    <a:pt x="150" y="58"/>
                    <a:pt x="150" y="58"/>
                  </a:cubicBezTo>
                  <a:cubicBezTo>
                    <a:pt x="167" y="48"/>
                    <a:pt x="167" y="48"/>
                    <a:pt x="167" y="48"/>
                  </a:cubicBezTo>
                  <a:cubicBezTo>
                    <a:pt x="169" y="41"/>
                    <a:pt x="169" y="41"/>
                    <a:pt x="169" y="41"/>
                  </a:cubicBezTo>
                  <a:cubicBezTo>
                    <a:pt x="192" y="18"/>
                    <a:pt x="192" y="18"/>
                    <a:pt x="192" y="18"/>
                  </a:cubicBezTo>
                  <a:cubicBezTo>
                    <a:pt x="210" y="0"/>
                    <a:pt x="210" y="0"/>
                    <a:pt x="210" y="0"/>
                  </a:cubicBezTo>
                  <a:cubicBezTo>
                    <a:pt x="218" y="9"/>
                    <a:pt x="218" y="9"/>
                    <a:pt x="218" y="9"/>
                  </a:cubicBezTo>
                  <a:cubicBezTo>
                    <a:pt x="230" y="17"/>
                    <a:pt x="230" y="17"/>
                    <a:pt x="230" y="17"/>
                  </a:cubicBezTo>
                  <a:cubicBezTo>
                    <a:pt x="251" y="35"/>
                    <a:pt x="251" y="35"/>
                    <a:pt x="251" y="35"/>
                  </a:cubicBezTo>
                  <a:cubicBezTo>
                    <a:pt x="263" y="38"/>
                    <a:pt x="263" y="38"/>
                    <a:pt x="263" y="38"/>
                  </a:cubicBezTo>
                  <a:cubicBezTo>
                    <a:pt x="270" y="49"/>
                    <a:pt x="270" y="49"/>
                    <a:pt x="270" y="49"/>
                  </a:cubicBezTo>
                  <a:cubicBezTo>
                    <a:pt x="260" y="59"/>
                    <a:pt x="260" y="59"/>
                    <a:pt x="260" y="59"/>
                  </a:cubicBezTo>
                  <a:cubicBezTo>
                    <a:pt x="253" y="63"/>
                    <a:pt x="253" y="63"/>
                    <a:pt x="253" y="63"/>
                  </a:cubicBezTo>
                  <a:cubicBezTo>
                    <a:pt x="253" y="63"/>
                    <a:pt x="236" y="71"/>
                    <a:pt x="232" y="82"/>
                  </a:cubicBezTo>
                  <a:cubicBezTo>
                    <a:pt x="234" y="95"/>
                    <a:pt x="234" y="95"/>
                    <a:pt x="234" y="95"/>
                  </a:cubicBezTo>
                  <a:cubicBezTo>
                    <a:pt x="243" y="114"/>
                    <a:pt x="243" y="114"/>
                    <a:pt x="243" y="114"/>
                  </a:cubicBezTo>
                  <a:cubicBezTo>
                    <a:pt x="243" y="114"/>
                    <a:pt x="235" y="116"/>
                    <a:pt x="234" y="120"/>
                  </a:cubicBezTo>
                  <a:cubicBezTo>
                    <a:pt x="233" y="124"/>
                    <a:pt x="236" y="136"/>
                    <a:pt x="236" y="136"/>
                  </a:cubicBezTo>
                  <a:cubicBezTo>
                    <a:pt x="239" y="143"/>
                    <a:pt x="239" y="143"/>
                    <a:pt x="239" y="143"/>
                  </a:cubicBezTo>
                  <a:cubicBezTo>
                    <a:pt x="243" y="146"/>
                    <a:pt x="243" y="146"/>
                    <a:pt x="243" y="146"/>
                  </a:cubicBezTo>
                  <a:cubicBezTo>
                    <a:pt x="255" y="135"/>
                    <a:pt x="255" y="135"/>
                    <a:pt x="255" y="135"/>
                  </a:cubicBezTo>
                  <a:cubicBezTo>
                    <a:pt x="288" y="138"/>
                    <a:pt x="288" y="138"/>
                    <a:pt x="288" y="138"/>
                  </a:cubicBezTo>
                  <a:cubicBezTo>
                    <a:pt x="288" y="138"/>
                    <a:pt x="291" y="148"/>
                    <a:pt x="294" y="154"/>
                  </a:cubicBezTo>
                  <a:cubicBezTo>
                    <a:pt x="297" y="160"/>
                    <a:pt x="300" y="163"/>
                    <a:pt x="296" y="169"/>
                  </a:cubicBezTo>
                  <a:cubicBezTo>
                    <a:pt x="292" y="175"/>
                    <a:pt x="283" y="184"/>
                    <a:pt x="286" y="189"/>
                  </a:cubicBezTo>
                  <a:cubicBezTo>
                    <a:pt x="290" y="194"/>
                    <a:pt x="295" y="193"/>
                    <a:pt x="297" y="203"/>
                  </a:cubicBezTo>
                  <a:cubicBezTo>
                    <a:pt x="298" y="213"/>
                    <a:pt x="300" y="227"/>
                    <a:pt x="300" y="227"/>
                  </a:cubicBezTo>
                  <a:cubicBezTo>
                    <a:pt x="308" y="241"/>
                    <a:pt x="308" y="241"/>
                    <a:pt x="308" y="241"/>
                  </a:cubicBezTo>
                  <a:cubicBezTo>
                    <a:pt x="309" y="251"/>
                    <a:pt x="309" y="251"/>
                    <a:pt x="309" y="251"/>
                  </a:cubicBezTo>
                  <a:cubicBezTo>
                    <a:pt x="309" y="251"/>
                    <a:pt x="326" y="263"/>
                    <a:pt x="331" y="268"/>
                  </a:cubicBezTo>
                  <a:cubicBezTo>
                    <a:pt x="337" y="273"/>
                    <a:pt x="340" y="280"/>
                    <a:pt x="340" y="280"/>
                  </a:cubicBezTo>
                  <a:cubicBezTo>
                    <a:pt x="320" y="281"/>
                    <a:pt x="320" y="281"/>
                    <a:pt x="320" y="281"/>
                  </a:cubicBezTo>
                  <a:cubicBezTo>
                    <a:pt x="320" y="281"/>
                    <a:pt x="308" y="284"/>
                    <a:pt x="307" y="286"/>
                  </a:cubicBezTo>
                  <a:cubicBezTo>
                    <a:pt x="306" y="289"/>
                    <a:pt x="304" y="295"/>
                    <a:pt x="304" y="295"/>
                  </a:cubicBezTo>
                  <a:cubicBezTo>
                    <a:pt x="304" y="296"/>
                    <a:pt x="303" y="310"/>
                    <a:pt x="303" y="310"/>
                  </a:cubicBezTo>
                  <a:cubicBezTo>
                    <a:pt x="308" y="349"/>
                    <a:pt x="308" y="349"/>
                    <a:pt x="308" y="349"/>
                  </a:cubicBezTo>
                  <a:cubicBezTo>
                    <a:pt x="302" y="360"/>
                    <a:pt x="302" y="360"/>
                    <a:pt x="302" y="360"/>
                  </a:cubicBezTo>
                  <a:cubicBezTo>
                    <a:pt x="298" y="354"/>
                    <a:pt x="298" y="354"/>
                    <a:pt x="298" y="354"/>
                  </a:cubicBezTo>
                  <a:cubicBezTo>
                    <a:pt x="298" y="354"/>
                    <a:pt x="289" y="356"/>
                    <a:pt x="286" y="358"/>
                  </a:cubicBezTo>
                  <a:cubicBezTo>
                    <a:pt x="283" y="361"/>
                    <a:pt x="279" y="366"/>
                    <a:pt x="279" y="366"/>
                  </a:cubicBezTo>
                  <a:cubicBezTo>
                    <a:pt x="292" y="371"/>
                    <a:pt x="292" y="371"/>
                    <a:pt x="292" y="371"/>
                  </a:cubicBezTo>
                  <a:cubicBezTo>
                    <a:pt x="292" y="371"/>
                    <a:pt x="282" y="382"/>
                    <a:pt x="278" y="384"/>
                  </a:cubicBezTo>
                  <a:cubicBezTo>
                    <a:pt x="275" y="386"/>
                    <a:pt x="260" y="400"/>
                    <a:pt x="258" y="404"/>
                  </a:cubicBezTo>
                  <a:cubicBezTo>
                    <a:pt x="256" y="407"/>
                    <a:pt x="260" y="415"/>
                    <a:pt x="260" y="415"/>
                  </a:cubicBezTo>
                  <a:cubicBezTo>
                    <a:pt x="265" y="426"/>
                    <a:pt x="265" y="426"/>
                    <a:pt x="265" y="426"/>
                  </a:cubicBezTo>
                  <a:cubicBezTo>
                    <a:pt x="274" y="435"/>
                    <a:pt x="274" y="435"/>
                    <a:pt x="274" y="435"/>
                  </a:cubicBezTo>
                  <a:cubicBezTo>
                    <a:pt x="291" y="444"/>
                    <a:pt x="291" y="444"/>
                    <a:pt x="291" y="444"/>
                  </a:cubicBezTo>
                  <a:cubicBezTo>
                    <a:pt x="300" y="450"/>
                    <a:pt x="300" y="450"/>
                    <a:pt x="300" y="450"/>
                  </a:cubicBezTo>
                  <a:cubicBezTo>
                    <a:pt x="304" y="444"/>
                    <a:pt x="304" y="444"/>
                    <a:pt x="304" y="444"/>
                  </a:cubicBezTo>
                  <a:cubicBezTo>
                    <a:pt x="315" y="448"/>
                    <a:pt x="315" y="448"/>
                    <a:pt x="315" y="448"/>
                  </a:cubicBezTo>
                  <a:cubicBezTo>
                    <a:pt x="326" y="472"/>
                    <a:pt x="326" y="472"/>
                    <a:pt x="326" y="472"/>
                  </a:cubicBezTo>
                  <a:cubicBezTo>
                    <a:pt x="335" y="475"/>
                    <a:pt x="335" y="475"/>
                    <a:pt x="335" y="475"/>
                  </a:cubicBezTo>
                  <a:cubicBezTo>
                    <a:pt x="335" y="475"/>
                    <a:pt x="347" y="471"/>
                    <a:pt x="354" y="481"/>
                  </a:cubicBezTo>
                  <a:cubicBezTo>
                    <a:pt x="361" y="490"/>
                    <a:pt x="371" y="500"/>
                    <a:pt x="371" y="500"/>
                  </a:cubicBezTo>
                  <a:cubicBezTo>
                    <a:pt x="369" y="506"/>
                    <a:pt x="369" y="506"/>
                    <a:pt x="369" y="506"/>
                  </a:cubicBezTo>
                  <a:cubicBezTo>
                    <a:pt x="378" y="523"/>
                    <a:pt x="378" y="523"/>
                    <a:pt x="378" y="523"/>
                  </a:cubicBezTo>
                  <a:cubicBezTo>
                    <a:pt x="385" y="527"/>
                    <a:pt x="385" y="527"/>
                    <a:pt x="385" y="527"/>
                  </a:cubicBezTo>
                  <a:cubicBezTo>
                    <a:pt x="385" y="527"/>
                    <a:pt x="387" y="531"/>
                    <a:pt x="383" y="533"/>
                  </a:cubicBezTo>
                  <a:cubicBezTo>
                    <a:pt x="379" y="535"/>
                    <a:pt x="362" y="550"/>
                    <a:pt x="362" y="550"/>
                  </a:cubicBezTo>
                  <a:cubicBezTo>
                    <a:pt x="351" y="553"/>
                    <a:pt x="351" y="553"/>
                    <a:pt x="351" y="553"/>
                  </a:cubicBezTo>
                  <a:cubicBezTo>
                    <a:pt x="351" y="553"/>
                    <a:pt x="345" y="562"/>
                    <a:pt x="345" y="567"/>
                  </a:cubicBezTo>
                  <a:cubicBezTo>
                    <a:pt x="344" y="571"/>
                    <a:pt x="343" y="580"/>
                    <a:pt x="350" y="582"/>
                  </a:cubicBezTo>
                  <a:cubicBezTo>
                    <a:pt x="357" y="585"/>
                    <a:pt x="361" y="583"/>
                    <a:pt x="361" y="583"/>
                  </a:cubicBezTo>
                  <a:cubicBezTo>
                    <a:pt x="370" y="583"/>
                    <a:pt x="370" y="583"/>
                    <a:pt x="370" y="583"/>
                  </a:cubicBezTo>
                  <a:cubicBezTo>
                    <a:pt x="380" y="586"/>
                    <a:pt x="380" y="586"/>
                    <a:pt x="380" y="586"/>
                  </a:cubicBezTo>
                  <a:cubicBezTo>
                    <a:pt x="395" y="618"/>
                    <a:pt x="395" y="618"/>
                    <a:pt x="395" y="618"/>
                  </a:cubicBezTo>
                  <a:cubicBezTo>
                    <a:pt x="404" y="634"/>
                    <a:pt x="404" y="634"/>
                    <a:pt x="404" y="634"/>
                  </a:cubicBezTo>
                  <a:cubicBezTo>
                    <a:pt x="404" y="634"/>
                    <a:pt x="401" y="642"/>
                    <a:pt x="402" y="646"/>
                  </a:cubicBezTo>
                  <a:cubicBezTo>
                    <a:pt x="403" y="650"/>
                    <a:pt x="404" y="655"/>
                    <a:pt x="404" y="655"/>
                  </a:cubicBezTo>
                  <a:cubicBezTo>
                    <a:pt x="399" y="666"/>
                    <a:pt x="399" y="666"/>
                    <a:pt x="399" y="666"/>
                  </a:cubicBezTo>
                  <a:cubicBezTo>
                    <a:pt x="399" y="666"/>
                    <a:pt x="392" y="689"/>
                    <a:pt x="388" y="701"/>
                  </a:cubicBezTo>
                  <a:cubicBezTo>
                    <a:pt x="385" y="713"/>
                    <a:pt x="384" y="727"/>
                    <a:pt x="388" y="733"/>
                  </a:cubicBezTo>
                  <a:cubicBezTo>
                    <a:pt x="393" y="740"/>
                    <a:pt x="396" y="753"/>
                    <a:pt x="396" y="753"/>
                  </a:cubicBezTo>
                  <a:cubicBezTo>
                    <a:pt x="400" y="774"/>
                    <a:pt x="400" y="774"/>
                    <a:pt x="400" y="774"/>
                  </a:cubicBezTo>
                  <a:cubicBezTo>
                    <a:pt x="400" y="781"/>
                    <a:pt x="400" y="781"/>
                    <a:pt x="400" y="781"/>
                  </a:cubicBezTo>
                  <a:cubicBezTo>
                    <a:pt x="391" y="790"/>
                    <a:pt x="391" y="790"/>
                    <a:pt x="391" y="790"/>
                  </a:cubicBezTo>
                  <a:cubicBezTo>
                    <a:pt x="391" y="790"/>
                    <a:pt x="393" y="789"/>
                    <a:pt x="383" y="789"/>
                  </a:cubicBezTo>
                  <a:cubicBezTo>
                    <a:pt x="373" y="790"/>
                    <a:pt x="358" y="786"/>
                    <a:pt x="358" y="792"/>
                  </a:cubicBezTo>
                  <a:cubicBezTo>
                    <a:pt x="358" y="798"/>
                    <a:pt x="360" y="803"/>
                    <a:pt x="360" y="804"/>
                  </a:cubicBezTo>
                  <a:cubicBezTo>
                    <a:pt x="361" y="805"/>
                    <a:pt x="361" y="811"/>
                    <a:pt x="358" y="814"/>
                  </a:cubicBezTo>
                  <a:cubicBezTo>
                    <a:pt x="355" y="817"/>
                    <a:pt x="346" y="827"/>
                    <a:pt x="346" y="827"/>
                  </a:cubicBezTo>
                  <a:cubicBezTo>
                    <a:pt x="334" y="836"/>
                    <a:pt x="334" y="836"/>
                    <a:pt x="334" y="836"/>
                  </a:cubicBezTo>
                  <a:cubicBezTo>
                    <a:pt x="317" y="837"/>
                    <a:pt x="317" y="837"/>
                    <a:pt x="317" y="837"/>
                  </a:cubicBezTo>
                  <a:cubicBezTo>
                    <a:pt x="317" y="837"/>
                    <a:pt x="309" y="836"/>
                    <a:pt x="306" y="845"/>
                  </a:cubicBezTo>
                  <a:cubicBezTo>
                    <a:pt x="303" y="854"/>
                    <a:pt x="301" y="859"/>
                    <a:pt x="305" y="863"/>
                  </a:cubicBezTo>
                  <a:cubicBezTo>
                    <a:pt x="309" y="866"/>
                    <a:pt x="315" y="870"/>
                    <a:pt x="315" y="870"/>
                  </a:cubicBezTo>
                  <a:cubicBezTo>
                    <a:pt x="311" y="882"/>
                    <a:pt x="311" y="882"/>
                    <a:pt x="311" y="882"/>
                  </a:cubicBezTo>
                  <a:cubicBezTo>
                    <a:pt x="300" y="884"/>
                    <a:pt x="300" y="884"/>
                    <a:pt x="300" y="884"/>
                  </a:cubicBezTo>
                  <a:cubicBezTo>
                    <a:pt x="300" y="884"/>
                    <a:pt x="280" y="884"/>
                    <a:pt x="276" y="888"/>
                  </a:cubicBezTo>
                  <a:cubicBezTo>
                    <a:pt x="272" y="892"/>
                    <a:pt x="267" y="882"/>
                    <a:pt x="267" y="882"/>
                  </a:cubicBezTo>
                  <a:cubicBezTo>
                    <a:pt x="255" y="881"/>
                    <a:pt x="255" y="881"/>
                    <a:pt x="255" y="881"/>
                  </a:cubicBezTo>
                  <a:cubicBezTo>
                    <a:pt x="244" y="872"/>
                    <a:pt x="244" y="872"/>
                    <a:pt x="244" y="872"/>
                  </a:cubicBezTo>
                  <a:cubicBezTo>
                    <a:pt x="221" y="869"/>
                    <a:pt x="221" y="869"/>
                    <a:pt x="221" y="869"/>
                  </a:cubicBezTo>
                  <a:cubicBezTo>
                    <a:pt x="199" y="851"/>
                    <a:pt x="199" y="851"/>
                    <a:pt x="199" y="851"/>
                  </a:cubicBezTo>
                  <a:cubicBezTo>
                    <a:pt x="179" y="821"/>
                    <a:pt x="179" y="821"/>
                    <a:pt x="179" y="821"/>
                  </a:cubicBezTo>
                  <a:cubicBezTo>
                    <a:pt x="172" y="812"/>
                    <a:pt x="172" y="812"/>
                    <a:pt x="172" y="812"/>
                  </a:cubicBezTo>
                  <a:cubicBezTo>
                    <a:pt x="172" y="812"/>
                    <a:pt x="172" y="804"/>
                    <a:pt x="169" y="792"/>
                  </a:cubicBezTo>
                  <a:cubicBezTo>
                    <a:pt x="167" y="781"/>
                    <a:pt x="144" y="763"/>
                    <a:pt x="144" y="763"/>
                  </a:cubicBezTo>
                  <a:cubicBezTo>
                    <a:pt x="141" y="759"/>
                    <a:pt x="141" y="759"/>
                    <a:pt x="141" y="759"/>
                  </a:cubicBezTo>
                  <a:cubicBezTo>
                    <a:pt x="145" y="746"/>
                    <a:pt x="145" y="746"/>
                    <a:pt x="145" y="746"/>
                  </a:cubicBezTo>
                  <a:cubicBezTo>
                    <a:pt x="155" y="742"/>
                    <a:pt x="155" y="742"/>
                    <a:pt x="155" y="742"/>
                  </a:cubicBezTo>
                  <a:cubicBezTo>
                    <a:pt x="166" y="749"/>
                    <a:pt x="166" y="749"/>
                    <a:pt x="166" y="749"/>
                  </a:cubicBezTo>
                  <a:cubicBezTo>
                    <a:pt x="166" y="749"/>
                    <a:pt x="177" y="762"/>
                    <a:pt x="184" y="766"/>
                  </a:cubicBezTo>
                  <a:cubicBezTo>
                    <a:pt x="191" y="771"/>
                    <a:pt x="198" y="773"/>
                    <a:pt x="203" y="769"/>
                  </a:cubicBezTo>
                  <a:cubicBezTo>
                    <a:pt x="207" y="765"/>
                    <a:pt x="220" y="754"/>
                    <a:pt x="220" y="754"/>
                  </a:cubicBezTo>
                  <a:cubicBezTo>
                    <a:pt x="209" y="751"/>
                    <a:pt x="209" y="751"/>
                    <a:pt x="209" y="751"/>
                  </a:cubicBezTo>
                  <a:cubicBezTo>
                    <a:pt x="209" y="751"/>
                    <a:pt x="222" y="738"/>
                    <a:pt x="222" y="736"/>
                  </a:cubicBezTo>
                  <a:cubicBezTo>
                    <a:pt x="222" y="733"/>
                    <a:pt x="221" y="727"/>
                    <a:pt x="218" y="725"/>
                  </a:cubicBezTo>
                  <a:cubicBezTo>
                    <a:pt x="215" y="724"/>
                    <a:pt x="196" y="729"/>
                    <a:pt x="196" y="729"/>
                  </a:cubicBezTo>
                  <a:cubicBezTo>
                    <a:pt x="189" y="735"/>
                    <a:pt x="189" y="735"/>
                    <a:pt x="189" y="735"/>
                  </a:cubicBezTo>
                  <a:cubicBezTo>
                    <a:pt x="189" y="735"/>
                    <a:pt x="175" y="734"/>
                    <a:pt x="166" y="724"/>
                  </a:cubicBezTo>
                  <a:cubicBezTo>
                    <a:pt x="158" y="714"/>
                    <a:pt x="150" y="694"/>
                    <a:pt x="150" y="694"/>
                  </a:cubicBezTo>
                  <a:cubicBezTo>
                    <a:pt x="150" y="694"/>
                    <a:pt x="131" y="679"/>
                    <a:pt x="130" y="667"/>
                  </a:cubicBezTo>
                  <a:cubicBezTo>
                    <a:pt x="130" y="667"/>
                    <a:pt x="122" y="650"/>
                    <a:pt x="124" y="643"/>
                  </a:cubicBezTo>
                  <a:cubicBezTo>
                    <a:pt x="125" y="637"/>
                    <a:pt x="129" y="641"/>
                    <a:pt x="129" y="641"/>
                  </a:cubicBezTo>
                  <a:cubicBezTo>
                    <a:pt x="141" y="631"/>
                    <a:pt x="141" y="631"/>
                    <a:pt x="141" y="631"/>
                  </a:cubicBezTo>
                  <a:cubicBezTo>
                    <a:pt x="141" y="631"/>
                    <a:pt x="139" y="621"/>
                    <a:pt x="143" y="618"/>
                  </a:cubicBezTo>
                  <a:cubicBezTo>
                    <a:pt x="147" y="614"/>
                    <a:pt x="168" y="604"/>
                    <a:pt x="170" y="602"/>
                  </a:cubicBezTo>
                  <a:cubicBezTo>
                    <a:pt x="172" y="600"/>
                    <a:pt x="180" y="588"/>
                    <a:pt x="179" y="584"/>
                  </a:cubicBezTo>
                  <a:cubicBezTo>
                    <a:pt x="178" y="580"/>
                    <a:pt x="155" y="596"/>
                    <a:pt x="155" y="596"/>
                  </a:cubicBezTo>
                  <a:cubicBezTo>
                    <a:pt x="144" y="572"/>
                    <a:pt x="144" y="572"/>
                    <a:pt x="144" y="572"/>
                  </a:cubicBezTo>
                  <a:cubicBezTo>
                    <a:pt x="144" y="572"/>
                    <a:pt x="129" y="568"/>
                    <a:pt x="128" y="557"/>
                  </a:cubicBezTo>
                  <a:cubicBezTo>
                    <a:pt x="127" y="546"/>
                    <a:pt x="131" y="528"/>
                    <a:pt x="131" y="528"/>
                  </a:cubicBezTo>
                  <a:cubicBezTo>
                    <a:pt x="146" y="497"/>
                    <a:pt x="146" y="497"/>
                    <a:pt x="146" y="497"/>
                  </a:cubicBezTo>
                  <a:cubicBezTo>
                    <a:pt x="168" y="495"/>
                    <a:pt x="168" y="495"/>
                    <a:pt x="168" y="495"/>
                  </a:cubicBezTo>
                  <a:cubicBezTo>
                    <a:pt x="181" y="472"/>
                    <a:pt x="181" y="472"/>
                    <a:pt x="181" y="472"/>
                  </a:cubicBezTo>
                  <a:cubicBezTo>
                    <a:pt x="162" y="464"/>
                    <a:pt x="162" y="464"/>
                    <a:pt x="162" y="464"/>
                  </a:cubicBezTo>
                  <a:cubicBezTo>
                    <a:pt x="162" y="464"/>
                    <a:pt x="157" y="463"/>
                    <a:pt x="162" y="457"/>
                  </a:cubicBezTo>
                  <a:cubicBezTo>
                    <a:pt x="167" y="452"/>
                    <a:pt x="183" y="440"/>
                    <a:pt x="183" y="440"/>
                  </a:cubicBezTo>
                  <a:cubicBezTo>
                    <a:pt x="191" y="430"/>
                    <a:pt x="191" y="430"/>
                    <a:pt x="191" y="430"/>
                  </a:cubicBezTo>
                  <a:cubicBezTo>
                    <a:pt x="191" y="430"/>
                    <a:pt x="190" y="419"/>
                    <a:pt x="188" y="412"/>
                  </a:cubicBezTo>
                  <a:cubicBezTo>
                    <a:pt x="186" y="404"/>
                    <a:pt x="186" y="390"/>
                    <a:pt x="187" y="385"/>
                  </a:cubicBezTo>
                  <a:cubicBezTo>
                    <a:pt x="189" y="380"/>
                    <a:pt x="189" y="380"/>
                    <a:pt x="189" y="380"/>
                  </a:cubicBezTo>
                  <a:cubicBezTo>
                    <a:pt x="189" y="380"/>
                    <a:pt x="180" y="378"/>
                    <a:pt x="162" y="389"/>
                  </a:cubicBezTo>
                  <a:cubicBezTo>
                    <a:pt x="145" y="400"/>
                    <a:pt x="145" y="400"/>
                    <a:pt x="145" y="400"/>
                  </a:cubicBezTo>
                  <a:cubicBezTo>
                    <a:pt x="143" y="410"/>
                    <a:pt x="143" y="410"/>
                    <a:pt x="143" y="410"/>
                  </a:cubicBezTo>
                  <a:cubicBezTo>
                    <a:pt x="137" y="413"/>
                    <a:pt x="137" y="413"/>
                    <a:pt x="137" y="413"/>
                  </a:cubicBezTo>
                  <a:cubicBezTo>
                    <a:pt x="137" y="389"/>
                    <a:pt x="137" y="389"/>
                    <a:pt x="137" y="389"/>
                  </a:cubicBezTo>
                  <a:cubicBezTo>
                    <a:pt x="125" y="400"/>
                    <a:pt x="125" y="400"/>
                    <a:pt x="125" y="400"/>
                  </a:cubicBezTo>
                  <a:cubicBezTo>
                    <a:pt x="113" y="413"/>
                    <a:pt x="113" y="413"/>
                    <a:pt x="113" y="413"/>
                  </a:cubicBezTo>
                  <a:cubicBezTo>
                    <a:pt x="113" y="413"/>
                    <a:pt x="117" y="426"/>
                    <a:pt x="114" y="433"/>
                  </a:cubicBezTo>
                  <a:cubicBezTo>
                    <a:pt x="111" y="441"/>
                    <a:pt x="96" y="447"/>
                    <a:pt x="94" y="448"/>
                  </a:cubicBezTo>
                  <a:cubicBezTo>
                    <a:pt x="91" y="449"/>
                    <a:pt x="99" y="439"/>
                    <a:pt x="91" y="437"/>
                  </a:cubicBezTo>
                  <a:cubicBezTo>
                    <a:pt x="83" y="435"/>
                    <a:pt x="68" y="429"/>
                    <a:pt x="74" y="422"/>
                  </a:cubicBezTo>
                  <a:cubicBezTo>
                    <a:pt x="79" y="415"/>
                    <a:pt x="99" y="401"/>
                    <a:pt x="99" y="401"/>
                  </a:cubicBezTo>
                  <a:cubicBezTo>
                    <a:pt x="89" y="383"/>
                    <a:pt x="89" y="383"/>
                    <a:pt x="89" y="383"/>
                  </a:cubicBezTo>
                  <a:cubicBezTo>
                    <a:pt x="81" y="373"/>
                    <a:pt x="81" y="373"/>
                    <a:pt x="81" y="373"/>
                  </a:cubicBezTo>
                  <a:cubicBezTo>
                    <a:pt x="71" y="389"/>
                    <a:pt x="71" y="389"/>
                    <a:pt x="71" y="389"/>
                  </a:cubicBezTo>
                  <a:cubicBezTo>
                    <a:pt x="62" y="393"/>
                    <a:pt x="62" y="393"/>
                    <a:pt x="62" y="393"/>
                  </a:cubicBezTo>
                  <a:cubicBezTo>
                    <a:pt x="56" y="390"/>
                    <a:pt x="56" y="390"/>
                    <a:pt x="56" y="390"/>
                  </a:cubicBezTo>
                  <a:cubicBezTo>
                    <a:pt x="45" y="358"/>
                    <a:pt x="45" y="358"/>
                    <a:pt x="45" y="358"/>
                  </a:cubicBezTo>
                  <a:cubicBezTo>
                    <a:pt x="45" y="358"/>
                    <a:pt x="48" y="338"/>
                    <a:pt x="42" y="332"/>
                  </a:cubicBezTo>
                  <a:cubicBezTo>
                    <a:pt x="37" y="326"/>
                    <a:pt x="30" y="322"/>
                    <a:pt x="30" y="322"/>
                  </a:cubicBezTo>
                  <a:cubicBezTo>
                    <a:pt x="24" y="321"/>
                    <a:pt x="24" y="321"/>
                    <a:pt x="24" y="321"/>
                  </a:cubicBezTo>
                  <a:cubicBezTo>
                    <a:pt x="8" y="294"/>
                    <a:pt x="8" y="294"/>
                    <a:pt x="8" y="294"/>
                  </a:cubicBezTo>
                  <a:cubicBezTo>
                    <a:pt x="12" y="283"/>
                    <a:pt x="12" y="283"/>
                    <a:pt x="12" y="283"/>
                  </a:cubicBezTo>
                  <a:cubicBezTo>
                    <a:pt x="12" y="283"/>
                    <a:pt x="1" y="282"/>
                    <a:pt x="0" y="274"/>
                  </a:cubicBezTo>
                  <a:cubicBezTo>
                    <a:pt x="0" y="265"/>
                    <a:pt x="9" y="245"/>
                    <a:pt x="9" y="245"/>
                  </a:cubicBezTo>
                  <a:cubicBezTo>
                    <a:pt x="12" y="238"/>
                    <a:pt x="12" y="238"/>
                    <a:pt x="12" y="238"/>
                  </a:cubicBezTo>
                  <a:cubicBezTo>
                    <a:pt x="6" y="209"/>
                    <a:pt x="6" y="209"/>
                    <a:pt x="6" y="209"/>
                  </a:cubicBezTo>
                  <a:cubicBezTo>
                    <a:pt x="6" y="209"/>
                    <a:pt x="22" y="203"/>
                    <a:pt x="28" y="198"/>
                  </a:cubicBezTo>
                  <a:cubicBezTo>
                    <a:pt x="34" y="193"/>
                    <a:pt x="40" y="183"/>
                    <a:pt x="40" y="183"/>
                  </a:cubicBezTo>
                  <a:cubicBezTo>
                    <a:pt x="41" y="176"/>
                    <a:pt x="41" y="176"/>
                    <a:pt x="41" y="176"/>
                  </a:cubicBezTo>
                  <a:cubicBezTo>
                    <a:pt x="41" y="176"/>
                    <a:pt x="31" y="154"/>
                    <a:pt x="36" y="145"/>
                  </a:cubicBezTo>
                  <a:cubicBezTo>
                    <a:pt x="40" y="136"/>
                    <a:pt x="47" y="133"/>
                    <a:pt x="51" y="129"/>
                  </a:cubicBezTo>
                  <a:cubicBezTo>
                    <a:pt x="56" y="124"/>
                    <a:pt x="57" y="117"/>
                    <a:pt x="57" y="117"/>
                  </a:cubicBezTo>
                  <a:cubicBezTo>
                    <a:pt x="67" y="124"/>
                    <a:pt x="67" y="124"/>
                    <a:pt x="67" y="124"/>
                  </a:cubicBezTo>
                  <a:cubicBezTo>
                    <a:pt x="67" y="124"/>
                    <a:pt x="71" y="123"/>
                    <a:pt x="73" y="119"/>
                  </a:cubicBezTo>
                  <a:cubicBezTo>
                    <a:pt x="76" y="115"/>
                    <a:pt x="69" y="107"/>
                    <a:pt x="69" y="10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11">
              <a:extLst>
                <a:ext uri="{FF2B5EF4-FFF2-40B4-BE49-F238E27FC236}">
                  <a16:creationId xmlns:a16="http://schemas.microsoft.com/office/drawing/2014/main" id="{5C98639F-49AD-4C4C-A661-4DA8D6A03AB9}"/>
                </a:ext>
              </a:extLst>
            </p:cNvPr>
            <p:cNvSpPr>
              <a:spLocks/>
            </p:cNvSpPr>
            <p:nvPr/>
          </p:nvSpPr>
          <p:spPr bwMode="auto">
            <a:xfrm>
              <a:off x="1918723" y="2182670"/>
              <a:ext cx="1163102" cy="1946848"/>
            </a:xfrm>
            <a:custGeom>
              <a:avLst/>
              <a:gdLst>
                <a:gd name="T0" fmla="*/ 740 w 961"/>
                <a:gd name="T1" fmla="*/ 1431 h 1607"/>
                <a:gd name="T2" fmla="*/ 839 w 961"/>
                <a:gd name="T3" fmla="*/ 1306 h 1607"/>
                <a:gd name="T4" fmla="*/ 908 w 961"/>
                <a:gd name="T5" fmla="*/ 1254 h 1607"/>
                <a:gd name="T6" fmla="*/ 905 w 961"/>
                <a:gd name="T7" fmla="*/ 1163 h 1607"/>
                <a:gd name="T8" fmla="*/ 846 w 961"/>
                <a:gd name="T9" fmla="*/ 1061 h 1607"/>
                <a:gd name="T10" fmla="*/ 729 w 961"/>
                <a:gd name="T11" fmla="*/ 1068 h 1607"/>
                <a:gd name="T12" fmla="*/ 670 w 961"/>
                <a:gd name="T13" fmla="*/ 1027 h 1607"/>
                <a:gd name="T14" fmla="*/ 800 w 961"/>
                <a:gd name="T15" fmla="*/ 930 h 1607"/>
                <a:gd name="T16" fmla="*/ 644 w 961"/>
                <a:gd name="T17" fmla="*/ 918 h 1607"/>
                <a:gd name="T18" fmla="*/ 817 w 961"/>
                <a:gd name="T19" fmla="*/ 813 h 1607"/>
                <a:gd name="T20" fmla="*/ 899 w 961"/>
                <a:gd name="T21" fmla="*/ 616 h 1607"/>
                <a:gd name="T22" fmla="*/ 935 w 961"/>
                <a:gd name="T23" fmla="*/ 400 h 1607"/>
                <a:gd name="T24" fmla="*/ 743 w 961"/>
                <a:gd name="T25" fmla="*/ 379 h 1607"/>
                <a:gd name="T26" fmla="*/ 556 w 961"/>
                <a:gd name="T27" fmla="*/ 404 h 1607"/>
                <a:gd name="T28" fmla="*/ 465 w 961"/>
                <a:gd name="T29" fmla="*/ 421 h 1607"/>
                <a:gd name="T30" fmla="*/ 456 w 961"/>
                <a:gd name="T31" fmla="*/ 389 h 1607"/>
                <a:gd name="T32" fmla="*/ 468 w 961"/>
                <a:gd name="T33" fmla="*/ 336 h 1607"/>
                <a:gd name="T34" fmla="*/ 471 w 961"/>
                <a:gd name="T35" fmla="*/ 290 h 1607"/>
                <a:gd name="T36" fmla="*/ 622 w 961"/>
                <a:gd name="T37" fmla="*/ 150 h 1607"/>
                <a:gd name="T38" fmla="*/ 686 w 961"/>
                <a:gd name="T39" fmla="*/ 14 h 1607"/>
                <a:gd name="T40" fmla="*/ 550 w 961"/>
                <a:gd name="T41" fmla="*/ 29 h 1607"/>
                <a:gd name="T42" fmla="*/ 389 w 961"/>
                <a:gd name="T43" fmla="*/ 75 h 1607"/>
                <a:gd name="T44" fmla="*/ 342 w 961"/>
                <a:gd name="T45" fmla="*/ 37 h 1607"/>
                <a:gd name="T46" fmla="*/ 273 w 961"/>
                <a:gd name="T47" fmla="*/ 21 h 1607"/>
                <a:gd name="T48" fmla="*/ 242 w 961"/>
                <a:gd name="T49" fmla="*/ 106 h 1607"/>
                <a:gd name="T50" fmla="*/ 193 w 961"/>
                <a:gd name="T51" fmla="*/ 170 h 1607"/>
                <a:gd name="T52" fmla="*/ 212 w 961"/>
                <a:gd name="T53" fmla="*/ 264 h 1607"/>
                <a:gd name="T54" fmla="*/ 175 w 961"/>
                <a:gd name="T55" fmla="*/ 312 h 1607"/>
                <a:gd name="T56" fmla="*/ 112 w 961"/>
                <a:gd name="T57" fmla="*/ 321 h 1607"/>
                <a:gd name="T58" fmla="*/ 124 w 961"/>
                <a:gd name="T59" fmla="*/ 433 h 1607"/>
                <a:gd name="T60" fmla="*/ 99 w 961"/>
                <a:gd name="T61" fmla="*/ 491 h 1607"/>
                <a:gd name="T62" fmla="*/ 140 w 961"/>
                <a:gd name="T63" fmla="*/ 536 h 1607"/>
                <a:gd name="T64" fmla="*/ 178 w 961"/>
                <a:gd name="T65" fmla="*/ 614 h 1607"/>
                <a:gd name="T66" fmla="*/ 103 w 961"/>
                <a:gd name="T67" fmla="*/ 654 h 1607"/>
                <a:gd name="T68" fmla="*/ 100 w 961"/>
                <a:gd name="T69" fmla="*/ 739 h 1607"/>
                <a:gd name="T70" fmla="*/ 71 w 961"/>
                <a:gd name="T71" fmla="*/ 787 h 1607"/>
                <a:gd name="T72" fmla="*/ 146 w 961"/>
                <a:gd name="T73" fmla="*/ 849 h 1607"/>
                <a:gd name="T74" fmla="*/ 236 w 961"/>
                <a:gd name="T75" fmla="*/ 775 h 1607"/>
                <a:gd name="T76" fmla="*/ 142 w 961"/>
                <a:gd name="T77" fmla="*/ 876 h 1607"/>
                <a:gd name="T78" fmla="*/ 255 w 961"/>
                <a:gd name="T79" fmla="*/ 847 h 1607"/>
                <a:gd name="T80" fmla="*/ 145 w 961"/>
                <a:gd name="T81" fmla="*/ 942 h 1607"/>
                <a:gd name="T82" fmla="*/ 123 w 961"/>
                <a:gd name="T83" fmla="*/ 1064 h 1607"/>
                <a:gd name="T84" fmla="*/ 132 w 961"/>
                <a:gd name="T85" fmla="*/ 1183 h 1607"/>
                <a:gd name="T86" fmla="*/ 152 w 961"/>
                <a:gd name="T87" fmla="*/ 1320 h 1607"/>
                <a:gd name="T88" fmla="*/ 206 w 961"/>
                <a:gd name="T89" fmla="*/ 1139 h 1607"/>
                <a:gd name="T90" fmla="*/ 274 w 961"/>
                <a:gd name="T91" fmla="*/ 977 h 1607"/>
                <a:gd name="T92" fmla="*/ 229 w 961"/>
                <a:gd name="T93" fmla="*/ 1122 h 1607"/>
                <a:gd name="T94" fmla="*/ 245 w 961"/>
                <a:gd name="T95" fmla="*/ 1105 h 1607"/>
                <a:gd name="T96" fmla="*/ 289 w 961"/>
                <a:gd name="T97" fmla="*/ 994 h 1607"/>
                <a:gd name="T98" fmla="*/ 313 w 961"/>
                <a:gd name="T99" fmla="*/ 1038 h 1607"/>
                <a:gd name="T100" fmla="*/ 297 w 961"/>
                <a:gd name="T101" fmla="*/ 1178 h 1607"/>
                <a:gd name="T102" fmla="*/ 310 w 961"/>
                <a:gd name="T103" fmla="*/ 1309 h 1607"/>
                <a:gd name="T104" fmla="*/ 255 w 961"/>
                <a:gd name="T105" fmla="*/ 1443 h 1607"/>
                <a:gd name="T106" fmla="*/ 241 w 961"/>
                <a:gd name="T107" fmla="*/ 1504 h 1607"/>
                <a:gd name="T108" fmla="*/ 306 w 961"/>
                <a:gd name="T109" fmla="*/ 1582 h 1607"/>
                <a:gd name="T110" fmla="*/ 417 w 961"/>
                <a:gd name="T111" fmla="*/ 1582 h 1607"/>
                <a:gd name="T112" fmla="*/ 426 w 961"/>
                <a:gd name="T113" fmla="*/ 1514 h 1607"/>
                <a:gd name="T114" fmla="*/ 528 w 961"/>
                <a:gd name="T115" fmla="*/ 1532 h 1607"/>
                <a:gd name="T116" fmla="*/ 594 w 961"/>
                <a:gd name="T117" fmla="*/ 1467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1" h="1607">
                  <a:moveTo>
                    <a:pt x="594" y="1467"/>
                  </a:moveTo>
                  <a:cubicBezTo>
                    <a:pt x="595" y="1459"/>
                    <a:pt x="617" y="1451"/>
                    <a:pt x="622" y="1450"/>
                  </a:cubicBezTo>
                  <a:cubicBezTo>
                    <a:pt x="628" y="1449"/>
                    <a:pt x="655" y="1453"/>
                    <a:pt x="655" y="1453"/>
                  </a:cubicBezTo>
                  <a:cubicBezTo>
                    <a:pt x="655" y="1453"/>
                    <a:pt x="664" y="1461"/>
                    <a:pt x="664" y="1461"/>
                  </a:cubicBezTo>
                  <a:cubicBezTo>
                    <a:pt x="665" y="1461"/>
                    <a:pt x="713" y="1463"/>
                    <a:pt x="713" y="1463"/>
                  </a:cubicBezTo>
                  <a:cubicBezTo>
                    <a:pt x="725" y="1455"/>
                    <a:pt x="725" y="1455"/>
                    <a:pt x="725" y="1455"/>
                  </a:cubicBezTo>
                  <a:cubicBezTo>
                    <a:pt x="725" y="1438"/>
                    <a:pt x="725" y="1438"/>
                    <a:pt x="725" y="1438"/>
                  </a:cubicBezTo>
                  <a:cubicBezTo>
                    <a:pt x="727" y="1434"/>
                    <a:pt x="727" y="1434"/>
                    <a:pt x="727" y="1434"/>
                  </a:cubicBezTo>
                  <a:cubicBezTo>
                    <a:pt x="740" y="1431"/>
                    <a:pt x="740" y="1431"/>
                    <a:pt x="740" y="1431"/>
                  </a:cubicBezTo>
                  <a:cubicBezTo>
                    <a:pt x="757" y="1421"/>
                    <a:pt x="757" y="1421"/>
                    <a:pt x="757" y="1421"/>
                  </a:cubicBezTo>
                  <a:cubicBezTo>
                    <a:pt x="759" y="1414"/>
                    <a:pt x="759" y="1414"/>
                    <a:pt x="759" y="1414"/>
                  </a:cubicBezTo>
                  <a:cubicBezTo>
                    <a:pt x="782" y="1391"/>
                    <a:pt x="782" y="1391"/>
                    <a:pt x="782" y="1391"/>
                  </a:cubicBezTo>
                  <a:cubicBezTo>
                    <a:pt x="800" y="1373"/>
                    <a:pt x="800" y="1373"/>
                    <a:pt x="800" y="1373"/>
                  </a:cubicBezTo>
                  <a:cubicBezTo>
                    <a:pt x="800" y="1373"/>
                    <a:pt x="804" y="1365"/>
                    <a:pt x="804" y="1362"/>
                  </a:cubicBezTo>
                  <a:cubicBezTo>
                    <a:pt x="804" y="1360"/>
                    <a:pt x="804" y="1353"/>
                    <a:pt x="804" y="1353"/>
                  </a:cubicBezTo>
                  <a:cubicBezTo>
                    <a:pt x="804" y="1353"/>
                    <a:pt x="813" y="1339"/>
                    <a:pt x="817" y="1331"/>
                  </a:cubicBezTo>
                  <a:cubicBezTo>
                    <a:pt x="820" y="1323"/>
                    <a:pt x="825" y="1314"/>
                    <a:pt x="825" y="1314"/>
                  </a:cubicBezTo>
                  <a:cubicBezTo>
                    <a:pt x="825" y="1314"/>
                    <a:pt x="833" y="1308"/>
                    <a:pt x="839" y="1306"/>
                  </a:cubicBezTo>
                  <a:cubicBezTo>
                    <a:pt x="846" y="1305"/>
                    <a:pt x="848" y="1305"/>
                    <a:pt x="848" y="1305"/>
                  </a:cubicBezTo>
                  <a:cubicBezTo>
                    <a:pt x="859" y="1295"/>
                    <a:pt x="859" y="1295"/>
                    <a:pt x="859" y="1295"/>
                  </a:cubicBezTo>
                  <a:cubicBezTo>
                    <a:pt x="872" y="1297"/>
                    <a:pt x="872" y="1297"/>
                    <a:pt x="872" y="1297"/>
                  </a:cubicBezTo>
                  <a:cubicBezTo>
                    <a:pt x="872" y="1297"/>
                    <a:pt x="884" y="1305"/>
                    <a:pt x="884" y="1305"/>
                  </a:cubicBezTo>
                  <a:cubicBezTo>
                    <a:pt x="884" y="1304"/>
                    <a:pt x="886" y="1287"/>
                    <a:pt x="886" y="1287"/>
                  </a:cubicBezTo>
                  <a:cubicBezTo>
                    <a:pt x="897" y="1277"/>
                    <a:pt x="897" y="1277"/>
                    <a:pt x="897" y="1277"/>
                  </a:cubicBezTo>
                  <a:cubicBezTo>
                    <a:pt x="897" y="1277"/>
                    <a:pt x="899" y="1272"/>
                    <a:pt x="904" y="1271"/>
                  </a:cubicBezTo>
                  <a:cubicBezTo>
                    <a:pt x="904" y="1254"/>
                    <a:pt x="904" y="1254"/>
                    <a:pt x="904" y="1254"/>
                  </a:cubicBezTo>
                  <a:cubicBezTo>
                    <a:pt x="908" y="1254"/>
                    <a:pt x="908" y="1254"/>
                    <a:pt x="908" y="1254"/>
                  </a:cubicBezTo>
                  <a:cubicBezTo>
                    <a:pt x="897" y="1231"/>
                    <a:pt x="897" y="1231"/>
                    <a:pt x="897" y="1231"/>
                  </a:cubicBezTo>
                  <a:cubicBezTo>
                    <a:pt x="897" y="1231"/>
                    <a:pt x="901" y="1233"/>
                    <a:pt x="903" y="1230"/>
                  </a:cubicBezTo>
                  <a:cubicBezTo>
                    <a:pt x="905" y="1227"/>
                    <a:pt x="900" y="1216"/>
                    <a:pt x="897" y="1213"/>
                  </a:cubicBezTo>
                  <a:cubicBezTo>
                    <a:pt x="894" y="1210"/>
                    <a:pt x="886" y="1201"/>
                    <a:pt x="886" y="1201"/>
                  </a:cubicBezTo>
                  <a:cubicBezTo>
                    <a:pt x="886" y="1201"/>
                    <a:pt x="879" y="1192"/>
                    <a:pt x="882" y="1188"/>
                  </a:cubicBezTo>
                  <a:cubicBezTo>
                    <a:pt x="886" y="1184"/>
                    <a:pt x="898" y="1185"/>
                    <a:pt x="900" y="1184"/>
                  </a:cubicBezTo>
                  <a:cubicBezTo>
                    <a:pt x="901" y="1182"/>
                    <a:pt x="904" y="1178"/>
                    <a:pt x="902" y="1175"/>
                  </a:cubicBezTo>
                  <a:cubicBezTo>
                    <a:pt x="900" y="1172"/>
                    <a:pt x="898" y="1168"/>
                    <a:pt x="898" y="1168"/>
                  </a:cubicBezTo>
                  <a:cubicBezTo>
                    <a:pt x="905" y="1163"/>
                    <a:pt x="905" y="1163"/>
                    <a:pt x="905" y="1163"/>
                  </a:cubicBezTo>
                  <a:cubicBezTo>
                    <a:pt x="909" y="1149"/>
                    <a:pt x="909" y="1149"/>
                    <a:pt x="909" y="1149"/>
                  </a:cubicBezTo>
                  <a:cubicBezTo>
                    <a:pt x="909" y="1149"/>
                    <a:pt x="913" y="1148"/>
                    <a:pt x="917" y="1146"/>
                  </a:cubicBezTo>
                  <a:cubicBezTo>
                    <a:pt x="917" y="1141"/>
                    <a:pt x="917" y="1135"/>
                    <a:pt x="918" y="1132"/>
                  </a:cubicBezTo>
                  <a:cubicBezTo>
                    <a:pt x="920" y="1125"/>
                    <a:pt x="927" y="1114"/>
                    <a:pt x="927" y="1114"/>
                  </a:cubicBezTo>
                  <a:cubicBezTo>
                    <a:pt x="927" y="1114"/>
                    <a:pt x="925" y="1108"/>
                    <a:pt x="920" y="1103"/>
                  </a:cubicBezTo>
                  <a:cubicBezTo>
                    <a:pt x="915" y="1097"/>
                    <a:pt x="906" y="1087"/>
                    <a:pt x="902" y="1083"/>
                  </a:cubicBezTo>
                  <a:cubicBezTo>
                    <a:pt x="897" y="1079"/>
                    <a:pt x="879" y="1075"/>
                    <a:pt x="876" y="1074"/>
                  </a:cubicBezTo>
                  <a:cubicBezTo>
                    <a:pt x="873" y="1073"/>
                    <a:pt x="866" y="1073"/>
                    <a:pt x="861" y="1074"/>
                  </a:cubicBezTo>
                  <a:cubicBezTo>
                    <a:pt x="855" y="1074"/>
                    <a:pt x="853" y="1067"/>
                    <a:pt x="846" y="1061"/>
                  </a:cubicBezTo>
                  <a:cubicBezTo>
                    <a:pt x="840" y="1054"/>
                    <a:pt x="837" y="1054"/>
                    <a:pt x="837" y="1054"/>
                  </a:cubicBezTo>
                  <a:cubicBezTo>
                    <a:pt x="837" y="1054"/>
                    <a:pt x="820" y="1054"/>
                    <a:pt x="817" y="1051"/>
                  </a:cubicBezTo>
                  <a:cubicBezTo>
                    <a:pt x="814" y="1047"/>
                    <a:pt x="816" y="1037"/>
                    <a:pt x="816" y="1034"/>
                  </a:cubicBezTo>
                  <a:cubicBezTo>
                    <a:pt x="817" y="1031"/>
                    <a:pt x="816" y="1025"/>
                    <a:pt x="801" y="1025"/>
                  </a:cubicBezTo>
                  <a:cubicBezTo>
                    <a:pt x="786" y="1025"/>
                    <a:pt x="776" y="1032"/>
                    <a:pt x="776" y="1032"/>
                  </a:cubicBezTo>
                  <a:cubicBezTo>
                    <a:pt x="764" y="1028"/>
                    <a:pt x="764" y="1028"/>
                    <a:pt x="764" y="1028"/>
                  </a:cubicBezTo>
                  <a:cubicBezTo>
                    <a:pt x="760" y="1039"/>
                    <a:pt x="760" y="1039"/>
                    <a:pt x="760" y="1039"/>
                  </a:cubicBezTo>
                  <a:cubicBezTo>
                    <a:pt x="751" y="1052"/>
                    <a:pt x="751" y="1052"/>
                    <a:pt x="751" y="1052"/>
                  </a:cubicBezTo>
                  <a:cubicBezTo>
                    <a:pt x="751" y="1052"/>
                    <a:pt x="741" y="1063"/>
                    <a:pt x="729" y="1068"/>
                  </a:cubicBezTo>
                  <a:cubicBezTo>
                    <a:pt x="717" y="1073"/>
                    <a:pt x="701" y="1071"/>
                    <a:pt x="690" y="1070"/>
                  </a:cubicBezTo>
                  <a:cubicBezTo>
                    <a:pt x="678" y="1070"/>
                    <a:pt x="647" y="1063"/>
                    <a:pt x="638" y="1061"/>
                  </a:cubicBezTo>
                  <a:cubicBezTo>
                    <a:pt x="630" y="1059"/>
                    <a:pt x="607" y="1053"/>
                    <a:pt x="594" y="1052"/>
                  </a:cubicBezTo>
                  <a:cubicBezTo>
                    <a:pt x="581" y="1051"/>
                    <a:pt x="569" y="1049"/>
                    <a:pt x="562" y="1042"/>
                  </a:cubicBezTo>
                  <a:cubicBezTo>
                    <a:pt x="554" y="1034"/>
                    <a:pt x="560" y="1035"/>
                    <a:pt x="560" y="1035"/>
                  </a:cubicBezTo>
                  <a:cubicBezTo>
                    <a:pt x="560" y="1035"/>
                    <a:pt x="607" y="1041"/>
                    <a:pt x="622" y="1044"/>
                  </a:cubicBezTo>
                  <a:cubicBezTo>
                    <a:pt x="636" y="1047"/>
                    <a:pt x="638" y="1040"/>
                    <a:pt x="638" y="1040"/>
                  </a:cubicBezTo>
                  <a:cubicBezTo>
                    <a:pt x="638" y="1040"/>
                    <a:pt x="643" y="1031"/>
                    <a:pt x="643" y="1030"/>
                  </a:cubicBezTo>
                  <a:cubicBezTo>
                    <a:pt x="643" y="1028"/>
                    <a:pt x="663" y="1027"/>
                    <a:pt x="670" y="1027"/>
                  </a:cubicBezTo>
                  <a:cubicBezTo>
                    <a:pt x="677" y="1027"/>
                    <a:pt x="679" y="1024"/>
                    <a:pt x="680" y="1019"/>
                  </a:cubicBezTo>
                  <a:cubicBezTo>
                    <a:pt x="681" y="1014"/>
                    <a:pt x="675" y="1016"/>
                    <a:pt x="675" y="1016"/>
                  </a:cubicBezTo>
                  <a:cubicBezTo>
                    <a:pt x="675" y="1016"/>
                    <a:pt x="683" y="1004"/>
                    <a:pt x="690" y="994"/>
                  </a:cubicBezTo>
                  <a:cubicBezTo>
                    <a:pt x="697" y="985"/>
                    <a:pt x="705" y="973"/>
                    <a:pt x="705" y="973"/>
                  </a:cubicBezTo>
                  <a:cubicBezTo>
                    <a:pt x="705" y="973"/>
                    <a:pt x="723" y="972"/>
                    <a:pt x="734" y="971"/>
                  </a:cubicBezTo>
                  <a:cubicBezTo>
                    <a:pt x="745" y="971"/>
                    <a:pt x="761" y="978"/>
                    <a:pt x="761" y="978"/>
                  </a:cubicBezTo>
                  <a:cubicBezTo>
                    <a:pt x="761" y="978"/>
                    <a:pt x="788" y="957"/>
                    <a:pt x="795" y="952"/>
                  </a:cubicBezTo>
                  <a:cubicBezTo>
                    <a:pt x="801" y="946"/>
                    <a:pt x="806" y="938"/>
                    <a:pt x="806" y="938"/>
                  </a:cubicBezTo>
                  <a:cubicBezTo>
                    <a:pt x="806" y="938"/>
                    <a:pt x="804" y="930"/>
                    <a:pt x="800" y="930"/>
                  </a:cubicBezTo>
                  <a:cubicBezTo>
                    <a:pt x="795" y="929"/>
                    <a:pt x="779" y="925"/>
                    <a:pt x="759" y="920"/>
                  </a:cubicBezTo>
                  <a:cubicBezTo>
                    <a:pt x="740" y="914"/>
                    <a:pt x="748" y="911"/>
                    <a:pt x="747" y="908"/>
                  </a:cubicBezTo>
                  <a:cubicBezTo>
                    <a:pt x="746" y="906"/>
                    <a:pt x="745" y="899"/>
                    <a:pt x="745" y="897"/>
                  </a:cubicBezTo>
                  <a:cubicBezTo>
                    <a:pt x="746" y="894"/>
                    <a:pt x="748" y="881"/>
                    <a:pt x="748" y="881"/>
                  </a:cubicBezTo>
                  <a:cubicBezTo>
                    <a:pt x="743" y="875"/>
                    <a:pt x="743" y="875"/>
                    <a:pt x="743" y="875"/>
                  </a:cubicBezTo>
                  <a:cubicBezTo>
                    <a:pt x="730" y="882"/>
                    <a:pt x="730" y="882"/>
                    <a:pt x="730" y="882"/>
                  </a:cubicBezTo>
                  <a:cubicBezTo>
                    <a:pt x="730" y="882"/>
                    <a:pt x="716" y="894"/>
                    <a:pt x="709" y="899"/>
                  </a:cubicBezTo>
                  <a:cubicBezTo>
                    <a:pt x="703" y="905"/>
                    <a:pt x="690" y="911"/>
                    <a:pt x="678" y="915"/>
                  </a:cubicBezTo>
                  <a:cubicBezTo>
                    <a:pt x="666" y="918"/>
                    <a:pt x="646" y="921"/>
                    <a:pt x="644" y="918"/>
                  </a:cubicBezTo>
                  <a:cubicBezTo>
                    <a:pt x="643" y="915"/>
                    <a:pt x="651" y="904"/>
                    <a:pt x="651" y="904"/>
                  </a:cubicBezTo>
                  <a:cubicBezTo>
                    <a:pt x="651" y="904"/>
                    <a:pt x="664" y="891"/>
                    <a:pt x="666" y="889"/>
                  </a:cubicBezTo>
                  <a:cubicBezTo>
                    <a:pt x="668" y="887"/>
                    <a:pt x="695" y="875"/>
                    <a:pt x="698" y="874"/>
                  </a:cubicBezTo>
                  <a:cubicBezTo>
                    <a:pt x="702" y="873"/>
                    <a:pt x="719" y="865"/>
                    <a:pt x="734" y="862"/>
                  </a:cubicBezTo>
                  <a:cubicBezTo>
                    <a:pt x="748" y="859"/>
                    <a:pt x="756" y="864"/>
                    <a:pt x="756" y="864"/>
                  </a:cubicBezTo>
                  <a:cubicBezTo>
                    <a:pt x="773" y="860"/>
                    <a:pt x="773" y="860"/>
                    <a:pt x="773" y="860"/>
                  </a:cubicBezTo>
                  <a:cubicBezTo>
                    <a:pt x="773" y="860"/>
                    <a:pt x="775" y="854"/>
                    <a:pt x="780" y="848"/>
                  </a:cubicBezTo>
                  <a:cubicBezTo>
                    <a:pt x="785" y="841"/>
                    <a:pt x="807" y="825"/>
                    <a:pt x="807" y="825"/>
                  </a:cubicBezTo>
                  <a:cubicBezTo>
                    <a:pt x="817" y="813"/>
                    <a:pt x="817" y="813"/>
                    <a:pt x="817" y="813"/>
                  </a:cubicBezTo>
                  <a:cubicBezTo>
                    <a:pt x="817" y="813"/>
                    <a:pt x="816" y="802"/>
                    <a:pt x="817" y="796"/>
                  </a:cubicBezTo>
                  <a:cubicBezTo>
                    <a:pt x="817" y="790"/>
                    <a:pt x="822" y="775"/>
                    <a:pt x="823" y="772"/>
                  </a:cubicBezTo>
                  <a:cubicBezTo>
                    <a:pt x="824" y="769"/>
                    <a:pt x="836" y="755"/>
                    <a:pt x="836" y="755"/>
                  </a:cubicBezTo>
                  <a:cubicBezTo>
                    <a:pt x="836" y="755"/>
                    <a:pt x="852" y="732"/>
                    <a:pt x="856" y="728"/>
                  </a:cubicBezTo>
                  <a:cubicBezTo>
                    <a:pt x="859" y="724"/>
                    <a:pt x="870" y="716"/>
                    <a:pt x="870" y="716"/>
                  </a:cubicBezTo>
                  <a:cubicBezTo>
                    <a:pt x="870" y="716"/>
                    <a:pt x="876" y="700"/>
                    <a:pt x="876" y="694"/>
                  </a:cubicBezTo>
                  <a:cubicBezTo>
                    <a:pt x="876" y="688"/>
                    <a:pt x="873" y="674"/>
                    <a:pt x="871" y="664"/>
                  </a:cubicBezTo>
                  <a:cubicBezTo>
                    <a:pt x="868" y="654"/>
                    <a:pt x="875" y="657"/>
                    <a:pt x="877" y="646"/>
                  </a:cubicBezTo>
                  <a:cubicBezTo>
                    <a:pt x="879" y="634"/>
                    <a:pt x="891" y="620"/>
                    <a:pt x="899" y="616"/>
                  </a:cubicBezTo>
                  <a:cubicBezTo>
                    <a:pt x="908" y="612"/>
                    <a:pt x="916" y="608"/>
                    <a:pt x="918" y="598"/>
                  </a:cubicBezTo>
                  <a:cubicBezTo>
                    <a:pt x="920" y="588"/>
                    <a:pt x="900" y="575"/>
                    <a:pt x="900" y="575"/>
                  </a:cubicBezTo>
                  <a:cubicBezTo>
                    <a:pt x="900" y="575"/>
                    <a:pt x="898" y="559"/>
                    <a:pt x="899" y="547"/>
                  </a:cubicBezTo>
                  <a:cubicBezTo>
                    <a:pt x="900" y="534"/>
                    <a:pt x="915" y="511"/>
                    <a:pt x="933" y="499"/>
                  </a:cubicBezTo>
                  <a:cubicBezTo>
                    <a:pt x="951" y="487"/>
                    <a:pt x="961" y="466"/>
                    <a:pt x="961" y="466"/>
                  </a:cubicBezTo>
                  <a:cubicBezTo>
                    <a:pt x="957" y="447"/>
                    <a:pt x="957" y="447"/>
                    <a:pt x="957" y="447"/>
                  </a:cubicBezTo>
                  <a:cubicBezTo>
                    <a:pt x="957" y="447"/>
                    <a:pt x="952" y="446"/>
                    <a:pt x="950" y="444"/>
                  </a:cubicBezTo>
                  <a:cubicBezTo>
                    <a:pt x="948" y="442"/>
                    <a:pt x="941" y="429"/>
                    <a:pt x="939" y="424"/>
                  </a:cubicBezTo>
                  <a:cubicBezTo>
                    <a:pt x="937" y="418"/>
                    <a:pt x="938" y="409"/>
                    <a:pt x="935" y="400"/>
                  </a:cubicBezTo>
                  <a:cubicBezTo>
                    <a:pt x="932" y="391"/>
                    <a:pt x="928" y="382"/>
                    <a:pt x="928" y="382"/>
                  </a:cubicBezTo>
                  <a:cubicBezTo>
                    <a:pt x="928" y="382"/>
                    <a:pt x="921" y="388"/>
                    <a:pt x="918" y="388"/>
                  </a:cubicBezTo>
                  <a:cubicBezTo>
                    <a:pt x="916" y="388"/>
                    <a:pt x="895" y="379"/>
                    <a:pt x="895" y="379"/>
                  </a:cubicBezTo>
                  <a:cubicBezTo>
                    <a:pt x="873" y="390"/>
                    <a:pt x="873" y="390"/>
                    <a:pt x="873" y="390"/>
                  </a:cubicBezTo>
                  <a:cubicBezTo>
                    <a:pt x="852" y="386"/>
                    <a:pt x="852" y="386"/>
                    <a:pt x="852" y="386"/>
                  </a:cubicBezTo>
                  <a:cubicBezTo>
                    <a:pt x="852" y="386"/>
                    <a:pt x="834" y="394"/>
                    <a:pt x="826" y="394"/>
                  </a:cubicBezTo>
                  <a:cubicBezTo>
                    <a:pt x="818" y="394"/>
                    <a:pt x="801" y="384"/>
                    <a:pt x="801" y="384"/>
                  </a:cubicBezTo>
                  <a:cubicBezTo>
                    <a:pt x="801" y="384"/>
                    <a:pt x="790" y="386"/>
                    <a:pt x="784" y="385"/>
                  </a:cubicBezTo>
                  <a:cubicBezTo>
                    <a:pt x="778" y="384"/>
                    <a:pt x="743" y="379"/>
                    <a:pt x="743" y="379"/>
                  </a:cubicBezTo>
                  <a:cubicBezTo>
                    <a:pt x="728" y="380"/>
                    <a:pt x="728" y="380"/>
                    <a:pt x="728" y="380"/>
                  </a:cubicBezTo>
                  <a:cubicBezTo>
                    <a:pt x="728" y="380"/>
                    <a:pt x="716" y="387"/>
                    <a:pt x="707" y="391"/>
                  </a:cubicBezTo>
                  <a:cubicBezTo>
                    <a:pt x="698" y="395"/>
                    <a:pt x="680" y="389"/>
                    <a:pt x="680" y="389"/>
                  </a:cubicBezTo>
                  <a:cubicBezTo>
                    <a:pt x="680" y="389"/>
                    <a:pt x="682" y="395"/>
                    <a:pt x="678" y="398"/>
                  </a:cubicBezTo>
                  <a:cubicBezTo>
                    <a:pt x="674" y="400"/>
                    <a:pt x="648" y="382"/>
                    <a:pt x="648" y="382"/>
                  </a:cubicBezTo>
                  <a:cubicBezTo>
                    <a:pt x="648" y="382"/>
                    <a:pt x="629" y="379"/>
                    <a:pt x="622" y="377"/>
                  </a:cubicBezTo>
                  <a:cubicBezTo>
                    <a:pt x="615" y="376"/>
                    <a:pt x="608" y="374"/>
                    <a:pt x="600" y="379"/>
                  </a:cubicBezTo>
                  <a:cubicBezTo>
                    <a:pt x="593" y="383"/>
                    <a:pt x="570" y="407"/>
                    <a:pt x="570" y="407"/>
                  </a:cubicBezTo>
                  <a:cubicBezTo>
                    <a:pt x="556" y="404"/>
                    <a:pt x="556" y="404"/>
                    <a:pt x="556" y="404"/>
                  </a:cubicBezTo>
                  <a:cubicBezTo>
                    <a:pt x="556" y="404"/>
                    <a:pt x="540" y="417"/>
                    <a:pt x="530" y="425"/>
                  </a:cubicBezTo>
                  <a:cubicBezTo>
                    <a:pt x="520" y="432"/>
                    <a:pt x="510" y="430"/>
                    <a:pt x="510" y="430"/>
                  </a:cubicBezTo>
                  <a:cubicBezTo>
                    <a:pt x="510" y="430"/>
                    <a:pt x="500" y="425"/>
                    <a:pt x="497" y="426"/>
                  </a:cubicBezTo>
                  <a:cubicBezTo>
                    <a:pt x="494" y="426"/>
                    <a:pt x="469" y="449"/>
                    <a:pt x="469" y="449"/>
                  </a:cubicBezTo>
                  <a:cubicBezTo>
                    <a:pt x="469" y="449"/>
                    <a:pt x="454" y="461"/>
                    <a:pt x="450" y="464"/>
                  </a:cubicBezTo>
                  <a:cubicBezTo>
                    <a:pt x="447" y="467"/>
                    <a:pt x="428" y="462"/>
                    <a:pt x="428" y="462"/>
                  </a:cubicBezTo>
                  <a:cubicBezTo>
                    <a:pt x="447" y="447"/>
                    <a:pt x="447" y="447"/>
                    <a:pt x="447" y="447"/>
                  </a:cubicBezTo>
                  <a:cubicBezTo>
                    <a:pt x="447" y="447"/>
                    <a:pt x="455" y="440"/>
                    <a:pt x="458" y="437"/>
                  </a:cubicBezTo>
                  <a:cubicBezTo>
                    <a:pt x="460" y="433"/>
                    <a:pt x="465" y="421"/>
                    <a:pt x="465" y="421"/>
                  </a:cubicBezTo>
                  <a:cubicBezTo>
                    <a:pt x="465" y="421"/>
                    <a:pt x="463" y="415"/>
                    <a:pt x="467" y="410"/>
                  </a:cubicBezTo>
                  <a:cubicBezTo>
                    <a:pt x="470" y="404"/>
                    <a:pt x="467" y="404"/>
                    <a:pt x="467" y="404"/>
                  </a:cubicBezTo>
                  <a:cubicBezTo>
                    <a:pt x="467" y="404"/>
                    <a:pt x="455" y="407"/>
                    <a:pt x="448" y="405"/>
                  </a:cubicBezTo>
                  <a:cubicBezTo>
                    <a:pt x="441" y="403"/>
                    <a:pt x="433" y="396"/>
                    <a:pt x="433" y="396"/>
                  </a:cubicBezTo>
                  <a:cubicBezTo>
                    <a:pt x="430" y="396"/>
                    <a:pt x="411" y="412"/>
                    <a:pt x="411" y="412"/>
                  </a:cubicBezTo>
                  <a:cubicBezTo>
                    <a:pt x="411" y="412"/>
                    <a:pt x="422" y="394"/>
                    <a:pt x="426" y="389"/>
                  </a:cubicBezTo>
                  <a:cubicBezTo>
                    <a:pt x="430" y="384"/>
                    <a:pt x="436" y="383"/>
                    <a:pt x="436" y="383"/>
                  </a:cubicBezTo>
                  <a:cubicBezTo>
                    <a:pt x="443" y="386"/>
                    <a:pt x="443" y="386"/>
                    <a:pt x="443" y="386"/>
                  </a:cubicBezTo>
                  <a:cubicBezTo>
                    <a:pt x="443" y="386"/>
                    <a:pt x="450" y="392"/>
                    <a:pt x="456" y="389"/>
                  </a:cubicBezTo>
                  <a:cubicBezTo>
                    <a:pt x="463" y="386"/>
                    <a:pt x="465" y="370"/>
                    <a:pt x="465" y="370"/>
                  </a:cubicBezTo>
                  <a:cubicBezTo>
                    <a:pt x="476" y="367"/>
                    <a:pt x="476" y="367"/>
                    <a:pt x="476" y="367"/>
                  </a:cubicBezTo>
                  <a:cubicBezTo>
                    <a:pt x="476" y="367"/>
                    <a:pt x="479" y="384"/>
                    <a:pt x="483" y="386"/>
                  </a:cubicBezTo>
                  <a:cubicBezTo>
                    <a:pt x="487" y="387"/>
                    <a:pt x="498" y="375"/>
                    <a:pt x="504" y="369"/>
                  </a:cubicBezTo>
                  <a:cubicBezTo>
                    <a:pt x="509" y="363"/>
                    <a:pt x="512" y="349"/>
                    <a:pt x="517" y="342"/>
                  </a:cubicBezTo>
                  <a:cubicBezTo>
                    <a:pt x="521" y="334"/>
                    <a:pt x="517" y="337"/>
                    <a:pt x="506" y="340"/>
                  </a:cubicBezTo>
                  <a:cubicBezTo>
                    <a:pt x="496" y="342"/>
                    <a:pt x="480" y="329"/>
                    <a:pt x="480" y="329"/>
                  </a:cubicBezTo>
                  <a:cubicBezTo>
                    <a:pt x="476" y="327"/>
                    <a:pt x="476" y="327"/>
                    <a:pt x="476" y="327"/>
                  </a:cubicBezTo>
                  <a:cubicBezTo>
                    <a:pt x="476" y="327"/>
                    <a:pt x="470" y="337"/>
                    <a:pt x="468" y="336"/>
                  </a:cubicBezTo>
                  <a:cubicBezTo>
                    <a:pt x="466" y="334"/>
                    <a:pt x="451" y="329"/>
                    <a:pt x="446" y="327"/>
                  </a:cubicBezTo>
                  <a:cubicBezTo>
                    <a:pt x="442" y="325"/>
                    <a:pt x="436" y="327"/>
                    <a:pt x="422" y="322"/>
                  </a:cubicBezTo>
                  <a:cubicBezTo>
                    <a:pt x="409" y="317"/>
                    <a:pt x="412" y="316"/>
                    <a:pt x="412" y="308"/>
                  </a:cubicBezTo>
                  <a:cubicBezTo>
                    <a:pt x="412" y="301"/>
                    <a:pt x="422" y="310"/>
                    <a:pt x="422" y="310"/>
                  </a:cubicBezTo>
                  <a:cubicBezTo>
                    <a:pt x="454" y="313"/>
                    <a:pt x="454" y="313"/>
                    <a:pt x="454" y="313"/>
                  </a:cubicBezTo>
                  <a:cubicBezTo>
                    <a:pt x="454" y="313"/>
                    <a:pt x="468" y="317"/>
                    <a:pt x="477" y="316"/>
                  </a:cubicBezTo>
                  <a:cubicBezTo>
                    <a:pt x="486" y="315"/>
                    <a:pt x="490" y="311"/>
                    <a:pt x="490" y="311"/>
                  </a:cubicBezTo>
                  <a:cubicBezTo>
                    <a:pt x="492" y="303"/>
                    <a:pt x="492" y="303"/>
                    <a:pt x="492" y="303"/>
                  </a:cubicBezTo>
                  <a:cubicBezTo>
                    <a:pt x="492" y="303"/>
                    <a:pt x="476" y="294"/>
                    <a:pt x="471" y="290"/>
                  </a:cubicBezTo>
                  <a:cubicBezTo>
                    <a:pt x="467" y="285"/>
                    <a:pt x="469" y="283"/>
                    <a:pt x="472" y="278"/>
                  </a:cubicBezTo>
                  <a:cubicBezTo>
                    <a:pt x="475" y="274"/>
                    <a:pt x="486" y="282"/>
                    <a:pt x="486" y="282"/>
                  </a:cubicBezTo>
                  <a:cubicBezTo>
                    <a:pt x="486" y="282"/>
                    <a:pt x="501" y="265"/>
                    <a:pt x="506" y="260"/>
                  </a:cubicBezTo>
                  <a:cubicBezTo>
                    <a:pt x="514" y="254"/>
                    <a:pt x="532" y="245"/>
                    <a:pt x="532" y="245"/>
                  </a:cubicBezTo>
                  <a:cubicBezTo>
                    <a:pt x="532" y="245"/>
                    <a:pt x="557" y="214"/>
                    <a:pt x="565" y="208"/>
                  </a:cubicBezTo>
                  <a:cubicBezTo>
                    <a:pt x="573" y="202"/>
                    <a:pt x="588" y="204"/>
                    <a:pt x="588" y="204"/>
                  </a:cubicBezTo>
                  <a:cubicBezTo>
                    <a:pt x="588" y="204"/>
                    <a:pt x="589" y="200"/>
                    <a:pt x="588" y="196"/>
                  </a:cubicBezTo>
                  <a:cubicBezTo>
                    <a:pt x="588" y="192"/>
                    <a:pt x="604" y="156"/>
                    <a:pt x="608" y="152"/>
                  </a:cubicBezTo>
                  <a:cubicBezTo>
                    <a:pt x="612" y="148"/>
                    <a:pt x="622" y="150"/>
                    <a:pt x="622" y="150"/>
                  </a:cubicBezTo>
                  <a:cubicBezTo>
                    <a:pt x="622" y="150"/>
                    <a:pt x="627" y="145"/>
                    <a:pt x="630" y="142"/>
                  </a:cubicBezTo>
                  <a:cubicBezTo>
                    <a:pt x="634" y="138"/>
                    <a:pt x="642" y="135"/>
                    <a:pt x="642" y="135"/>
                  </a:cubicBezTo>
                  <a:cubicBezTo>
                    <a:pt x="662" y="109"/>
                    <a:pt x="662" y="109"/>
                    <a:pt x="662" y="109"/>
                  </a:cubicBezTo>
                  <a:cubicBezTo>
                    <a:pt x="681" y="88"/>
                    <a:pt x="681" y="88"/>
                    <a:pt x="681" y="88"/>
                  </a:cubicBezTo>
                  <a:cubicBezTo>
                    <a:pt x="666" y="77"/>
                    <a:pt x="666" y="77"/>
                    <a:pt x="666" y="77"/>
                  </a:cubicBezTo>
                  <a:cubicBezTo>
                    <a:pt x="666" y="77"/>
                    <a:pt x="657" y="62"/>
                    <a:pt x="656" y="56"/>
                  </a:cubicBezTo>
                  <a:cubicBezTo>
                    <a:pt x="656" y="50"/>
                    <a:pt x="677" y="44"/>
                    <a:pt x="677" y="44"/>
                  </a:cubicBezTo>
                  <a:cubicBezTo>
                    <a:pt x="677" y="44"/>
                    <a:pt x="679" y="41"/>
                    <a:pt x="679" y="37"/>
                  </a:cubicBezTo>
                  <a:cubicBezTo>
                    <a:pt x="679" y="33"/>
                    <a:pt x="686" y="20"/>
                    <a:pt x="686" y="14"/>
                  </a:cubicBezTo>
                  <a:cubicBezTo>
                    <a:pt x="687" y="8"/>
                    <a:pt x="667" y="8"/>
                    <a:pt x="667" y="8"/>
                  </a:cubicBezTo>
                  <a:cubicBezTo>
                    <a:pt x="640" y="3"/>
                    <a:pt x="640" y="3"/>
                    <a:pt x="640" y="3"/>
                  </a:cubicBezTo>
                  <a:cubicBezTo>
                    <a:pt x="640" y="3"/>
                    <a:pt x="634" y="5"/>
                    <a:pt x="626" y="3"/>
                  </a:cubicBezTo>
                  <a:cubicBezTo>
                    <a:pt x="617" y="0"/>
                    <a:pt x="610" y="0"/>
                    <a:pt x="610" y="0"/>
                  </a:cubicBezTo>
                  <a:cubicBezTo>
                    <a:pt x="619" y="17"/>
                    <a:pt x="619" y="17"/>
                    <a:pt x="619" y="17"/>
                  </a:cubicBezTo>
                  <a:cubicBezTo>
                    <a:pt x="619" y="17"/>
                    <a:pt x="621" y="23"/>
                    <a:pt x="614" y="27"/>
                  </a:cubicBezTo>
                  <a:cubicBezTo>
                    <a:pt x="608" y="31"/>
                    <a:pt x="599" y="26"/>
                    <a:pt x="587" y="23"/>
                  </a:cubicBezTo>
                  <a:cubicBezTo>
                    <a:pt x="575" y="19"/>
                    <a:pt x="560" y="19"/>
                    <a:pt x="560" y="19"/>
                  </a:cubicBezTo>
                  <a:cubicBezTo>
                    <a:pt x="560" y="19"/>
                    <a:pt x="553" y="23"/>
                    <a:pt x="550" y="29"/>
                  </a:cubicBezTo>
                  <a:cubicBezTo>
                    <a:pt x="546" y="36"/>
                    <a:pt x="533" y="42"/>
                    <a:pt x="533" y="42"/>
                  </a:cubicBezTo>
                  <a:cubicBezTo>
                    <a:pt x="533" y="42"/>
                    <a:pt x="516" y="43"/>
                    <a:pt x="508" y="42"/>
                  </a:cubicBezTo>
                  <a:cubicBezTo>
                    <a:pt x="500" y="41"/>
                    <a:pt x="490" y="33"/>
                    <a:pt x="490" y="33"/>
                  </a:cubicBezTo>
                  <a:cubicBezTo>
                    <a:pt x="487" y="29"/>
                    <a:pt x="481" y="32"/>
                    <a:pt x="477" y="35"/>
                  </a:cubicBezTo>
                  <a:cubicBezTo>
                    <a:pt x="473" y="38"/>
                    <a:pt x="455" y="45"/>
                    <a:pt x="447" y="46"/>
                  </a:cubicBezTo>
                  <a:cubicBezTo>
                    <a:pt x="438" y="48"/>
                    <a:pt x="428" y="52"/>
                    <a:pt x="428" y="52"/>
                  </a:cubicBezTo>
                  <a:cubicBezTo>
                    <a:pt x="418" y="49"/>
                    <a:pt x="418" y="49"/>
                    <a:pt x="418" y="49"/>
                  </a:cubicBezTo>
                  <a:cubicBezTo>
                    <a:pt x="418" y="49"/>
                    <a:pt x="407" y="67"/>
                    <a:pt x="403" y="71"/>
                  </a:cubicBezTo>
                  <a:cubicBezTo>
                    <a:pt x="398" y="74"/>
                    <a:pt x="392" y="80"/>
                    <a:pt x="389" y="75"/>
                  </a:cubicBezTo>
                  <a:cubicBezTo>
                    <a:pt x="385" y="70"/>
                    <a:pt x="394" y="47"/>
                    <a:pt x="394" y="47"/>
                  </a:cubicBezTo>
                  <a:cubicBezTo>
                    <a:pt x="375" y="37"/>
                    <a:pt x="375" y="37"/>
                    <a:pt x="375" y="37"/>
                  </a:cubicBezTo>
                  <a:cubicBezTo>
                    <a:pt x="366" y="54"/>
                    <a:pt x="366" y="54"/>
                    <a:pt x="366" y="54"/>
                  </a:cubicBezTo>
                  <a:cubicBezTo>
                    <a:pt x="352" y="69"/>
                    <a:pt x="352" y="69"/>
                    <a:pt x="352" y="69"/>
                  </a:cubicBezTo>
                  <a:cubicBezTo>
                    <a:pt x="329" y="86"/>
                    <a:pt x="329" y="86"/>
                    <a:pt x="329" y="86"/>
                  </a:cubicBezTo>
                  <a:cubicBezTo>
                    <a:pt x="329" y="86"/>
                    <a:pt x="324" y="84"/>
                    <a:pt x="320" y="81"/>
                  </a:cubicBezTo>
                  <a:cubicBezTo>
                    <a:pt x="317" y="78"/>
                    <a:pt x="325" y="71"/>
                    <a:pt x="325" y="71"/>
                  </a:cubicBezTo>
                  <a:cubicBezTo>
                    <a:pt x="325" y="71"/>
                    <a:pt x="346" y="54"/>
                    <a:pt x="347" y="50"/>
                  </a:cubicBezTo>
                  <a:cubicBezTo>
                    <a:pt x="348" y="46"/>
                    <a:pt x="346" y="41"/>
                    <a:pt x="342" y="37"/>
                  </a:cubicBezTo>
                  <a:cubicBezTo>
                    <a:pt x="337" y="33"/>
                    <a:pt x="330" y="32"/>
                    <a:pt x="326" y="34"/>
                  </a:cubicBezTo>
                  <a:cubicBezTo>
                    <a:pt x="323" y="37"/>
                    <a:pt x="327" y="48"/>
                    <a:pt x="327" y="48"/>
                  </a:cubicBezTo>
                  <a:cubicBezTo>
                    <a:pt x="321" y="54"/>
                    <a:pt x="321" y="54"/>
                    <a:pt x="321" y="54"/>
                  </a:cubicBezTo>
                  <a:cubicBezTo>
                    <a:pt x="321" y="54"/>
                    <a:pt x="317" y="49"/>
                    <a:pt x="317" y="47"/>
                  </a:cubicBezTo>
                  <a:cubicBezTo>
                    <a:pt x="317" y="44"/>
                    <a:pt x="316" y="30"/>
                    <a:pt x="316" y="28"/>
                  </a:cubicBezTo>
                  <a:cubicBezTo>
                    <a:pt x="316" y="27"/>
                    <a:pt x="309" y="26"/>
                    <a:pt x="303" y="21"/>
                  </a:cubicBezTo>
                  <a:cubicBezTo>
                    <a:pt x="296" y="17"/>
                    <a:pt x="282" y="14"/>
                    <a:pt x="282" y="14"/>
                  </a:cubicBezTo>
                  <a:cubicBezTo>
                    <a:pt x="279" y="22"/>
                    <a:pt x="279" y="22"/>
                    <a:pt x="279" y="22"/>
                  </a:cubicBezTo>
                  <a:cubicBezTo>
                    <a:pt x="273" y="21"/>
                    <a:pt x="273" y="21"/>
                    <a:pt x="273" y="21"/>
                  </a:cubicBezTo>
                  <a:cubicBezTo>
                    <a:pt x="272" y="50"/>
                    <a:pt x="272" y="50"/>
                    <a:pt x="272" y="50"/>
                  </a:cubicBezTo>
                  <a:cubicBezTo>
                    <a:pt x="254" y="52"/>
                    <a:pt x="254" y="52"/>
                    <a:pt x="254" y="52"/>
                  </a:cubicBezTo>
                  <a:cubicBezTo>
                    <a:pt x="262" y="61"/>
                    <a:pt x="262" y="61"/>
                    <a:pt x="262" y="61"/>
                  </a:cubicBezTo>
                  <a:cubicBezTo>
                    <a:pt x="246" y="67"/>
                    <a:pt x="246" y="67"/>
                    <a:pt x="246" y="67"/>
                  </a:cubicBezTo>
                  <a:cubicBezTo>
                    <a:pt x="268" y="89"/>
                    <a:pt x="268" y="89"/>
                    <a:pt x="268" y="89"/>
                  </a:cubicBezTo>
                  <a:cubicBezTo>
                    <a:pt x="268" y="89"/>
                    <a:pt x="258" y="87"/>
                    <a:pt x="257" y="91"/>
                  </a:cubicBezTo>
                  <a:cubicBezTo>
                    <a:pt x="256" y="95"/>
                    <a:pt x="267" y="99"/>
                    <a:pt x="272" y="106"/>
                  </a:cubicBezTo>
                  <a:cubicBezTo>
                    <a:pt x="277" y="113"/>
                    <a:pt x="263" y="109"/>
                    <a:pt x="255" y="110"/>
                  </a:cubicBezTo>
                  <a:cubicBezTo>
                    <a:pt x="247" y="110"/>
                    <a:pt x="251" y="105"/>
                    <a:pt x="242" y="106"/>
                  </a:cubicBezTo>
                  <a:cubicBezTo>
                    <a:pt x="234" y="108"/>
                    <a:pt x="242" y="131"/>
                    <a:pt x="243" y="136"/>
                  </a:cubicBezTo>
                  <a:cubicBezTo>
                    <a:pt x="245" y="141"/>
                    <a:pt x="258" y="152"/>
                    <a:pt x="274" y="154"/>
                  </a:cubicBezTo>
                  <a:cubicBezTo>
                    <a:pt x="290" y="156"/>
                    <a:pt x="288" y="159"/>
                    <a:pt x="286" y="164"/>
                  </a:cubicBezTo>
                  <a:cubicBezTo>
                    <a:pt x="284" y="170"/>
                    <a:pt x="282" y="174"/>
                    <a:pt x="271" y="173"/>
                  </a:cubicBezTo>
                  <a:cubicBezTo>
                    <a:pt x="261" y="172"/>
                    <a:pt x="257" y="166"/>
                    <a:pt x="251" y="161"/>
                  </a:cubicBezTo>
                  <a:cubicBezTo>
                    <a:pt x="245" y="156"/>
                    <a:pt x="245" y="156"/>
                    <a:pt x="236" y="158"/>
                  </a:cubicBezTo>
                  <a:cubicBezTo>
                    <a:pt x="228" y="160"/>
                    <a:pt x="218" y="162"/>
                    <a:pt x="211" y="161"/>
                  </a:cubicBezTo>
                  <a:cubicBezTo>
                    <a:pt x="204" y="159"/>
                    <a:pt x="196" y="163"/>
                    <a:pt x="196" y="163"/>
                  </a:cubicBezTo>
                  <a:cubicBezTo>
                    <a:pt x="193" y="170"/>
                    <a:pt x="193" y="170"/>
                    <a:pt x="193" y="170"/>
                  </a:cubicBezTo>
                  <a:cubicBezTo>
                    <a:pt x="193" y="182"/>
                    <a:pt x="219" y="208"/>
                    <a:pt x="219" y="208"/>
                  </a:cubicBezTo>
                  <a:cubicBezTo>
                    <a:pt x="219" y="208"/>
                    <a:pt x="221" y="216"/>
                    <a:pt x="221" y="221"/>
                  </a:cubicBezTo>
                  <a:cubicBezTo>
                    <a:pt x="221" y="226"/>
                    <a:pt x="217" y="233"/>
                    <a:pt x="213" y="233"/>
                  </a:cubicBezTo>
                  <a:cubicBezTo>
                    <a:pt x="209" y="233"/>
                    <a:pt x="206" y="228"/>
                    <a:pt x="204" y="226"/>
                  </a:cubicBezTo>
                  <a:cubicBezTo>
                    <a:pt x="202" y="224"/>
                    <a:pt x="189" y="221"/>
                    <a:pt x="183" y="219"/>
                  </a:cubicBezTo>
                  <a:cubicBezTo>
                    <a:pt x="178" y="218"/>
                    <a:pt x="177" y="223"/>
                    <a:pt x="178" y="229"/>
                  </a:cubicBezTo>
                  <a:cubicBezTo>
                    <a:pt x="179" y="235"/>
                    <a:pt x="191" y="256"/>
                    <a:pt x="191" y="256"/>
                  </a:cubicBezTo>
                  <a:cubicBezTo>
                    <a:pt x="199" y="255"/>
                    <a:pt x="199" y="255"/>
                    <a:pt x="199" y="255"/>
                  </a:cubicBezTo>
                  <a:cubicBezTo>
                    <a:pt x="199" y="255"/>
                    <a:pt x="206" y="261"/>
                    <a:pt x="212" y="264"/>
                  </a:cubicBezTo>
                  <a:cubicBezTo>
                    <a:pt x="219" y="268"/>
                    <a:pt x="238" y="298"/>
                    <a:pt x="238" y="298"/>
                  </a:cubicBezTo>
                  <a:cubicBezTo>
                    <a:pt x="236" y="302"/>
                    <a:pt x="236" y="302"/>
                    <a:pt x="236" y="302"/>
                  </a:cubicBezTo>
                  <a:cubicBezTo>
                    <a:pt x="236" y="302"/>
                    <a:pt x="229" y="296"/>
                    <a:pt x="224" y="292"/>
                  </a:cubicBezTo>
                  <a:cubicBezTo>
                    <a:pt x="219" y="289"/>
                    <a:pt x="217" y="290"/>
                    <a:pt x="213" y="292"/>
                  </a:cubicBezTo>
                  <a:cubicBezTo>
                    <a:pt x="210" y="294"/>
                    <a:pt x="194" y="292"/>
                    <a:pt x="194" y="292"/>
                  </a:cubicBezTo>
                  <a:cubicBezTo>
                    <a:pt x="198" y="301"/>
                    <a:pt x="198" y="301"/>
                    <a:pt x="198" y="301"/>
                  </a:cubicBezTo>
                  <a:cubicBezTo>
                    <a:pt x="198" y="301"/>
                    <a:pt x="189" y="300"/>
                    <a:pt x="183" y="299"/>
                  </a:cubicBezTo>
                  <a:cubicBezTo>
                    <a:pt x="177" y="298"/>
                    <a:pt x="172" y="303"/>
                    <a:pt x="172" y="303"/>
                  </a:cubicBezTo>
                  <a:cubicBezTo>
                    <a:pt x="172" y="303"/>
                    <a:pt x="175" y="309"/>
                    <a:pt x="175" y="312"/>
                  </a:cubicBezTo>
                  <a:cubicBezTo>
                    <a:pt x="176" y="315"/>
                    <a:pt x="174" y="319"/>
                    <a:pt x="170" y="319"/>
                  </a:cubicBezTo>
                  <a:cubicBezTo>
                    <a:pt x="167" y="318"/>
                    <a:pt x="166" y="307"/>
                    <a:pt x="165" y="302"/>
                  </a:cubicBezTo>
                  <a:cubicBezTo>
                    <a:pt x="164" y="298"/>
                    <a:pt x="146" y="303"/>
                    <a:pt x="146" y="303"/>
                  </a:cubicBezTo>
                  <a:cubicBezTo>
                    <a:pt x="143" y="317"/>
                    <a:pt x="143" y="317"/>
                    <a:pt x="143" y="317"/>
                  </a:cubicBezTo>
                  <a:cubicBezTo>
                    <a:pt x="143" y="317"/>
                    <a:pt x="152" y="326"/>
                    <a:pt x="154" y="333"/>
                  </a:cubicBezTo>
                  <a:cubicBezTo>
                    <a:pt x="156" y="340"/>
                    <a:pt x="149" y="347"/>
                    <a:pt x="148" y="350"/>
                  </a:cubicBezTo>
                  <a:cubicBezTo>
                    <a:pt x="146" y="353"/>
                    <a:pt x="142" y="354"/>
                    <a:pt x="139" y="351"/>
                  </a:cubicBezTo>
                  <a:cubicBezTo>
                    <a:pt x="136" y="347"/>
                    <a:pt x="129" y="339"/>
                    <a:pt x="127" y="331"/>
                  </a:cubicBezTo>
                  <a:cubicBezTo>
                    <a:pt x="125" y="322"/>
                    <a:pt x="118" y="321"/>
                    <a:pt x="112" y="321"/>
                  </a:cubicBezTo>
                  <a:cubicBezTo>
                    <a:pt x="106" y="320"/>
                    <a:pt x="101" y="336"/>
                    <a:pt x="98" y="348"/>
                  </a:cubicBezTo>
                  <a:cubicBezTo>
                    <a:pt x="94" y="360"/>
                    <a:pt x="106" y="366"/>
                    <a:pt x="108" y="368"/>
                  </a:cubicBezTo>
                  <a:cubicBezTo>
                    <a:pt x="110" y="370"/>
                    <a:pt x="115" y="364"/>
                    <a:pt x="115" y="364"/>
                  </a:cubicBezTo>
                  <a:cubicBezTo>
                    <a:pt x="115" y="364"/>
                    <a:pt x="127" y="368"/>
                    <a:pt x="129" y="373"/>
                  </a:cubicBezTo>
                  <a:cubicBezTo>
                    <a:pt x="131" y="377"/>
                    <a:pt x="125" y="380"/>
                    <a:pt x="125" y="380"/>
                  </a:cubicBezTo>
                  <a:cubicBezTo>
                    <a:pt x="111" y="388"/>
                    <a:pt x="111" y="388"/>
                    <a:pt x="111" y="388"/>
                  </a:cubicBezTo>
                  <a:cubicBezTo>
                    <a:pt x="111" y="388"/>
                    <a:pt x="112" y="395"/>
                    <a:pt x="113" y="399"/>
                  </a:cubicBezTo>
                  <a:cubicBezTo>
                    <a:pt x="115" y="402"/>
                    <a:pt x="125" y="414"/>
                    <a:pt x="125" y="414"/>
                  </a:cubicBezTo>
                  <a:cubicBezTo>
                    <a:pt x="124" y="433"/>
                    <a:pt x="124" y="433"/>
                    <a:pt x="124" y="433"/>
                  </a:cubicBezTo>
                  <a:cubicBezTo>
                    <a:pt x="124" y="433"/>
                    <a:pt x="129" y="436"/>
                    <a:pt x="133" y="438"/>
                  </a:cubicBezTo>
                  <a:cubicBezTo>
                    <a:pt x="137" y="440"/>
                    <a:pt x="162" y="445"/>
                    <a:pt x="162" y="445"/>
                  </a:cubicBezTo>
                  <a:cubicBezTo>
                    <a:pt x="162" y="445"/>
                    <a:pt x="150" y="454"/>
                    <a:pt x="134" y="451"/>
                  </a:cubicBezTo>
                  <a:cubicBezTo>
                    <a:pt x="119" y="449"/>
                    <a:pt x="117" y="442"/>
                    <a:pt x="110" y="439"/>
                  </a:cubicBezTo>
                  <a:cubicBezTo>
                    <a:pt x="104" y="436"/>
                    <a:pt x="94" y="442"/>
                    <a:pt x="91" y="449"/>
                  </a:cubicBezTo>
                  <a:cubicBezTo>
                    <a:pt x="88" y="457"/>
                    <a:pt x="96" y="459"/>
                    <a:pt x="96" y="459"/>
                  </a:cubicBezTo>
                  <a:cubicBezTo>
                    <a:pt x="92" y="463"/>
                    <a:pt x="92" y="463"/>
                    <a:pt x="92" y="463"/>
                  </a:cubicBezTo>
                  <a:cubicBezTo>
                    <a:pt x="100" y="471"/>
                    <a:pt x="100" y="471"/>
                    <a:pt x="100" y="471"/>
                  </a:cubicBezTo>
                  <a:cubicBezTo>
                    <a:pt x="100" y="471"/>
                    <a:pt x="101" y="484"/>
                    <a:pt x="99" y="491"/>
                  </a:cubicBezTo>
                  <a:cubicBezTo>
                    <a:pt x="97" y="497"/>
                    <a:pt x="106" y="522"/>
                    <a:pt x="106" y="522"/>
                  </a:cubicBezTo>
                  <a:cubicBezTo>
                    <a:pt x="106" y="522"/>
                    <a:pt x="111" y="528"/>
                    <a:pt x="115" y="528"/>
                  </a:cubicBezTo>
                  <a:cubicBezTo>
                    <a:pt x="119" y="528"/>
                    <a:pt x="123" y="519"/>
                    <a:pt x="125" y="514"/>
                  </a:cubicBezTo>
                  <a:cubicBezTo>
                    <a:pt x="128" y="508"/>
                    <a:pt x="133" y="500"/>
                    <a:pt x="137" y="500"/>
                  </a:cubicBezTo>
                  <a:cubicBezTo>
                    <a:pt x="141" y="499"/>
                    <a:pt x="143" y="514"/>
                    <a:pt x="143" y="514"/>
                  </a:cubicBezTo>
                  <a:cubicBezTo>
                    <a:pt x="143" y="514"/>
                    <a:pt x="150" y="511"/>
                    <a:pt x="152" y="510"/>
                  </a:cubicBezTo>
                  <a:cubicBezTo>
                    <a:pt x="154" y="509"/>
                    <a:pt x="170" y="507"/>
                    <a:pt x="173" y="509"/>
                  </a:cubicBezTo>
                  <a:cubicBezTo>
                    <a:pt x="176" y="511"/>
                    <a:pt x="168" y="522"/>
                    <a:pt x="166" y="523"/>
                  </a:cubicBezTo>
                  <a:cubicBezTo>
                    <a:pt x="165" y="524"/>
                    <a:pt x="140" y="536"/>
                    <a:pt x="140" y="536"/>
                  </a:cubicBezTo>
                  <a:cubicBezTo>
                    <a:pt x="140" y="536"/>
                    <a:pt x="145" y="540"/>
                    <a:pt x="152" y="542"/>
                  </a:cubicBezTo>
                  <a:cubicBezTo>
                    <a:pt x="159" y="544"/>
                    <a:pt x="171" y="538"/>
                    <a:pt x="171" y="538"/>
                  </a:cubicBezTo>
                  <a:cubicBezTo>
                    <a:pt x="173" y="543"/>
                    <a:pt x="173" y="543"/>
                    <a:pt x="173" y="543"/>
                  </a:cubicBezTo>
                  <a:cubicBezTo>
                    <a:pt x="174" y="561"/>
                    <a:pt x="174" y="561"/>
                    <a:pt x="174" y="561"/>
                  </a:cubicBezTo>
                  <a:cubicBezTo>
                    <a:pt x="174" y="561"/>
                    <a:pt x="161" y="559"/>
                    <a:pt x="155" y="559"/>
                  </a:cubicBezTo>
                  <a:cubicBezTo>
                    <a:pt x="148" y="558"/>
                    <a:pt x="147" y="579"/>
                    <a:pt x="146" y="583"/>
                  </a:cubicBezTo>
                  <a:cubicBezTo>
                    <a:pt x="144" y="588"/>
                    <a:pt x="148" y="593"/>
                    <a:pt x="148" y="593"/>
                  </a:cubicBezTo>
                  <a:cubicBezTo>
                    <a:pt x="148" y="593"/>
                    <a:pt x="164" y="598"/>
                    <a:pt x="173" y="601"/>
                  </a:cubicBezTo>
                  <a:cubicBezTo>
                    <a:pt x="182" y="604"/>
                    <a:pt x="179" y="608"/>
                    <a:pt x="178" y="614"/>
                  </a:cubicBezTo>
                  <a:cubicBezTo>
                    <a:pt x="177" y="620"/>
                    <a:pt x="156" y="617"/>
                    <a:pt x="148" y="616"/>
                  </a:cubicBezTo>
                  <a:cubicBezTo>
                    <a:pt x="141" y="614"/>
                    <a:pt x="121" y="615"/>
                    <a:pt x="116" y="618"/>
                  </a:cubicBezTo>
                  <a:cubicBezTo>
                    <a:pt x="110" y="622"/>
                    <a:pt x="103" y="632"/>
                    <a:pt x="108" y="637"/>
                  </a:cubicBezTo>
                  <a:cubicBezTo>
                    <a:pt x="113" y="641"/>
                    <a:pt x="130" y="640"/>
                    <a:pt x="130" y="640"/>
                  </a:cubicBezTo>
                  <a:cubicBezTo>
                    <a:pt x="130" y="640"/>
                    <a:pt x="131" y="649"/>
                    <a:pt x="135" y="652"/>
                  </a:cubicBezTo>
                  <a:cubicBezTo>
                    <a:pt x="139" y="654"/>
                    <a:pt x="155" y="650"/>
                    <a:pt x="155" y="650"/>
                  </a:cubicBezTo>
                  <a:cubicBezTo>
                    <a:pt x="155" y="650"/>
                    <a:pt x="161" y="666"/>
                    <a:pt x="161" y="667"/>
                  </a:cubicBezTo>
                  <a:cubicBezTo>
                    <a:pt x="161" y="667"/>
                    <a:pt x="145" y="669"/>
                    <a:pt x="134" y="666"/>
                  </a:cubicBezTo>
                  <a:cubicBezTo>
                    <a:pt x="123" y="662"/>
                    <a:pt x="103" y="654"/>
                    <a:pt x="103" y="654"/>
                  </a:cubicBezTo>
                  <a:cubicBezTo>
                    <a:pt x="96" y="665"/>
                    <a:pt x="96" y="665"/>
                    <a:pt x="96" y="665"/>
                  </a:cubicBezTo>
                  <a:cubicBezTo>
                    <a:pt x="96" y="665"/>
                    <a:pt x="91" y="677"/>
                    <a:pt x="86" y="688"/>
                  </a:cubicBezTo>
                  <a:cubicBezTo>
                    <a:pt x="80" y="700"/>
                    <a:pt x="105" y="701"/>
                    <a:pt x="105" y="701"/>
                  </a:cubicBezTo>
                  <a:cubicBezTo>
                    <a:pt x="104" y="711"/>
                    <a:pt x="104" y="711"/>
                    <a:pt x="104" y="711"/>
                  </a:cubicBezTo>
                  <a:cubicBezTo>
                    <a:pt x="104" y="711"/>
                    <a:pt x="115" y="712"/>
                    <a:pt x="121" y="713"/>
                  </a:cubicBezTo>
                  <a:cubicBezTo>
                    <a:pt x="128" y="714"/>
                    <a:pt x="126" y="720"/>
                    <a:pt x="126" y="720"/>
                  </a:cubicBezTo>
                  <a:cubicBezTo>
                    <a:pt x="126" y="721"/>
                    <a:pt x="112" y="726"/>
                    <a:pt x="105" y="726"/>
                  </a:cubicBezTo>
                  <a:cubicBezTo>
                    <a:pt x="99" y="726"/>
                    <a:pt x="90" y="733"/>
                    <a:pt x="90" y="733"/>
                  </a:cubicBezTo>
                  <a:cubicBezTo>
                    <a:pt x="90" y="733"/>
                    <a:pt x="93" y="737"/>
                    <a:pt x="100" y="739"/>
                  </a:cubicBezTo>
                  <a:cubicBezTo>
                    <a:pt x="106" y="740"/>
                    <a:pt x="105" y="745"/>
                    <a:pt x="102" y="750"/>
                  </a:cubicBezTo>
                  <a:cubicBezTo>
                    <a:pt x="99" y="755"/>
                    <a:pt x="89" y="757"/>
                    <a:pt x="82" y="757"/>
                  </a:cubicBezTo>
                  <a:cubicBezTo>
                    <a:pt x="76" y="757"/>
                    <a:pt x="61" y="757"/>
                    <a:pt x="53" y="756"/>
                  </a:cubicBezTo>
                  <a:cubicBezTo>
                    <a:pt x="45" y="755"/>
                    <a:pt x="31" y="753"/>
                    <a:pt x="17" y="754"/>
                  </a:cubicBezTo>
                  <a:cubicBezTo>
                    <a:pt x="4" y="754"/>
                    <a:pt x="0" y="771"/>
                    <a:pt x="0" y="771"/>
                  </a:cubicBezTo>
                  <a:cubicBezTo>
                    <a:pt x="0" y="771"/>
                    <a:pt x="20" y="774"/>
                    <a:pt x="30" y="776"/>
                  </a:cubicBezTo>
                  <a:cubicBezTo>
                    <a:pt x="39" y="777"/>
                    <a:pt x="65" y="784"/>
                    <a:pt x="65" y="784"/>
                  </a:cubicBezTo>
                  <a:cubicBezTo>
                    <a:pt x="69" y="789"/>
                    <a:pt x="69" y="789"/>
                    <a:pt x="69" y="789"/>
                  </a:cubicBezTo>
                  <a:cubicBezTo>
                    <a:pt x="71" y="787"/>
                    <a:pt x="71" y="787"/>
                    <a:pt x="71" y="787"/>
                  </a:cubicBezTo>
                  <a:cubicBezTo>
                    <a:pt x="71" y="787"/>
                    <a:pt x="83" y="778"/>
                    <a:pt x="88" y="776"/>
                  </a:cubicBezTo>
                  <a:cubicBezTo>
                    <a:pt x="92" y="774"/>
                    <a:pt x="123" y="776"/>
                    <a:pt x="123" y="776"/>
                  </a:cubicBezTo>
                  <a:cubicBezTo>
                    <a:pt x="123" y="776"/>
                    <a:pt x="110" y="793"/>
                    <a:pt x="102" y="796"/>
                  </a:cubicBezTo>
                  <a:cubicBezTo>
                    <a:pt x="94" y="799"/>
                    <a:pt x="75" y="794"/>
                    <a:pt x="66" y="790"/>
                  </a:cubicBezTo>
                  <a:cubicBezTo>
                    <a:pt x="56" y="787"/>
                    <a:pt x="56" y="792"/>
                    <a:pt x="55" y="797"/>
                  </a:cubicBezTo>
                  <a:cubicBezTo>
                    <a:pt x="54" y="803"/>
                    <a:pt x="62" y="815"/>
                    <a:pt x="80" y="824"/>
                  </a:cubicBezTo>
                  <a:cubicBezTo>
                    <a:pt x="98" y="833"/>
                    <a:pt x="112" y="830"/>
                    <a:pt x="112" y="830"/>
                  </a:cubicBezTo>
                  <a:cubicBezTo>
                    <a:pt x="112" y="830"/>
                    <a:pt x="117" y="845"/>
                    <a:pt x="119" y="856"/>
                  </a:cubicBezTo>
                  <a:cubicBezTo>
                    <a:pt x="121" y="867"/>
                    <a:pt x="132" y="861"/>
                    <a:pt x="146" y="849"/>
                  </a:cubicBezTo>
                  <a:cubicBezTo>
                    <a:pt x="159" y="836"/>
                    <a:pt x="170" y="821"/>
                    <a:pt x="170" y="821"/>
                  </a:cubicBezTo>
                  <a:cubicBezTo>
                    <a:pt x="175" y="822"/>
                    <a:pt x="175" y="822"/>
                    <a:pt x="175" y="822"/>
                  </a:cubicBezTo>
                  <a:cubicBezTo>
                    <a:pt x="175" y="822"/>
                    <a:pt x="186" y="815"/>
                    <a:pt x="190" y="810"/>
                  </a:cubicBezTo>
                  <a:cubicBezTo>
                    <a:pt x="195" y="805"/>
                    <a:pt x="208" y="798"/>
                    <a:pt x="213" y="789"/>
                  </a:cubicBezTo>
                  <a:cubicBezTo>
                    <a:pt x="218" y="781"/>
                    <a:pt x="219" y="775"/>
                    <a:pt x="217" y="767"/>
                  </a:cubicBezTo>
                  <a:cubicBezTo>
                    <a:pt x="215" y="760"/>
                    <a:pt x="221" y="754"/>
                    <a:pt x="224" y="749"/>
                  </a:cubicBezTo>
                  <a:cubicBezTo>
                    <a:pt x="228" y="745"/>
                    <a:pt x="247" y="741"/>
                    <a:pt x="247" y="741"/>
                  </a:cubicBezTo>
                  <a:cubicBezTo>
                    <a:pt x="247" y="741"/>
                    <a:pt x="234" y="758"/>
                    <a:pt x="228" y="767"/>
                  </a:cubicBezTo>
                  <a:cubicBezTo>
                    <a:pt x="222" y="776"/>
                    <a:pt x="229" y="773"/>
                    <a:pt x="236" y="775"/>
                  </a:cubicBezTo>
                  <a:cubicBezTo>
                    <a:pt x="244" y="776"/>
                    <a:pt x="269" y="777"/>
                    <a:pt x="269" y="777"/>
                  </a:cubicBezTo>
                  <a:cubicBezTo>
                    <a:pt x="269" y="777"/>
                    <a:pt x="249" y="786"/>
                    <a:pt x="241" y="791"/>
                  </a:cubicBezTo>
                  <a:cubicBezTo>
                    <a:pt x="233" y="795"/>
                    <a:pt x="216" y="806"/>
                    <a:pt x="209" y="810"/>
                  </a:cubicBezTo>
                  <a:cubicBezTo>
                    <a:pt x="202" y="813"/>
                    <a:pt x="186" y="818"/>
                    <a:pt x="186" y="818"/>
                  </a:cubicBezTo>
                  <a:cubicBezTo>
                    <a:pt x="186" y="818"/>
                    <a:pt x="187" y="823"/>
                    <a:pt x="183" y="829"/>
                  </a:cubicBezTo>
                  <a:cubicBezTo>
                    <a:pt x="179" y="836"/>
                    <a:pt x="174" y="844"/>
                    <a:pt x="174" y="844"/>
                  </a:cubicBezTo>
                  <a:cubicBezTo>
                    <a:pt x="174" y="844"/>
                    <a:pt x="170" y="847"/>
                    <a:pt x="163" y="848"/>
                  </a:cubicBezTo>
                  <a:cubicBezTo>
                    <a:pt x="157" y="850"/>
                    <a:pt x="152" y="858"/>
                    <a:pt x="143" y="867"/>
                  </a:cubicBezTo>
                  <a:cubicBezTo>
                    <a:pt x="134" y="876"/>
                    <a:pt x="141" y="871"/>
                    <a:pt x="142" y="876"/>
                  </a:cubicBezTo>
                  <a:cubicBezTo>
                    <a:pt x="143" y="880"/>
                    <a:pt x="148" y="877"/>
                    <a:pt x="153" y="875"/>
                  </a:cubicBezTo>
                  <a:cubicBezTo>
                    <a:pt x="159" y="874"/>
                    <a:pt x="179" y="851"/>
                    <a:pt x="180" y="850"/>
                  </a:cubicBezTo>
                  <a:cubicBezTo>
                    <a:pt x="182" y="849"/>
                    <a:pt x="186" y="846"/>
                    <a:pt x="186" y="846"/>
                  </a:cubicBezTo>
                  <a:cubicBezTo>
                    <a:pt x="186" y="846"/>
                    <a:pt x="195" y="844"/>
                    <a:pt x="192" y="847"/>
                  </a:cubicBezTo>
                  <a:cubicBezTo>
                    <a:pt x="188" y="850"/>
                    <a:pt x="182" y="859"/>
                    <a:pt x="182" y="859"/>
                  </a:cubicBezTo>
                  <a:cubicBezTo>
                    <a:pt x="193" y="860"/>
                    <a:pt x="193" y="860"/>
                    <a:pt x="193" y="860"/>
                  </a:cubicBezTo>
                  <a:cubicBezTo>
                    <a:pt x="193" y="860"/>
                    <a:pt x="208" y="867"/>
                    <a:pt x="212" y="873"/>
                  </a:cubicBezTo>
                  <a:cubicBezTo>
                    <a:pt x="216" y="879"/>
                    <a:pt x="220" y="873"/>
                    <a:pt x="224" y="869"/>
                  </a:cubicBezTo>
                  <a:cubicBezTo>
                    <a:pt x="229" y="865"/>
                    <a:pt x="247" y="849"/>
                    <a:pt x="255" y="847"/>
                  </a:cubicBezTo>
                  <a:cubicBezTo>
                    <a:pt x="263" y="845"/>
                    <a:pt x="266" y="857"/>
                    <a:pt x="261" y="864"/>
                  </a:cubicBezTo>
                  <a:cubicBezTo>
                    <a:pt x="256" y="872"/>
                    <a:pt x="252" y="874"/>
                    <a:pt x="241" y="875"/>
                  </a:cubicBezTo>
                  <a:cubicBezTo>
                    <a:pt x="231" y="876"/>
                    <a:pt x="221" y="887"/>
                    <a:pt x="217" y="889"/>
                  </a:cubicBezTo>
                  <a:cubicBezTo>
                    <a:pt x="213" y="892"/>
                    <a:pt x="200" y="890"/>
                    <a:pt x="192" y="889"/>
                  </a:cubicBezTo>
                  <a:cubicBezTo>
                    <a:pt x="183" y="888"/>
                    <a:pt x="183" y="883"/>
                    <a:pt x="176" y="884"/>
                  </a:cubicBezTo>
                  <a:cubicBezTo>
                    <a:pt x="169" y="884"/>
                    <a:pt x="149" y="899"/>
                    <a:pt x="150" y="900"/>
                  </a:cubicBezTo>
                  <a:cubicBezTo>
                    <a:pt x="152" y="902"/>
                    <a:pt x="168" y="908"/>
                    <a:pt x="168" y="908"/>
                  </a:cubicBezTo>
                  <a:cubicBezTo>
                    <a:pt x="168" y="908"/>
                    <a:pt x="163" y="916"/>
                    <a:pt x="159" y="922"/>
                  </a:cubicBezTo>
                  <a:cubicBezTo>
                    <a:pt x="156" y="928"/>
                    <a:pt x="146" y="936"/>
                    <a:pt x="145" y="942"/>
                  </a:cubicBezTo>
                  <a:cubicBezTo>
                    <a:pt x="144" y="948"/>
                    <a:pt x="156" y="959"/>
                    <a:pt x="156" y="959"/>
                  </a:cubicBezTo>
                  <a:cubicBezTo>
                    <a:pt x="156" y="959"/>
                    <a:pt x="143" y="962"/>
                    <a:pt x="136" y="976"/>
                  </a:cubicBezTo>
                  <a:cubicBezTo>
                    <a:pt x="130" y="991"/>
                    <a:pt x="164" y="985"/>
                    <a:pt x="164" y="985"/>
                  </a:cubicBezTo>
                  <a:cubicBezTo>
                    <a:pt x="164" y="985"/>
                    <a:pt x="160" y="989"/>
                    <a:pt x="157" y="994"/>
                  </a:cubicBezTo>
                  <a:cubicBezTo>
                    <a:pt x="153" y="1000"/>
                    <a:pt x="144" y="1011"/>
                    <a:pt x="144" y="1011"/>
                  </a:cubicBezTo>
                  <a:cubicBezTo>
                    <a:pt x="158" y="1007"/>
                    <a:pt x="158" y="1007"/>
                    <a:pt x="158" y="1007"/>
                  </a:cubicBezTo>
                  <a:cubicBezTo>
                    <a:pt x="158" y="1007"/>
                    <a:pt x="158" y="1007"/>
                    <a:pt x="156" y="1012"/>
                  </a:cubicBezTo>
                  <a:cubicBezTo>
                    <a:pt x="154" y="1016"/>
                    <a:pt x="141" y="1024"/>
                    <a:pt x="133" y="1032"/>
                  </a:cubicBezTo>
                  <a:cubicBezTo>
                    <a:pt x="124" y="1039"/>
                    <a:pt x="119" y="1062"/>
                    <a:pt x="123" y="1064"/>
                  </a:cubicBezTo>
                  <a:cubicBezTo>
                    <a:pt x="128" y="1066"/>
                    <a:pt x="142" y="1066"/>
                    <a:pt x="139" y="1069"/>
                  </a:cubicBezTo>
                  <a:cubicBezTo>
                    <a:pt x="136" y="1072"/>
                    <a:pt x="128" y="1091"/>
                    <a:pt x="128" y="1091"/>
                  </a:cubicBezTo>
                  <a:cubicBezTo>
                    <a:pt x="128" y="1091"/>
                    <a:pt x="141" y="1092"/>
                    <a:pt x="139" y="1096"/>
                  </a:cubicBezTo>
                  <a:cubicBezTo>
                    <a:pt x="138" y="1100"/>
                    <a:pt x="128" y="1117"/>
                    <a:pt x="128" y="1117"/>
                  </a:cubicBezTo>
                  <a:cubicBezTo>
                    <a:pt x="135" y="1122"/>
                    <a:pt x="135" y="1122"/>
                    <a:pt x="135" y="1122"/>
                  </a:cubicBezTo>
                  <a:cubicBezTo>
                    <a:pt x="135" y="1122"/>
                    <a:pt x="130" y="1128"/>
                    <a:pt x="131" y="1141"/>
                  </a:cubicBezTo>
                  <a:cubicBezTo>
                    <a:pt x="132" y="1155"/>
                    <a:pt x="147" y="1149"/>
                    <a:pt x="147" y="1149"/>
                  </a:cubicBezTo>
                  <a:cubicBezTo>
                    <a:pt x="136" y="1170"/>
                    <a:pt x="136" y="1170"/>
                    <a:pt x="136" y="1170"/>
                  </a:cubicBezTo>
                  <a:cubicBezTo>
                    <a:pt x="136" y="1170"/>
                    <a:pt x="137" y="1177"/>
                    <a:pt x="132" y="1183"/>
                  </a:cubicBezTo>
                  <a:cubicBezTo>
                    <a:pt x="128" y="1188"/>
                    <a:pt x="120" y="1210"/>
                    <a:pt x="120" y="1214"/>
                  </a:cubicBezTo>
                  <a:cubicBezTo>
                    <a:pt x="120" y="1219"/>
                    <a:pt x="125" y="1222"/>
                    <a:pt x="125" y="1232"/>
                  </a:cubicBezTo>
                  <a:cubicBezTo>
                    <a:pt x="126" y="1241"/>
                    <a:pt x="115" y="1266"/>
                    <a:pt x="115" y="1266"/>
                  </a:cubicBezTo>
                  <a:cubicBezTo>
                    <a:pt x="115" y="1266"/>
                    <a:pt x="115" y="1270"/>
                    <a:pt x="112" y="1278"/>
                  </a:cubicBezTo>
                  <a:cubicBezTo>
                    <a:pt x="109" y="1287"/>
                    <a:pt x="101" y="1289"/>
                    <a:pt x="101" y="1289"/>
                  </a:cubicBezTo>
                  <a:cubicBezTo>
                    <a:pt x="101" y="1333"/>
                    <a:pt x="101" y="1333"/>
                    <a:pt x="101" y="1333"/>
                  </a:cubicBezTo>
                  <a:cubicBezTo>
                    <a:pt x="114" y="1335"/>
                    <a:pt x="114" y="1335"/>
                    <a:pt x="114" y="1335"/>
                  </a:cubicBezTo>
                  <a:cubicBezTo>
                    <a:pt x="114" y="1335"/>
                    <a:pt x="129" y="1330"/>
                    <a:pt x="135" y="1324"/>
                  </a:cubicBezTo>
                  <a:cubicBezTo>
                    <a:pt x="140" y="1318"/>
                    <a:pt x="152" y="1320"/>
                    <a:pt x="152" y="1320"/>
                  </a:cubicBezTo>
                  <a:cubicBezTo>
                    <a:pt x="149" y="1311"/>
                    <a:pt x="149" y="1311"/>
                    <a:pt x="149" y="1311"/>
                  </a:cubicBezTo>
                  <a:cubicBezTo>
                    <a:pt x="147" y="1293"/>
                    <a:pt x="147" y="1293"/>
                    <a:pt x="147" y="1293"/>
                  </a:cubicBezTo>
                  <a:cubicBezTo>
                    <a:pt x="147" y="1293"/>
                    <a:pt x="154" y="1273"/>
                    <a:pt x="156" y="1266"/>
                  </a:cubicBezTo>
                  <a:cubicBezTo>
                    <a:pt x="158" y="1259"/>
                    <a:pt x="160" y="1250"/>
                    <a:pt x="157" y="1246"/>
                  </a:cubicBezTo>
                  <a:cubicBezTo>
                    <a:pt x="155" y="1242"/>
                    <a:pt x="155" y="1233"/>
                    <a:pt x="155" y="1233"/>
                  </a:cubicBezTo>
                  <a:cubicBezTo>
                    <a:pt x="155" y="1233"/>
                    <a:pt x="155" y="1215"/>
                    <a:pt x="155" y="1211"/>
                  </a:cubicBezTo>
                  <a:cubicBezTo>
                    <a:pt x="155" y="1206"/>
                    <a:pt x="158" y="1191"/>
                    <a:pt x="161" y="1181"/>
                  </a:cubicBezTo>
                  <a:cubicBezTo>
                    <a:pt x="165" y="1172"/>
                    <a:pt x="191" y="1162"/>
                    <a:pt x="196" y="1158"/>
                  </a:cubicBezTo>
                  <a:cubicBezTo>
                    <a:pt x="201" y="1154"/>
                    <a:pt x="205" y="1147"/>
                    <a:pt x="206" y="1139"/>
                  </a:cubicBezTo>
                  <a:cubicBezTo>
                    <a:pt x="207" y="1131"/>
                    <a:pt x="192" y="1120"/>
                    <a:pt x="188" y="1114"/>
                  </a:cubicBezTo>
                  <a:cubicBezTo>
                    <a:pt x="184" y="1108"/>
                    <a:pt x="181" y="1096"/>
                    <a:pt x="181" y="1087"/>
                  </a:cubicBezTo>
                  <a:cubicBezTo>
                    <a:pt x="180" y="1078"/>
                    <a:pt x="178" y="1067"/>
                    <a:pt x="178" y="1067"/>
                  </a:cubicBezTo>
                  <a:cubicBezTo>
                    <a:pt x="178" y="1067"/>
                    <a:pt x="188" y="1056"/>
                    <a:pt x="189" y="1054"/>
                  </a:cubicBezTo>
                  <a:cubicBezTo>
                    <a:pt x="191" y="1052"/>
                    <a:pt x="214" y="1016"/>
                    <a:pt x="220" y="1006"/>
                  </a:cubicBezTo>
                  <a:cubicBezTo>
                    <a:pt x="227" y="995"/>
                    <a:pt x="252" y="974"/>
                    <a:pt x="256" y="971"/>
                  </a:cubicBezTo>
                  <a:cubicBezTo>
                    <a:pt x="260" y="968"/>
                    <a:pt x="267" y="968"/>
                    <a:pt x="267" y="968"/>
                  </a:cubicBezTo>
                  <a:cubicBezTo>
                    <a:pt x="258" y="986"/>
                    <a:pt x="258" y="986"/>
                    <a:pt x="258" y="986"/>
                  </a:cubicBezTo>
                  <a:cubicBezTo>
                    <a:pt x="258" y="986"/>
                    <a:pt x="269" y="978"/>
                    <a:pt x="274" y="977"/>
                  </a:cubicBezTo>
                  <a:cubicBezTo>
                    <a:pt x="278" y="975"/>
                    <a:pt x="282" y="981"/>
                    <a:pt x="282" y="987"/>
                  </a:cubicBezTo>
                  <a:cubicBezTo>
                    <a:pt x="283" y="993"/>
                    <a:pt x="268" y="1010"/>
                    <a:pt x="263" y="1015"/>
                  </a:cubicBezTo>
                  <a:cubicBezTo>
                    <a:pt x="258" y="1020"/>
                    <a:pt x="240" y="1030"/>
                    <a:pt x="240" y="1030"/>
                  </a:cubicBezTo>
                  <a:cubicBezTo>
                    <a:pt x="229" y="1032"/>
                    <a:pt x="229" y="1032"/>
                    <a:pt x="229" y="1032"/>
                  </a:cubicBezTo>
                  <a:cubicBezTo>
                    <a:pt x="229" y="1032"/>
                    <a:pt x="220" y="1047"/>
                    <a:pt x="214" y="1056"/>
                  </a:cubicBezTo>
                  <a:cubicBezTo>
                    <a:pt x="208" y="1065"/>
                    <a:pt x="204" y="1084"/>
                    <a:pt x="204" y="1091"/>
                  </a:cubicBezTo>
                  <a:cubicBezTo>
                    <a:pt x="205" y="1099"/>
                    <a:pt x="218" y="1110"/>
                    <a:pt x="218" y="1110"/>
                  </a:cubicBezTo>
                  <a:cubicBezTo>
                    <a:pt x="225" y="1112"/>
                    <a:pt x="225" y="1112"/>
                    <a:pt x="225" y="1112"/>
                  </a:cubicBezTo>
                  <a:cubicBezTo>
                    <a:pt x="229" y="1122"/>
                    <a:pt x="229" y="1122"/>
                    <a:pt x="229" y="1122"/>
                  </a:cubicBezTo>
                  <a:cubicBezTo>
                    <a:pt x="233" y="1129"/>
                    <a:pt x="254" y="1164"/>
                    <a:pt x="254" y="1164"/>
                  </a:cubicBezTo>
                  <a:cubicBezTo>
                    <a:pt x="254" y="1164"/>
                    <a:pt x="262" y="1170"/>
                    <a:pt x="266" y="1161"/>
                  </a:cubicBezTo>
                  <a:cubicBezTo>
                    <a:pt x="269" y="1152"/>
                    <a:pt x="261" y="1136"/>
                    <a:pt x="260" y="1131"/>
                  </a:cubicBezTo>
                  <a:cubicBezTo>
                    <a:pt x="258" y="1126"/>
                    <a:pt x="236" y="1109"/>
                    <a:pt x="233" y="1107"/>
                  </a:cubicBezTo>
                  <a:cubicBezTo>
                    <a:pt x="230" y="1104"/>
                    <a:pt x="221" y="1108"/>
                    <a:pt x="221" y="1108"/>
                  </a:cubicBezTo>
                  <a:cubicBezTo>
                    <a:pt x="221" y="1108"/>
                    <a:pt x="218" y="1103"/>
                    <a:pt x="215" y="1095"/>
                  </a:cubicBezTo>
                  <a:cubicBezTo>
                    <a:pt x="213" y="1088"/>
                    <a:pt x="215" y="1080"/>
                    <a:pt x="215" y="1080"/>
                  </a:cubicBezTo>
                  <a:cubicBezTo>
                    <a:pt x="231" y="1090"/>
                    <a:pt x="231" y="1090"/>
                    <a:pt x="231" y="1090"/>
                  </a:cubicBezTo>
                  <a:cubicBezTo>
                    <a:pt x="245" y="1105"/>
                    <a:pt x="245" y="1105"/>
                    <a:pt x="245" y="1105"/>
                  </a:cubicBezTo>
                  <a:cubicBezTo>
                    <a:pt x="245" y="1105"/>
                    <a:pt x="245" y="1105"/>
                    <a:pt x="249" y="1107"/>
                  </a:cubicBezTo>
                  <a:cubicBezTo>
                    <a:pt x="254" y="1110"/>
                    <a:pt x="274" y="1106"/>
                    <a:pt x="274" y="1106"/>
                  </a:cubicBezTo>
                  <a:cubicBezTo>
                    <a:pt x="274" y="1106"/>
                    <a:pt x="274" y="1106"/>
                    <a:pt x="277" y="1102"/>
                  </a:cubicBezTo>
                  <a:cubicBezTo>
                    <a:pt x="280" y="1098"/>
                    <a:pt x="280" y="1093"/>
                    <a:pt x="278" y="1085"/>
                  </a:cubicBezTo>
                  <a:cubicBezTo>
                    <a:pt x="276" y="1076"/>
                    <a:pt x="268" y="1067"/>
                    <a:pt x="268" y="1067"/>
                  </a:cubicBezTo>
                  <a:cubicBezTo>
                    <a:pt x="282" y="1062"/>
                    <a:pt x="282" y="1062"/>
                    <a:pt x="282" y="1062"/>
                  </a:cubicBezTo>
                  <a:cubicBezTo>
                    <a:pt x="291" y="1050"/>
                    <a:pt x="291" y="1050"/>
                    <a:pt x="291" y="1050"/>
                  </a:cubicBezTo>
                  <a:cubicBezTo>
                    <a:pt x="291" y="1050"/>
                    <a:pt x="289" y="1027"/>
                    <a:pt x="287" y="1015"/>
                  </a:cubicBezTo>
                  <a:cubicBezTo>
                    <a:pt x="286" y="1004"/>
                    <a:pt x="288" y="997"/>
                    <a:pt x="289" y="994"/>
                  </a:cubicBezTo>
                  <a:cubicBezTo>
                    <a:pt x="289" y="991"/>
                    <a:pt x="295" y="993"/>
                    <a:pt x="299" y="992"/>
                  </a:cubicBezTo>
                  <a:cubicBezTo>
                    <a:pt x="303" y="992"/>
                    <a:pt x="323" y="995"/>
                    <a:pt x="323" y="995"/>
                  </a:cubicBezTo>
                  <a:cubicBezTo>
                    <a:pt x="323" y="995"/>
                    <a:pt x="323" y="995"/>
                    <a:pt x="318" y="1003"/>
                  </a:cubicBezTo>
                  <a:cubicBezTo>
                    <a:pt x="313" y="1011"/>
                    <a:pt x="315" y="1017"/>
                    <a:pt x="315" y="1017"/>
                  </a:cubicBezTo>
                  <a:cubicBezTo>
                    <a:pt x="315" y="1017"/>
                    <a:pt x="304" y="1025"/>
                    <a:pt x="298" y="1033"/>
                  </a:cubicBezTo>
                  <a:cubicBezTo>
                    <a:pt x="292" y="1041"/>
                    <a:pt x="297" y="1043"/>
                    <a:pt x="300" y="1049"/>
                  </a:cubicBezTo>
                  <a:cubicBezTo>
                    <a:pt x="302" y="1054"/>
                    <a:pt x="318" y="1064"/>
                    <a:pt x="318" y="1064"/>
                  </a:cubicBezTo>
                  <a:cubicBezTo>
                    <a:pt x="318" y="1064"/>
                    <a:pt x="318" y="1059"/>
                    <a:pt x="314" y="1054"/>
                  </a:cubicBezTo>
                  <a:cubicBezTo>
                    <a:pt x="310" y="1050"/>
                    <a:pt x="309" y="1042"/>
                    <a:pt x="313" y="1038"/>
                  </a:cubicBezTo>
                  <a:cubicBezTo>
                    <a:pt x="316" y="1033"/>
                    <a:pt x="325" y="1048"/>
                    <a:pt x="332" y="1052"/>
                  </a:cubicBezTo>
                  <a:cubicBezTo>
                    <a:pt x="340" y="1057"/>
                    <a:pt x="352" y="1082"/>
                    <a:pt x="352" y="1082"/>
                  </a:cubicBezTo>
                  <a:cubicBezTo>
                    <a:pt x="352" y="1082"/>
                    <a:pt x="352" y="1082"/>
                    <a:pt x="347" y="1085"/>
                  </a:cubicBezTo>
                  <a:cubicBezTo>
                    <a:pt x="343" y="1088"/>
                    <a:pt x="336" y="1086"/>
                    <a:pt x="328" y="1083"/>
                  </a:cubicBezTo>
                  <a:cubicBezTo>
                    <a:pt x="321" y="1079"/>
                    <a:pt x="318" y="1073"/>
                    <a:pt x="314" y="1074"/>
                  </a:cubicBezTo>
                  <a:cubicBezTo>
                    <a:pt x="310" y="1075"/>
                    <a:pt x="300" y="1100"/>
                    <a:pt x="300" y="1100"/>
                  </a:cubicBezTo>
                  <a:cubicBezTo>
                    <a:pt x="306" y="1119"/>
                    <a:pt x="306" y="1119"/>
                    <a:pt x="306" y="1119"/>
                  </a:cubicBezTo>
                  <a:cubicBezTo>
                    <a:pt x="306" y="1119"/>
                    <a:pt x="305" y="1129"/>
                    <a:pt x="302" y="1135"/>
                  </a:cubicBezTo>
                  <a:cubicBezTo>
                    <a:pt x="299" y="1140"/>
                    <a:pt x="292" y="1165"/>
                    <a:pt x="297" y="1178"/>
                  </a:cubicBezTo>
                  <a:cubicBezTo>
                    <a:pt x="302" y="1191"/>
                    <a:pt x="316" y="1207"/>
                    <a:pt x="316" y="1207"/>
                  </a:cubicBezTo>
                  <a:cubicBezTo>
                    <a:pt x="328" y="1206"/>
                    <a:pt x="328" y="1206"/>
                    <a:pt x="328" y="1206"/>
                  </a:cubicBezTo>
                  <a:cubicBezTo>
                    <a:pt x="340" y="1226"/>
                    <a:pt x="340" y="1226"/>
                    <a:pt x="340" y="1226"/>
                  </a:cubicBezTo>
                  <a:cubicBezTo>
                    <a:pt x="346" y="1235"/>
                    <a:pt x="346" y="1235"/>
                    <a:pt x="346" y="1235"/>
                  </a:cubicBezTo>
                  <a:cubicBezTo>
                    <a:pt x="346" y="1235"/>
                    <a:pt x="341" y="1241"/>
                    <a:pt x="346" y="1245"/>
                  </a:cubicBezTo>
                  <a:cubicBezTo>
                    <a:pt x="351" y="1248"/>
                    <a:pt x="354" y="1265"/>
                    <a:pt x="350" y="1276"/>
                  </a:cubicBezTo>
                  <a:cubicBezTo>
                    <a:pt x="347" y="1287"/>
                    <a:pt x="335" y="1296"/>
                    <a:pt x="335" y="1296"/>
                  </a:cubicBezTo>
                  <a:cubicBezTo>
                    <a:pt x="335" y="1296"/>
                    <a:pt x="329" y="1303"/>
                    <a:pt x="324" y="1305"/>
                  </a:cubicBezTo>
                  <a:cubicBezTo>
                    <a:pt x="319" y="1307"/>
                    <a:pt x="310" y="1309"/>
                    <a:pt x="310" y="1309"/>
                  </a:cubicBezTo>
                  <a:cubicBezTo>
                    <a:pt x="308" y="1333"/>
                    <a:pt x="308" y="1333"/>
                    <a:pt x="308" y="1333"/>
                  </a:cubicBezTo>
                  <a:cubicBezTo>
                    <a:pt x="308" y="1333"/>
                    <a:pt x="297" y="1344"/>
                    <a:pt x="293" y="1353"/>
                  </a:cubicBezTo>
                  <a:cubicBezTo>
                    <a:pt x="288" y="1362"/>
                    <a:pt x="286" y="1364"/>
                    <a:pt x="285" y="1371"/>
                  </a:cubicBezTo>
                  <a:cubicBezTo>
                    <a:pt x="284" y="1377"/>
                    <a:pt x="291" y="1384"/>
                    <a:pt x="291" y="1384"/>
                  </a:cubicBezTo>
                  <a:cubicBezTo>
                    <a:pt x="291" y="1384"/>
                    <a:pt x="278" y="1391"/>
                    <a:pt x="274" y="1395"/>
                  </a:cubicBezTo>
                  <a:cubicBezTo>
                    <a:pt x="270" y="1399"/>
                    <a:pt x="272" y="1411"/>
                    <a:pt x="272" y="1411"/>
                  </a:cubicBezTo>
                  <a:cubicBezTo>
                    <a:pt x="272" y="1411"/>
                    <a:pt x="265" y="1416"/>
                    <a:pt x="260" y="1422"/>
                  </a:cubicBezTo>
                  <a:cubicBezTo>
                    <a:pt x="255" y="1429"/>
                    <a:pt x="266" y="1442"/>
                    <a:pt x="266" y="1442"/>
                  </a:cubicBezTo>
                  <a:cubicBezTo>
                    <a:pt x="266" y="1442"/>
                    <a:pt x="260" y="1442"/>
                    <a:pt x="255" y="1443"/>
                  </a:cubicBezTo>
                  <a:cubicBezTo>
                    <a:pt x="251" y="1444"/>
                    <a:pt x="249" y="1446"/>
                    <a:pt x="254" y="1458"/>
                  </a:cubicBezTo>
                  <a:cubicBezTo>
                    <a:pt x="259" y="1470"/>
                    <a:pt x="271" y="1485"/>
                    <a:pt x="271" y="1485"/>
                  </a:cubicBezTo>
                  <a:cubicBezTo>
                    <a:pt x="271" y="1485"/>
                    <a:pt x="263" y="1485"/>
                    <a:pt x="259" y="1486"/>
                  </a:cubicBezTo>
                  <a:cubicBezTo>
                    <a:pt x="256" y="1487"/>
                    <a:pt x="255" y="1485"/>
                    <a:pt x="252" y="1482"/>
                  </a:cubicBezTo>
                  <a:cubicBezTo>
                    <a:pt x="248" y="1480"/>
                    <a:pt x="241" y="1462"/>
                    <a:pt x="240" y="1459"/>
                  </a:cubicBezTo>
                  <a:cubicBezTo>
                    <a:pt x="240" y="1455"/>
                    <a:pt x="235" y="1453"/>
                    <a:pt x="233" y="1456"/>
                  </a:cubicBezTo>
                  <a:cubicBezTo>
                    <a:pt x="231" y="1459"/>
                    <a:pt x="237" y="1461"/>
                    <a:pt x="239" y="1466"/>
                  </a:cubicBezTo>
                  <a:cubicBezTo>
                    <a:pt x="242" y="1471"/>
                    <a:pt x="245" y="1488"/>
                    <a:pt x="244" y="1494"/>
                  </a:cubicBezTo>
                  <a:cubicBezTo>
                    <a:pt x="243" y="1500"/>
                    <a:pt x="241" y="1504"/>
                    <a:pt x="241" y="1504"/>
                  </a:cubicBezTo>
                  <a:cubicBezTo>
                    <a:pt x="241" y="1504"/>
                    <a:pt x="258" y="1537"/>
                    <a:pt x="260" y="1539"/>
                  </a:cubicBezTo>
                  <a:cubicBezTo>
                    <a:pt x="261" y="1541"/>
                    <a:pt x="265" y="1543"/>
                    <a:pt x="265" y="1543"/>
                  </a:cubicBezTo>
                  <a:cubicBezTo>
                    <a:pt x="265" y="1543"/>
                    <a:pt x="267" y="1538"/>
                    <a:pt x="268" y="1537"/>
                  </a:cubicBezTo>
                  <a:cubicBezTo>
                    <a:pt x="271" y="1533"/>
                    <a:pt x="274" y="1549"/>
                    <a:pt x="274" y="1556"/>
                  </a:cubicBezTo>
                  <a:cubicBezTo>
                    <a:pt x="274" y="1563"/>
                    <a:pt x="273" y="1570"/>
                    <a:pt x="277" y="1575"/>
                  </a:cubicBezTo>
                  <a:cubicBezTo>
                    <a:pt x="281" y="1580"/>
                    <a:pt x="294" y="1591"/>
                    <a:pt x="297" y="1594"/>
                  </a:cubicBezTo>
                  <a:cubicBezTo>
                    <a:pt x="301" y="1598"/>
                    <a:pt x="301" y="1607"/>
                    <a:pt x="301" y="1607"/>
                  </a:cubicBezTo>
                  <a:cubicBezTo>
                    <a:pt x="307" y="1607"/>
                    <a:pt x="307" y="1607"/>
                    <a:pt x="307" y="1607"/>
                  </a:cubicBezTo>
                  <a:cubicBezTo>
                    <a:pt x="307" y="1607"/>
                    <a:pt x="307" y="1590"/>
                    <a:pt x="306" y="1582"/>
                  </a:cubicBezTo>
                  <a:cubicBezTo>
                    <a:pt x="306" y="1573"/>
                    <a:pt x="295" y="1564"/>
                    <a:pt x="291" y="1557"/>
                  </a:cubicBezTo>
                  <a:cubicBezTo>
                    <a:pt x="287" y="1549"/>
                    <a:pt x="276" y="1531"/>
                    <a:pt x="276" y="1531"/>
                  </a:cubicBezTo>
                  <a:cubicBezTo>
                    <a:pt x="279" y="1524"/>
                    <a:pt x="309" y="1505"/>
                    <a:pt x="309" y="1505"/>
                  </a:cubicBezTo>
                  <a:cubicBezTo>
                    <a:pt x="309" y="1505"/>
                    <a:pt x="326" y="1515"/>
                    <a:pt x="332" y="1520"/>
                  </a:cubicBezTo>
                  <a:cubicBezTo>
                    <a:pt x="338" y="1526"/>
                    <a:pt x="345" y="1544"/>
                    <a:pt x="345" y="1544"/>
                  </a:cubicBezTo>
                  <a:cubicBezTo>
                    <a:pt x="345" y="1544"/>
                    <a:pt x="350" y="1539"/>
                    <a:pt x="358" y="1541"/>
                  </a:cubicBezTo>
                  <a:cubicBezTo>
                    <a:pt x="365" y="1543"/>
                    <a:pt x="376" y="1562"/>
                    <a:pt x="376" y="1562"/>
                  </a:cubicBezTo>
                  <a:cubicBezTo>
                    <a:pt x="391" y="1575"/>
                    <a:pt x="391" y="1575"/>
                    <a:pt x="391" y="1575"/>
                  </a:cubicBezTo>
                  <a:cubicBezTo>
                    <a:pt x="417" y="1582"/>
                    <a:pt x="417" y="1582"/>
                    <a:pt x="417" y="1582"/>
                  </a:cubicBezTo>
                  <a:cubicBezTo>
                    <a:pt x="417" y="1582"/>
                    <a:pt x="418" y="1578"/>
                    <a:pt x="418" y="1574"/>
                  </a:cubicBezTo>
                  <a:cubicBezTo>
                    <a:pt x="417" y="1570"/>
                    <a:pt x="420" y="1552"/>
                    <a:pt x="420" y="1552"/>
                  </a:cubicBezTo>
                  <a:cubicBezTo>
                    <a:pt x="428" y="1538"/>
                    <a:pt x="428" y="1538"/>
                    <a:pt x="428" y="1538"/>
                  </a:cubicBezTo>
                  <a:cubicBezTo>
                    <a:pt x="421" y="1532"/>
                    <a:pt x="421" y="1532"/>
                    <a:pt x="421" y="1532"/>
                  </a:cubicBezTo>
                  <a:cubicBezTo>
                    <a:pt x="421" y="1532"/>
                    <a:pt x="405" y="1527"/>
                    <a:pt x="401" y="1523"/>
                  </a:cubicBezTo>
                  <a:cubicBezTo>
                    <a:pt x="398" y="1518"/>
                    <a:pt x="391" y="1500"/>
                    <a:pt x="391" y="1500"/>
                  </a:cubicBezTo>
                  <a:cubicBezTo>
                    <a:pt x="391" y="1500"/>
                    <a:pt x="398" y="1494"/>
                    <a:pt x="403" y="1495"/>
                  </a:cubicBezTo>
                  <a:cubicBezTo>
                    <a:pt x="408" y="1496"/>
                    <a:pt x="417" y="1503"/>
                    <a:pt x="418" y="1506"/>
                  </a:cubicBezTo>
                  <a:cubicBezTo>
                    <a:pt x="420" y="1510"/>
                    <a:pt x="426" y="1514"/>
                    <a:pt x="426" y="1514"/>
                  </a:cubicBezTo>
                  <a:cubicBezTo>
                    <a:pt x="441" y="1513"/>
                    <a:pt x="441" y="1513"/>
                    <a:pt x="441" y="1513"/>
                  </a:cubicBezTo>
                  <a:cubicBezTo>
                    <a:pt x="450" y="1514"/>
                    <a:pt x="450" y="1514"/>
                    <a:pt x="450" y="1514"/>
                  </a:cubicBezTo>
                  <a:cubicBezTo>
                    <a:pt x="467" y="1535"/>
                    <a:pt x="467" y="1535"/>
                    <a:pt x="467" y="1535"/>
                  </a:cubicBezTo>
                  <a:cubicBezTo>
                    <a:pt x="480" y="1535"/>
                    <a:pt x="480" y="1535"/>
                    <a:pt x="480" y="1535"/>
                  </a:cubicBezTo>
                  <a:cubicBezTo>
                    <a:pt x="480" y="1535"/>
                    <a:pt x="481" y="1539"/>
                    <a:pt x="481" y="1542"/>
                  </a:cubicBezTo>
                  <a:cubicBezTo>
                    <a:pt x="481" y="1546"/>
                    <a:pt x="486" y="1551"/>
                    <a:pt x="486" y="1551"/>
                  </a:cubicBezTo>
                  <a:cubicBezTo>
                    <a:pt x="486" y="1551"/>
                    <a:pt x="503" y="1546"/>
                    <a:pt x="507" y="1544"/>
                  </a:cubicBezTo>
                  <a:cubicBezTo>
                    <a:pt x="510" y="1541"/>
                    <a:pt x="521" y="1538"/>
                    <a:pt x="521" y="1538"/>
                  </a:cubicBezTo>
                  <a:cubicBezTo>
                    <a:pt x="528" y="1532"/>
                    <a:pt x="528" y="1532"/>
                    <a:pt x="528" y="1532"/>
                  </a:cubicBezTo>
                  <a:cubicBezTo>
                    <a:pt x="530" y="1525"/>
                    <a:pt x="530" y="1525"/>
                    <a:pt x="530" y="1525"/>
                  </a:cubicBezTo>
                  <a:cubicBezTo>
                    <a:pt x="531" y="1515"/>
                    <a:pt x="531" y="1515"/>
                    <a:pt x="531" y="1515"/>
                  </a:cubicBezTo>
                  <a:cubicBezTo>
                    <a:pt x="538" y="1517"/>
                    <a:pt x="538" y="1517"/>
                    <a:pt x="538" y="1517"/>
                  </a:cubicBezTo>
                  <a:cubicBezTo>
                    <a:pt x="538" y="1517"/>
                    <a:pt x="542" y="1515"/>
                    <a:pt x="544" y="1514"/>
                  </a:cubicBezTo>
                  <a:cubicBezTo>
                    <a:pt x="546" y="1513"/>
                    <a:pt x="542" y="1510"/>
                    <a:pt x="543" y="1506"/>
                  </a:cubicBezTo>
                  <a:cubicBezTo>
                    <a:pt x="545" y="1502"/>
                    <a:pt x="562" y="1505"/>
                    <a:pt x="569" y="1505"/>
                  </a:cubicBezTo>
                  <a:cubicBezTo>
                    <a:pt x="577" y="1505"/>
                    <a:pt x="586" y="1504"/>
                    <a:pt x="590" y="1500"/>
                  </a:cubicBezTo>
                  <a:cubicBezTo>
                    <a:pt x="593" y="1496"/>
                    <a:pt x="596" y="1486"/>
                    <a:pt x="596" y="1486"/>
                  </a:cubicBezTo>
                  <a:cubicBezTo>
                    <a:pt x="596" y="1486"/>
                    <a:pt x="592" y="1475"/>
                    <a:pt x="594" y="146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Freeform 12">
              <a:extLst>
                <a:ext uri="{FF2B5EF4-FFF2-40B4-BE49-F238E27FC236}">
                  <a16:creationId xmlns:a16="http://schemas.microsoft.com/office/drawing/2014/main" id="{1DBA5481-358A-41BB-9B48-0D373262C572}"/>
                </a:ext>
              </a:extLst>
            </p:cNvPr>
            <p:cNvSpPr>
              <a:spLocks/>
            </p:cNvSpPr>
            <p:nvPr/>
          </p:nvSpPr>
          <p:spPr bwMode="auto">
            <a:xfrm>
              <a:off x="3097231" y="4576273"/>
              <a:ext cx="695165" cy="793374"/>
            </a:xfrm>
            <a:custGeom>
              <a:avLst/>
              <a:gdLst>
                <a:gd name="T0" fmla="*/ 535 w 575"/>
                <a:gd name="T1" fmla="*/ 308 h 655"/>
                <a:gd name="T2" fmla="*/ 513 w 575"/>
                <a:gd name="T3" fmla="*/ 278 h 655"/>
                <a:gd name="T4" fmla="*/ 490 w 575"/>
                <a:gd name="T5" fmla="*/ 272 h 655"/>
                <a:gd name="T6" fmla="*/ 550 w 575"/>
                <a:gd name="T7" fmla="*/ 205 h 655"/>
                <a:gd name="T8" fmla="*/ 557 w 575"/>
                <a:gd name="T9" fmla="*/ 150 h 655"/>
                <a:gd name="T10" fmla="*/ 509 w 575"/>
                <a:gd name="T11" fmla="*/ 58 h 655"/>
                <a:gd name="T12" fmla="*/ 475 w 575"/>
                <a:gd name="T13" fmla="*/ 31 h 655"/>
                <a:gd name="T14" fmla="*/ 443 w 575"/>
                <a:gd name="T15" fmla="*/ 54 h 655"/>
                <a:gd name="T16" fmla="*/ 427 w 575"/>
                <a:gd name="T17" fmla="*/ 26 h 655"/>
                <a:gd name="T18" fmla="*/ 399 w 575"/>
                <a:gd name="T19" fmla="*/ 8 h 655"/>
                <a:gd name="T20" fmla="*/ 372 w 575"/>
                <a:gd name="T21" fmla="*/ 24 h 655"/>
                <a:gd name="T22" fmla="*/ 375 w 575"/>
                <a:gd name="T23" fmla="*/ 47 h 655"/>
                <a:gd name="T24" fmla="*/ 327 w 575"/>
                <a:gd name="T25" fmla="*/ 40 h 655"/>
                <a:gd name="T26" fmla="*/ 297 w 575"/>
                <a:gd name="T27" fmla="*/ 60 h 655"/>
                <a:gd name="T28" fmla="*/ 260 w 575"/>
                <a:gd name="T29" fmla="*/ 58 h 655"/>
                <a:gd name="T30" fmla="*/ 209 w 575"/>
                <a:gd name="T31" fmla="*/ 132 h 655"/>
                <a:gd name="T32" fmla="*/ 168 w 575"/>
                <a:gd name="T33" fmla="*/ 128 h 655"/>
                <a:gd name="T34" fmla="*/ 133 w 575"/>
                <a:gd name="T35" fmla="*/ 131 h 655"/>
                <a:gd name="T36" fmla="*/ 80 w 575"/>
                <a:gd name="T37" fmla="*/ 85 h 655"/>
                <a:gd name="T38" fmla="*/ 27 w 575"/>
                <a:gd name="T39" fmla="*/ 48 h 655"/>
                <a:gd name="T40" fmla="*/ 18 w 575"/>
                <a:gd name="T41" fmla="*/ 43 h 655"/>
                <a:gd name="T42" fmla="*/ 4 w 575"/>
                <a:gd name="T43" fmla="*/ 98 h 655"/>
                <a:gd name="T44" fmla="*/ 16 w 575"/>
                <a:gd name="T45" fmla="*/ 171 h 655"/>
                <a:gd name="T46" fmla="*/ 31 w 575"/>
                <a:gd name="T47" fmla="*/ 185 h 655"/>
                <a:gd name="T48" fmla="*/ 66 w 575"/>
                <a:gd name="T49" fmla="*/ 209 h 655"/>
                <a:gd name="T50" fmla="*/ 69 w 575"/>
                <a:gd name="T51" fmla="*/ 249 h 655"/>
                <a:gd name="T52" fmla="*/ 52 w 575"/>
                <a:gd name="T53" fmla="*/ 301 h 655"/>
                <a:gd name="T54" fmla="*/ 81 w 575"/>
                <a:gd name="T55" fmla="*/ 313 h 655"/>
                <a:gd name="T56" fmla="*/ 115 w 575"/>
                <a:gd name="T57" fmla="*/ 329 h 655"/>
                <a:gd name="T58" fmla="*/ 95 w 575"/>
                <a:gd name="T59" fmla="*/ 373 h 655"/>
                <a:gd name="T60" fmla="*/ 139 w 575"/>
                <a:gd name="T61" fmla="*/ 394 h 655"/>
                <a:gd name="T62" fmla="*/ 151 w 575"/>
                <a:gd name="T63" fmla="*/ 428 h 655"/>
                <a:gd name="T64" fmla="*/ 184 w 575"/>
                <a:gd name="T65" fmla="*/ 460 h 655"/>
                <a:gd name="T66" fmla="*/ 206 w 575"/>
                <a:gd name="T67" fmla="*/ 474 h 655"/>
                <a:gd name="T68" fmla="*/ 233 w 575"/>
                <a:gd name="T69" fmla="*/ 512 h 655"/>
                <a:gd name="T70" fmla="*/ 212 w 575"/>
                <a:gd name="T71" fmla="*/ 555 h 655"/>
                <a:gd name="T72" fmla="*/ 201 w 575"/>
                <a:gd name="T73" fmla="*/ 584 h 655"/>
                <a:gd name="T74" fmla="*/ 200 w 575"/>
                <a:gd name="T75" fmla="*/ 600 h 655"/>
                <a:gd name="T76" fmla="*/ 214 w 575"/>
                <a:gd name="T77" fmla="*/ 651 h 655"/>
                <a:gd name="T78" fmla="*/ 258 w 575"/>
                <a:gd name="T79" fmla="*/ 626 h 655"/>
                <a:gd name="T80" fmla="*/ 282 w 575"/>
                <a:gd name="T81" fmla="*/ 615 h 655"/>
                <a:gd name="T82" fmla="*/ 294 w 575"/>
                <a:gd name="T83" fmla="*/ 605 h 655"/>
                <a:gd name="T84" fmla="*/ 334 w 575"/>
                <a:gd name="T85" fmla="*/ 570 h 655"/>
                <a:gd name="T86" fmla="*/ 360 w 575"/>
                <a:gd name="T87" fmla="*/ 565 h 655"/>
                <a:gd name="T88" fmla="*/ 354 w 575"/>
                <a:gd name="T89" fmla="*/ 540 h 655"/>
                <a:gd name="T90" fmla="*/ 389 w 575"/>
                <a:gd name="T91" fmla="*/ 528 h 655"/>
                <a:gd name="T92" fmla="*/ 402 w 575"/>
                <a:gd name="T93" fmla="*/ 491 h 655"/>
                <a:gd name="T94" fmla="*/ 406 w 575"/>
                <a:gd name="T95" fmla="*/ 468 h 655"/>
                <a:gd name="T96" fmla="*/ 416 w 575"/>
                <a:gd name="T97" fmla="*/ 447 h 655"/>
                <a:gd name="T98" fmla="*/ 408 w 575"/>
                <a:gd name="T99" fmla="*/ 423 h 655"/>
                <a:gd name="T100" fmla="*/ 383 w 575"/>
                <a:gd name="T101" fmla="*/ 388 h 655"/>
                <a:gd name="T102" fmla="*/ 429 w 575"/>
                <a:gd name="T103" fmla="*/ 375 h 655"/>
                <a:gd name="T104" fmla="*/ 474 w 575"/>
                <a:gd name="T105" fmla="*/ 371 h 655"/>
                <a:gd name="T106" fmla="*/ 512 w 575"/>
                <a:gd name="T107" fmla="*/ 360 h 655"/>
                <a:gd name="T108" fmla="*/ 557 w 575"/>
                <a:gd name="T109" fmla="*/ 333 h 655"/>
                <a:gd name="T110" fmla="*/ 562 w 575"/>
                <a:gd name="T111" fmla="*/ 316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75" h="655">
                  <a:moveTo>
                    <a:pt x="562" y="316"/>
                  </a:moveTo>
                  <a:cubicBezTo>
                    <a:pt x="562" y="316"/>
                    <a:pt x="546" y="316"/>
                    <a:pt x="543" y="315"/>
                  </a:cubicBezTo>
                  <a:cubicBezTo>
                    <a:pt x="540" y="314"/>
                    <a:pt x="537" y="312"/>
                    <a:pt x="535" y="308"/>
                  </a:cubicBezTo>
                  <a:cubicBezTo>
                    <a:pt x="533" y="305"/>
                    <a:pt x="530" y="297"/>
                    <a:pt x="527" y="294"/>
                  </a:cubicBezTo>
                  <a:cubicBezTo>
                    <a:pt x="524" y="291"/>
                    <a:pt x="522" y="288"/>
                    <a:pt x="522" y="288"/>
                  </a:cubicBezTo>
                  <a:cubicBezTo>
                    <a:pt x="513" y="278"/>
                    <a:pt x="513" y="278"/>
                    <a:pt x="513" y="278"/>
                  </a:cubicBezTo>
                  <a:cubicBezTo>
                    <a:pt x="498" y="278"/>
                    <a:pt x="498" y="278"/>
                    <a:pt x="498" y="278"/>
                  </a:cubicBezTo>
                  <a:cubicBezTo>
                    <a:pt x="487" y="277"/>
                    <a:pt x="487" y="277"/>
                    <a:pt x="487" y="277"/>
                  </a:cubicBezTo>
                  <a:cubicBezTo>
                    <a:pt x="490" y="272"/>
                    <a:pt x="490" y="272"/>
                    <a:pt x="490" y="272"/>
                  </a:cubicBezTo>
                  <a:cubicBezTo>
                    <a:pt x="508" y="250"/>
                    <a:pt x="508" y="250"/>
                    <a:pt x="508" y="250"/>
                  </a:cubicBezTo>
                  <a:cubicBezTo>
                    <a:pt x="528" y="225"/>
                    <a:pt x="528" y="225"/>
                    <a:pt x="528" y="225"/>
                  </a:cubicBezTo>
                  <a:cubicBezTo>
                    <a:pt x="550" y="205"/>
                    <a:pt x="550" y="205"/>
                    <a:pt x="550" y="205"/>
                  </a:cubicBezTo>
                  <a:cubicBezTo>
                    <a:pt x="550" y="205"/>
                    <a:pt x="555" y="199"/>
                    <a:pt x="557" y="195"/>
                  </a:cubicBezTo>
                  <a:cubicBezTo>
                    <a:pt x="559" y="192"/>
                    <a:pt x="562" y="178"/>
                    <a:pt x="562" y="173"/>
                  </a:cubicBezTo>
                  <a:cubicBezTo>
                    <a:pt x="562" y="168"/>
                    <a:pt x="557" y="150"/>
                    <a:pt x="557" y="150"/>
                  </a:cubicBezTo>
                  <a:cubicBezTo>
                    <a:pt x="549" y="125"/>
                    <a:pt x="549" y="125"/>
                    <a:pt x="549" y="125"/>
                  </a:cubicBezTo>
                  <a:cubicBezTo>
                    <a:pt x="533" y="91"/>
                    <a:pt x="533" y="91"/>
                    <a:pt x="533" y="91"/>
                  </a:cubicBezTo>
                  <a:cubicBezTo>
                    <a:pt x="509" y="58"/>
                    <a:pt x="509" y="58"/>
                    <a:pt x="509" y="58"/>
                  </a:cubicBezTo>
                  <a:cubicBezTo>
                    <a:pt x="509" y="58"/>
                    <a:pt x="506" y="57"/>
                    <a:pt x="500" y="54"/>
                  </a:cubicBezTo>
                  <a:cubicBezTo>
                    <a:pt x="493" y="52"/>
                    <a:pt x="482" y="36"/>
                    <a:pt x="482" y="36"/>
                  </a:cubicBezTo>
                  <a:cubicBezTo>
                    <a:pt x="482" y="36"/>
                    <a:pt x="479" y="32"/>
                    <a:pt x="475" y="31"/>
                  </a:cubicBezTo>
                  <a:cubicBezTo>
                    <a:pt x="472" y="31"/>
                    <a:pt x="465" y="33"/>
                    <a:pt x="465" y="39"/>
                  </a:cubicBezTo>
                  <a:cubicBezTo>
                    <a:pt x="464" y="44"/>
                    <a:pt x="465" y="57"/>
                    <a:pt x="456" y="61"/>
                  </a:cubicBezTo>
                  <a:cubicBezTo>
                    <a:pt x="447" y="64"/>
                    <a:pt x="446" y="57"/>
                    <a:pt x="443" y="54"/>
                  </a:cubicBezTo>
                  <a:cubicBezTo>
                    <a:pt x="440" y="50"/>
                    <a:pt x="438" y="51"/>
                    <a:pt x="437" y="45"/>
                  </a:cubicBezTo>
                  <a:cubicBezTo>
                    <a:pt x="436" y="40"/>
                    <a:pt x="441" y="37"/>
                    <a:pt x="441" y="32"/>
                  </a:cubicBezTo>
                  <a:cubicBezTo>
                    <a:pt x="441" y="27"/>
                    <a:pt x="434" y="28"/>
                    <a:pt x="427" y="26"/>
                  </a:cubicBezTo>
                  <a:cubicBezTo>
                    <a:pt x="420" y="23"/>
                    <a:pt x="423" y="12"/>
                    <a:pt x="422" y="6"/>
                  </a:cubicBezTo>
                  <a:cubicBezTo>
                    <a:pt x="422" y="0"/>
                    <a:pt x="414" y="2"/>
                    <a:pt x="414" y="2"/>
                  </a:cubicBezTo>
                  <a:cubicBezTo>
                    <a:pt x="399" y="8"/>
                    <a:pt x="399" y="8"/>
                    <a:pt x="399" y="8"/>
                  </a:cubicBezTo>
                  <a:cubicBezTo>
                    <a:pt x="383" y="15"/>
                    <a:pt x="383" y="15"/>
                    <a:pt x="383" y="15"/>
                  </a:cubicBezTo>
                  <a:cubicBezTo>
                    <a:pt x="374" y="18"/>
                    <a:pt x="374" y="18"/>
                    <a:pt x="374" y="18"/>
                  </a:cubicBezTo>
                  <a:cubicBezTo>
                    <a:pt x="372" y="24"/>
                    <a:pt x="372" y="24"/>
                    <a:pt x="372" y="24"/>
                  </a:cubicBezTo>
                  <a:cubicBezTo>
                    <a:pt x="379" y="30"/>
                    <a:pt x="379" y="30"/>
                    <a:pt x="379" y="30"/>
                  </a:cubicBezTo>
                  <a:cubicBezTo>
                    <a:pt x="370" y="40"/>
                    <a:pt x="370" y="40"/>
                    <a:pt x="370" y="40"/>
                  </a:cubicBezTo>
                  <a:cubicBezTo>
                    <a:pt x="375" y="47"/>
                    <a:pt x="375" y="47"/>
                    <a:pt x="375" y="47"/>
                  </a:cubicBezTo>
                  <a:cubicBezTo>
                    <a:pt x="369" y="50"/>
                    <a:pt x="369" y="50"/>
                    <a:pt x="369" y="50"/>
                  </a:cubicBezTo>
                  <a:cubicBezTo>
                    <a:pt x="344" y="57"/>
                    <a:pt x="344" y="57"/>
                    <a:pt x="344" y="57"/>
                  </a:cubicBezTo>
                  <a:cubicBezTo>
                    <a:pt x="344" y="57"/>
                    <a:pt x="333" y="44"/>
                    <a:pt x="327" y="40"/>
                  </a:cubicBezTo>
                  <a:cubicBezTo>
                    <a:pt x="322" y="36"/>
                    <a:pt x="315" y="34"/>
                    <a:pt x="315" y="34"/>
                  </a:cubicBezTo>
                  <a:cubicBezTo>
                    <a:pt x="300" y="46"/>
                    <a:pt x="300" y="46"/>
                    <a:pt x="300" y="46"/>
                  </a:cubicBezTo>
                  <a:cubicBezTo>
                    <a:pt x="300" y="46"/>
                    <a:pt x="299" y="56"/>
                    <a:pt x="297" y="60"/>
                  </a:cubicBezTo>
                  <a:cubicBezTo>
                    <a:pt x="295" y="64"/>
                    <a:pt x="291" y="62"/>
                    <a:pt x="281" y="61"/>
                  </a:cubicBezTo>
                  <a:cubicBezTo>
                    <a:pt x="272" y="60"/>
                    <a:pt x="267" y="62"/>
                    <a:pt x="267" y="62"/>
                  </a:cubicBezTo>
                  <a:cubicBezTo>
                    <a:pt x="267" y="62"/>
                    <a:pt x="264" y="54"/>
                    <a:pt x="260" y="58"/>
                  </a:cubicBezTo>
                  <a:cubicBezTo>
                    <a:pt x="256" y="61"/>
                    <a:pt x="249" y="70"/>
                    <a:pt x="249" y="70"/>
                  </a:cubicBezTo>
                  <a:cubicBezTo>
                    <a:pt x="217" y="115"/>
                    <a:pt x="217" y="115"/>
                    <a:pt x="217" y="115"/>
                  </a:cubicBezTo>
                  <a:cubicBezTo>
                    <a:pt x="217" y="115"/>
                    <a:pt x="209" y="131"/>
                    <a:pt x="209" y="132"/>
                  </a:cubicBezTo>
                  <a:cubicBezTo>
                    <a:pt x="209" y="133"/>
                    <a:pt x="204" y="139"/>
                    <a:pt x="200" y="136"/>
                  </a:cubicBezTo>
                  <a:cubicBezTo>
                    <a:pt x="197" y="133"/>
                    <a:pt x="192" y="137"/>
                    <a:pt x="187" y="139"/>
                  </a:cubicBezTo>
                  <a:cubicBezTo>
                    <a:pt x="182" y="141"/>
                    <a:pt x="174" y="136"/>
                    <a:pt x="168" y="128"/>
                  </a:cubicBezTo>
                  <a:cubicBezTo>
                    <a:pt x="161" y="120"/>
                    <a:pt x="153" y="120"/>
                    <a:pt x="153" y="120"/>
                  </a:cubicBezTo>
                  <a:cubicBezTo>
                    <a:pt x="150" y="126"/>
                    <a:pt x="150" y="126"/>
                    <a:pt x="150" y="126"/>
                  </a:cubicBezTo>
                  <a:cubicBezTo>
                    <a:pt x="133" y="131"/>
                    <a:pt x="133" y="131"/>
                    <a:pt x="133" y="131"/>
                  </a:cubicBezTo>
                  <a:cubicBezTo>
                    <a:pt x="133" y="131"/>
                    <a:pt x="122" y="133"/>
                    <a:pt x="115" y="133"/>
                  </a:cubicBezTo>
                  <a:cubicBezTo>
                    <a:pt x="108" y="132"/>
                    <a:pt x="96" y="111"/>
                    <a:pt x="96" y="111"/>
                  </a:cubicBezTo>
                  <a:cubicBezTo>
                    <a:pt x="80" y="85"/>
                    <a:pt x="80" y="85"/>
                    <a:pt x="80" y="85"/>
                  </a:cubicBezTo>
                  <a:cubicBezTo>
                    <a:pt x="67" y="69"/>
                    <a:pt x="67" y="69"/>
                    <a:pt x="67" y="69"/>
                  </a:cubicBezTo>
                  <a:cubicBezTo>
                    <a:pt x="67" y="69"/>
                    <a:pt x="54" y="55"/>
                    <a:pt x="50" y="52"/>
                  </a:cubicBezTo>
                  <a:cubicBezTo>
                    <a:pt x="46" y="49"/>
                    <a:pt x="27" y="48"/>
                    <a:pt x="27" y="48"/>
                  </a:cubicBezTo>
                  <a:cubicBezTo>
                    <a:pt x="22" y="35"/>
                    <a:pt x="22" y="35"/>
                    <a:pt x="22" y="35"/>
                  </a:cubicBezTo>
                  <a:cubicBezTo>
                    <a:pt x="19" y="34"/>
                    <a:pt x="19" y="34"/>
                    <a:pt x="19" y="34"/>
                  </a:cubicBezTo>
                  <a:cubicBezTo>
                    <a:pt x="18" y="37"/>
                    <a:pt x="17" y="41"/>
                    <a:pt x="18" y="43"/>
                  </a:cubicBezTo>
                  <a:cubicBezTo>
                    <a:pt x="19" y="47"/>
                    <a:pt x="20" y="52"/>
                    <a:pt x="20" y="52"/>
                  </a:cubicBezTo>
                  <a:cubicBezTo>
                    <a:pt x="15" y="63"/>
                    <a:pt x="15" y="63"/>
                    <a:pt x="15" y="63"/>
                  </a:cubicBezTo>
                  <a:cubicBezTo>
                    <a:pt x="15" y="63"/>
                    <a:pt x="8" y="86"/>
                    <a:pt x="4" y="98"/>
                  </a:cubicBezTo>
                  <a:cubicBezTo>
                    <a:pt x="1" y="110"/>
                    <a:pt x="0" y="124"/>
                    <a:pt x="4" y="130"/>
                  </a:cubicBezTo>
                  <a:cubicBezTo>
                    <a:pt x="8" y="137"/>
                    <a:pt x="12" y="150"/>
                    <a:pt x="12" y="150"/>
                  </a:cubicBezTo>
                  <a:cubicBezTo>
                    <a:pt x="16" y="171"/>
                    <a:pt x="16" y="171"/>
                    <a:pt x="16" y="171"/>
                  </a:cubicBezTo>
                  <a:cubicBezTo>
                    <a:pt x="16" y="178"/>
                    <a:pt x="16" y="178"/>
                    <a:pt x="16" y="178"/>
                  </a:cubicBezTo>
                  <a:cubicBezTo>
                    <a:pt x="16" y="178"/>
                    <a:pt x="16" y="178"/>
                    <a:pt x="16" y="178"/>
                  </a:cubicBezTo>
                  <a:cubicBezTo>
                    <a:pt x="31" y="185"/>
                    <a:pt x="31" y="185"/>
                    <a:pt x="31" y="185"/>
                  </a:cubicBezTo>
                  <a:cubicBezTo>
                    <a:pt x="31" y="185"/>
                    <a:pt x="43" y="184"/>
                    <a:pt x="50" y="188"/>
                  </a:cubicBezTo>
                  <a:cubicBezTo>
                    <a:pt x="56" y="191"/>
                    <a:pt x="70" y="205"/>
                    <a:pt x="70" y="205"/>
                  </a:cubicBezTo>
                  <a:cubicBezTo>
                    <a:pt x="66" y="209"/>
                    <a:pt x="66" y="209"/>
                    <a:pt x="66" y="209"/>
                  </a:cubicBezTo>
                  <a:cubicBezTo>
                    <a:pt x="65" y="216"/>
                    <a:pt x="65" y="216"/>
                    <a:pt x="65" y="216"/>
                  </a:cubicBezTo>
                  <a:cubicBezTo>
                    <a:pt x="70" y="231"/>
                    <a:pt x="70" y="231"/>
                    <a:pt x="70" y="231"/>
                  </a:cubicBezTo>
                  <a:cubicBezTo>
                    <a:pt x="70" y="231"/>
                    <a:pt x="70" y="243"/>
                    <a:pt x="69" y="249"/>
                  </a:cubicBezTo>
                  <a:cubicBezTo>
                    <a:pt x="68" y="256"/>
                    <a:pt x="63" y="268"/>
                    <a:pt x="63" y="268"/>
                  </a:cubicBezTo>
                  <a:cubicBezTo>
                    <a:pt x="54" y="291"/>
                    <a:pt x="54" y="291"/>
                    <a:pt x="54" y="291"/>
                  </a:cubicBezTo>
                  <a:cubicBezTo>
                    <a:pt x="52" y="301"/>
                    <a:pt x="52" y="301"/>
                    <a:pt x="52" y="301"/>
                  </a:cubicBezTo>
                  <a:cubicBezTo>
                    <a:pt x="56" y="303"/>
                    <a:pt x="56" y="303"/>
                    <a:pt x="56" y="303"/>
                  </a:cubicBezTo>
                  <a:cubicBezTo>
                    <a:pt x="56" y="303"/>
                    <a:pt x="65" y="309"/>
                    <a:pt x="69" y="312"/>
                  </a:cubicBezTo>
                  <a:cubicBezTo>
                    <a:pt x="74" y="314"/>
                    <a:pt x="81" y="313"/>
                    <a:pt x="81" y="313"/>
                  </a:cubicBezTo>
                  <a:cubicBezTo>
                    <a:pt x="81" y="313"/>
                    <a:pt x="92" y="311"/>
                    <a:pt x="96" y="314"/>
                  </a:cubicBezTo>
                  <a:cubicBezTo>
                    <a:pt x="99" y="316"/>
                    <a:pt x="110" y="322"/>
                    <a:pt x="110" y="322"/>
                  </a:cubicBezTo>
                  <a:cubicBezTo>
                    <a:pt x="110" y="322"/>
                    <a:pt x="115" y="326"/>
                    <a:pt x="115" y="329"/>
                  </a:cubicBezTo>
                  <a:cubicBezTo>
                    <a:pt x="115" y="331"/>
                    <a:pt x="104" y="339"/>
                    <a:pt x="104" y="339"/>
                  </a:cubicBezTo>
                  <a:cubicBezTo>
                    <a:pt x="104" y="339"/>
                    <a:pt x="98" y="359"/>
                    <a:pt x="97" y="361"/>
                  </a:cubicBezTo>
                  <a:cubicBezTo>
                    <a:pt x="96" y="363"/>
                    <a:pt x="95" y="373"/>
                    <a:pt x="95" y="373"/>
                  </a:cubicBezTo>
                  <a:cubicBezTo>
                    <a:pt x="114" y="376"/>
                    <a:pt x="114" y="376"/>
                    <a:pt x="114" y="376"/>
                  </a:cubicBezTo>
                  <a:cubicBezTo>
                    <a:pt x="114" y="376"/>
                    <a:pt x="127" y="380"/>
                    <a:pt x="128" y="387"/>
                  </a:cubicBezTo>
                  <a:cubicBezTo>
                    <a:pt x="128" y="387"/>
                    <a:pt x="139" y="391"/>
                    <a:pt x="139" y="394"/>
                  </a:cubicBezTo>
                  <a:cubicBezTo>
                    <a:pt x="139" y="397"/>
                    <a:pt x="134" y="405"/>
                    <a:pt x="134" y="408"/>
                  </a:cubicBezTo>
                  <a:cubicBezTo>
                    <a:pt x="134" y="411"/>
                    <a:pt x="145" y="419"/>
                    <a:pt x="145" y="419"/>
                  </a:cubicBezTo>
                  <a:cubicBezTo>
                    <a:pt x="151" y="428"/>
                    <a:pt x="151" y="428"/>
                    <a:pt x="151" y="428"/>
                  </a:cubicBezTo>
                  <a:cubicBezTo>
                    <a:pt x="151" y="428"/>
                    <a:pt x="160" y="439"/>
                    <a:pt x="165" y="442"/>
                  </a:cubicBezTo>
                  <a:cubicBezTo>
                    <a:pt x="170" y="444"/>
                    <a:pt x="178" y="450"/>
                    <a:pt x="178" y="450"/>
                  </a:cubicBezTo>
                  <a:cubicBezTo>
                    <a:pt x="184" y="460"/>
                    <a:pt x="184" y="460"/>
                    <a:pt x="184" y="460"/>
                  </a:cubicBezTo>
                  <a:cubicBezTo>
                    <a:pt x="184" y="460"/>
                    <a:pt x="186" y="463"/>
                    <a:pt x="190" y="462"/>
                  </a:cubicBezTo>
                  <a:cubicBezTo>
                    <a:pt x="194" y="460"/>
                    <a:pt x="198" y="460"/>
                    <a:pt x="198" y="460"/>
                  </a:cubicBezTo>
                  <a:cubicBezTo>
                    <a:pt x="198" y="460"/>
                    <a:pt x="202" y="470"/>
                    <a:pt x="206" y="474"/>
                  </a:cubicBezTo>
                  <a:cubicBezTo>
                    <a:pt x="209" y="478"/>
                    <a:pt x="214" y="486"/>
                    <a:pt x="216" y="486"/>
                  </a:cubicBezTo>
                  <a:cubicBezTo>
                    <a:pt x="218" y="486"/>
                    <a:pt x="225" y="487"/>
                    <a:pt x="226" y="488"/>
                  </a:cubicBezTo>
                  <a:cubicBezTo>
                    <a:pt x="226" y="490"/>
                    <a:pt x="233" y="508"/>
                    <a:pt x="233" y="512"/>
                  </a:cubicBezTo>
                  <a:cubicBezTo>
                    <a:pt x="232" y="515"/>
                    <a:pt x="225" y="522"/>
                    <a:pt x="225" y="522"/>
                  </a:cubicBezTo>
                  <a:cubicBezTo>
                    <a:pt x="219" y="536"/>
                    <a:pt x="219" y="536"/>
                    <a:pt x="219" y="536"/>
                  </a:cubicBezTo>
                  <a:cubicBezTo>
                    <a:pt x="219" y="536"/>
                    <a:pt x="212" y="550"/>
                    <a:pt x="212" y="555"/>
                  </a:cubicBezTo>
                  <a:cubicBezTo>
                    <a:pt x="212" y="560"/>
                    <a:pt x="204" y="559"/>
                    <a:pt x="203" y="563"/>
                  </a:cubicBezTo>
                  <a:cubicBezTo>
                    <a:pt x="202" y="566"/>
                    <a:pt x="204" y="575"/>
                    <a:pt x="206" y="577"/>
                  </a:cubicBezTo>
                  <a:cubicBezTo>
                    <a:pt x="208" y="580"/>
                    <a:pt x="207" y="584"/>
                    <a:pt x="201" y="584"/>
                  </a:cubicBezTo>
                  <a:cubicBezTo>
                    <a:pt x="196" y="584"/>
                    <a:pt x="183" y="584"/>
                    <a:pt x="183" y="589"/>
                  </a:cubicBezTo>
                  <a:cubicBezTo>
                    <a:pt x="183" y="592"/>
                    <a:pt x="187" y="596"/>
                    <a:pt x="189" y="597"/>
                  </a:cubicBezTo>
                  <a:cubicBezTo>
                    <a:pt x="193" y="597"/>
                    <a:pt x="197" y="598"/>
                    <a:pt x="200" y="600"/>
                  </a:cubicBezTo>
                  <a:cubicBezTo>
                    <a:pt x="209" y="603"/>
                    <a:pt x="207" y="604"/>
                    <a:pt x="207" y="610"/>
                  </a:cubicBezTo>
                  <a:cubicBezTo>
                    <a:pt x="207" y="616"/>
                    <a:pt x="201" y="626"/>
                    <a:pt x="201" y="630"/>
                  </a:cubicBezTo>
                  <a:cubicBezTo>
                    <a:pt x="200" y="634"/>
                    <a:pt x="212" y="648"/>
                    <a:pt x="214" y="651"/>
                  </a:cubicBezTo>
                  <a:cubicBezTo>
                    <a:pt x="216" y="654"/>
                    <a:pt x="218" y="655"/>
                    <a:pt x="221" y="651"/>
                  </a:cubicBezTo>
                  <a:cubicBezTo>
                    <a:pt x="224" y="648"/>
                    <a:pt x="236" y="646"/>
                    <a:pt x="244" y="643"/>
                  </a:cubicBezTo>
                  <a:cubicBezTo>
                    <a:pt x="253" y="640"/>
                    <a:pt x="258" y="626"/>
                    <a:pt x="258" y="626"/>
                  </a:cubicBezTo>
                  <a:cubicBezTo>
                    <a:pt x="265" y="621"/>
                    <a:pt x="265" y="621"/>
                    <a:pt x="265" y="621"/>
                  </a:cubicBezTo>
                  <a:cubicBezTo>
                    <a:pt x="273" y="614"/>
                    <a:pt x="273" y="614"/>
                    <a:pt x="273" y="614"/>
                  </a:cubicBezTo>
                  <a:cubicBezTo>
                    <a:pt x="282" y="615"/>
                    <a:pt x="282" y="615"/>
                    <a:pt x="282" y="615"/>
                  </a:cubicBezTo>
                  <a:cubicBezTo>
                    <a:pt x="282" y="615"/>
                    <a:pt x="295" y="618"/>
                    <a:pt x="301" y="619"/>
                  </a:cubicBezTo>
                  <a:cubicBezTo>
                    <a:pt x="307" y="619"/>
                    <a:pt x="307" y="616"/>
                    <a:pt x="305" y="611"/>
                  </a:cubicBezTo>
                  <a:cubicBezTo>
                    <a:pt x="304" y="606"/>
                    <a:pt x="294" y="605"/>
                    <a:pt x="294" y="605"/>
                  </a:cubicBezTo>
                  <a:cubicBezTo>
                    <a:pt x="301" y="595"/>
                    <a:pt x="301" y="595"/>
                    <a:pt x="301" y="595"/>
                  </a:cubicBezTo>
                  <a:cubicBezTo>
                    <a:pt x="301" y="595"/>
                    <a:pt x="316" y="585"/>
                    <a:pt x="318" y="581"/>
                  </a:cubicBezTo>
                  <a:cubicBezTo>
                    <a:pt x="320" y="578"/>
                    <a:pt x="334" y="570"/>
                    <a:pt x="334" y="570"/>
                  </a:cubicBezTo>
                  <a:cubicBezTo>
                    <a:pt x="334" y="570"/>
                    <a:pt x="336" y="578"/>
                    <a:pt x="342" y="576"/>
                  </a:cubicBezTo>
                  <a:cubicBezTo>
                    <a:pt x="349" y="574"/>
                    <a:pt x="351" y="569"/>
                    <a:pt x="351" y="569"/>
                  </a:cubicBezTo>
                  <a:cubicBezTo>
                    <a:pt x="360" y="565"/>
                    <a:pt x="360" y="565"/>
                    <a:pt x="360" y="565"/>
                  </a:cubicBezTo>
                  <a:cubicBezTo>
                    <a:pt x="359" y="562"/>
                    <a:pt x="359" y="562"/>
                    <a:pt x="359" y="562"/>
                  </a:cubicBezTo>
                  <a:cubicBezTo>
                    <a:pt x="359" y="562"/>
                    <a:pt x="356" y="559"/>
                    <a:pt x="353" y="556"/>
                  </a:cubicBezTo>
                  <a:cubicBezTo>
                    <a:pt x="350" y="553"/>
                    <a:pt x="353" y="544"/>
                    <a:pt x="354" y="540"/>
                  </a:cubicBezTo>
                  <a:cubicBezTo>
                    <a:pt x="355" y="535"/>
                    <a:pt x="363" y="536"/>
                    <a:pt x="365" y="535"/>
                  </a:cubicBezTo>
                  <a:cubicBezTo>
                    <a:pt x="367" y="533"/>
                    <a:pt x="371" y="532"/>
                    <a:pt x="376" y="532"/>
                  </a:cubicBezTo>
                  <a:cubicBezTo>
                    <a:pt x="381" y="532"/>
                    <a:pt x="385" y="532"/>
                    <a:pt x="389" y="528"/>
                  </a:cubicBezTo>
                  <a:cubicBezTo>
                    <a:pt x="393" y="524"/>
                    <a:pt x="390" y="517"/>
                    <a:pt x="390" y="517"/>
                  </a:cubicBezTo>
                  <a:cubicBezTo>
                    <a:pt x="403" y="502"/>
                    <a:pt x="403" y="502"/>
                    <a:pt x="403" y="502"/>
                  </a:cubicBezTo>
                  <a:cubicBezTo>
                    <a:pt x="402" y="491"/>
                    <a:pt x="402" y="491"/>
                    <a:pt x="402" y="491"/>
                  </a:cubicBezTo>
                  <a:cubicBezTo>
                    <a:pt x="407" y="486"/>
                    <a:pt x="407" y="486"/>
                    <a:pt x="407" y="486"/>
                  </a:cubicBezTo>
                  <a:cubicBezTo>
                    <a:pt x="413" y="470"/>
                    <a:pt x="413" y="470"/>
                    <a:pt x="413" y="470"/>
                  </a:cubicBezTo>
                  <a:cubicBezTo>
                    <a:pt x="413" y="470"/>
                    <a:pt x="405" y="470"/>
                    <a:pt x="406" y="468"/>
                  </a:cubicBezTo>
                  <a:cubicBezTo>
                    <a:pt x="407" y="466"/>
                    <a:pt x="413" y="455"/>
                    <a:pt x="413" y="453"/>
                  </a:cubicBezTo>
                  <a:cubicBezTo>
                    <a:pt x="413" y="452"/>
                    <a:pt x="408" y="452"/>
                    <a:pt x="408" y="452"/>
                  </a:cubicBezTo>
                  <a:cubicBezTo>
                    <a:pt x="408" y="452"/>
                    <a:pt x="414" y="449"/>
                    <a:pt x="416" y="447"/>
                  </a:cubicBezTo>
                  <a:cubicBezTo>
                    <a:pt x="419" y="444"/>
                    <a:pt x="418" y="444"/>
                    <a:pt x="417" y="441"/>
                  </a:cubicBezTo>
                  <a:cubicBezTo>
                    <a:pt x="417" y="439"/>
                    <a:pt x="412" y="435"/>
                    <a:pt x="410" y="433"/>
                  </a:cubicBezTo>
                  <a:cubicBezTo>
                    <a:pt x="409" y="431"/>
                    <a:pt x="409" y="426"/>
                    <a:pt x="408" y="423"/>
                  </a:cubicBezTo>
                  <a:cubicBezTo>
                    <a:pt x="407" y="421"/>
                    <a:pt x="406" y="412"/>
                    <a:pt x="406" y="409"/>
                  </a:cubicBezTo>
                  <a:cubicBezTo>
                    <a:pt x="406" y="406"/>
                    <a:pt x="400" y="403"/>
                    <a:pt x="395" y="400"/>
                  </a:cubicBezTo>
                  <a:cubicBezTo>
                    <a:pt x="390" y="396"/>
                    <a:pt x="383" y="388"/>
                    <a:pt x="383" y="388"/>
                  </a:cubicBezTo>
                  <a:cubicBezTo>
                    <a:pt x="383" y="388"/>
                    <a:pt x="396" y="376"/>
                    <a:pt x="403" y="373"/>
                  </a:cubicBezTo>
                  <a:cubicBezTo>
                    <a:pt x="409" y="370"/>
                    <a:pt x="421" y="372"/>
                    <a:pt x="421" y="372"/>
                  </a:cubicBezTo>
                  <a:cubicBezTo>
                    <a:pt x="421" y="372"/>
                    <a:pt x="427" y="377"/>
                    <a:pt x="429" y="375"/>
                  </a:cubicBezTo>
                  <a:cubicBezTo>
                    <a:pt x="431" y="372"/>
                    <a:pt x="457" y="368"/>
                    <a:pt x="457" y="368"/>
                  </a:cubicBezTo>
                  <a:cubicBezTo>
                    <a:pt x="458" y="373"/>
                    <a:pt x="458" y="373"/>
                    <a:pt x="458" y="373"/>
                  </a:cubicBezTo>
                  <a:cubicBezTo>
                    <a:pt x="474" y="371"/>
                    <a:pt x="474" y="371"/>
                    <a:pt x="474" y="371"/>
                  </a:cubicBezTo>
                  <a:cubicBezTo>
                    <a:pt x="474" y="371"/>
                    <a:pt x="484" y="368"/>
                    <a:pt x="489" y="370"/>
                  </a:cubicBezTo>
                  <a:cubicBezTo>
                    <a:pt x="493" y="372"/>
                    <a:pt x="498" y="375"/>
                    <a:pt x="500" y="372"/>
                  </a:cubicBezTo>
                  <a:cubicBezTo>
                    <a:pt x="503" y="369"/>
                    <a:pt x="507" y="362"/>
                    <a:pt x="512" y="360"/>
                  </a:cubicBezTo>
                  <a:cubicBezTo>
                    <a:pt x="518" y="359"/>
                    <a:pt x="529" y="359"/>
                    <a:pt x="532" y="355"/>
                  </a:cubicBezTo>
                  <a:cubicBezTo>
                    <a:pt x="534" y="351"/>
                    <a:pt x="534" y="341"/>
                    <a:pt x="537" y="337"/>
                  </a:cubicBezTo>
                  <a:cubicBezTo>
                    <a:pt x="539" y="334"/>
                    <a:pt x="548" y="335"/>
                    <a:pt x="557" y="333"/>
                  </a:cubicBezTo>
                  <a:cubicBezTo>
                    <a:pt x="567" y="330"/>
                    <a:pt x="573" y="328"/>
                    <a:pt x="573" y="328"/>
                  </a:cubicBezTo>
                  <a:cubicBezTo>
                    <a:pt x="575" y="316"/>
                    <a:pt x="575" y="316"/>
                    <a:pt x="575" y="316"/>
                  </a:cubicBezTo>
                  <a:lnTo>
                    <a:pt x="562" y="316"/>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13">
              <a:extLst>
                <a:ext uri="{FF2B5EF4-FFF2-40B4-BE49-F238E27FC236}">
                  <a16:creationId xmlns:a16="http://schemas.microsoft.com/office/drawing/2014/main" id="{6452BBCE-4EEE-4B45-BF78-F01122B62787}"/>
                </a:ext>
              </a:extLst>
            </p:cNvPr>
            <p:cNvSpPr>
              <a:spLocks/>
            </p:cNvSpPr>
            <p:nvPr/>
          </p:nvSpPr>
          <p:spPr bwMode="auto">
            <a:xfrm>
              <a:off x="3559390" y="4855494"/>
              <a:ext cx="652801" cy="741381"/>
            </a:xfrm>
            <a:custGeom>
              <a:avLst/>
              <a:gdLst>
                <a:gd name="T0" fmla="*/ 513 w 540"/>
                <a:gd name="T1" fmla="*/ 91 h 613"/>
                <a:gd name="T2" fmla="*/ 405 w 540"/>
                <a:gd name="T3" fmla="*/ 20 h 613"/>
                <a:gd name="T4" fmla="*/ 303 w 540"/>
                <a:gd name="T5" fmla="*/ 15 h 613"/>
                <a:gd name="T6" fmla="*/ 233 w 540"/>
                <a:gd name="T7" fmla="*/ 10 h 613"/>
                <a:gd name="T8" fmla="*/ 208 w 540"/>
                <a:gd name="T9" fmla="*/ 73 h 613"/>
                <a:gd name="T10" fmla="*/ 190 w 540"/>
                <a:gd name="T11" fmla="*/ 98 h 613"/>
                <a:gd name="T12" fmla="*/ 149 w 540"/>
                <a:gd name="T13" fmla="*/ 125 h 613"/>
                <a:gd name="T14" fmla="*/ 106 w 540"/>
                <a:gd name="T15" fmla="*/ 140 h 613"/>
                <a:gd name="T16" fmla="*/ 74 w 540"/>
                <a:gd name="T17" fmla="*/ 138 h 613"/>
                <a:gd name="T18" fmla="*/ 20 w 540"/>
                <a:gd name="T19" fmla="*/ 143 h 613"/>
                <a:gd name="T20" fmla="*/ 23 w 540"/>
                <a:gd name="T21" fmla="*/ 179 h 613"/>
                <a:gd name="T22" fmla="*/ 34 w 540"/>
                <a:gd name="T23" fmla="*/ 211 h 613"/>
                <a:gd name="T24" fmla="*/ 30 w 540"/>
                <a:gd name="T25" fmla="*/ 223 h 613"/>
                <a:gd name="T26" fmla="*/ 24 w 540"/>
                <a:gd name="T27" fmla="*/ 256 h 613"/>
                <a:gd name="T28" fmla="*/ 11 w 540"/>
                <a:gd name="T29" fmla="*/ 283 h 613"/>
                <a:gd name="T30" fmla="*/ 43 w 540"/>
                <a:gd name="T31" fmla="*/ 319 h 613"/>
                <a:gd name="T32" fmla="*/ 92 w 540"/>
                <a:gd name="T33" fmla="*/ 345 h 613"/>
                <a:gd name="T34" fmla="*/ 96 w 540"/>
                <a:gd name="T35" fmla="*/ 385 h 613"/>
                <a:gd name="T36" fmla="*/ 123 w 540"/>
                <a:gd name="T37" fmla="*/ 393 h 613"/>
                <a:gd name="T38" fmla="*/ 139 w 540"/>
                <a:gd name="T39" fmla="*/ 375 h 613"/>
                <a:gd name="T40" fmla="*/ 163 w 540"/>
                <a:gd name="T41" fmla="*/ 409 h 613"/>
                <a:gd name="T42" fmla="*/ 179 w 540"/>
                <a:gd name="T43" fmla="*/ 458 h 613"/>
                <a:gd name="T44" fmla="*/ 125 w 540"/>
                <a:gd name="T45" fmla="*/ 486 h 613"/>
                <a:gd name="T46" fmla="*/ 135 w 540"/>
                <a:gd name="T47" fmla="*/ 542 h 613"/>
                <a:gd name="T48" fmla="*/ 195 w 540"/>
                <a:gd name="T49" fmla="*/ 537 h 613"/>
                <a:gd name="T50" fmla="*/ 225 w 540"/>
                <a:gd name="T51" fmla="*/ 571 h 613"/>
                <a:gd name="T52" fmla="*/ 198 w 540"/>
                <a:gd name="T53" fmla="*/ 594 h 613"/>
                <a:gd name="T54" fmla="*/ 242 w 540"/>
                <a:gd name="T55" fmla="*/ 610 h 613"/>
                <a:gd name="T56" fmla="*/ 309 w 540"/>
                <a:gd name="T57" fmla="*/ 569 h 613"/>
                <a:gd name="T58" fmla="*/ 357 w 540"/>
                <a:gd name="T59" fmla="*/ 546 h 613"/>
                <a:gd name="T60" fmla="*/ 368 w 540"/>
                <a:gd name="T61" fmla="*/ 498 h 613"/>
                <a:gd name="T62" fmla="*/ 306 w 540"/>
                <a:gd name="T63" fmla="*/ 503 h 613"/>
                <a:gd name="T64" fmla="*/ 337 w 540"/>
                <a:gd name="T65" fmla="*/ 486 h 613"/>
                <a:gd name="T66" fmla="*/ 382 w 540"/>
                <a:gd name="T67" fmla="*/ 466 h 613"/>
                <a:gd name="T68" fmla="*/ 437 w 540"/>
                <a:gd name="T69" fmla="*/ 443 h 613"/>
                <a:gd name="T70" fmla="*/ 415 w 540"/>
                <a:gd name="T71" fmla="*/ 417 h 613"/>
                <a:gd name="T72" fmla="*/ 410 w 540"/>
                <a:gd name="T73" fmla="*/ 393 h 613"/>
                <a:gd name="T74" fmla="*/ 420 w 540"/>
                <a:gd name="T75" fmla="*/ 380 h 613"/>
                <a:gd name="T76" fmla="*/ 461 w 540"/>
                <a:gd name="T77" fmla="*/ 383 h 613"/>
                <a:gd name="T78" fmla="*/ 497 w 540"/>
                <a:gd name="T79" fmla="*/ 344 h 613"/>
                <a:gd name="T80" fmla="*/ 509 w 540"/>
                <a:gd name="T81" fmla="*/ 306 h 613"/>
                <a:gd name="T82" fmla="*/ 533 w 540"/>
                <a:gd name="T83" fmla="*/ 19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40" h="613">
                  <a:moveTo>
                    <a:pt x="528" y="161"/>
                  </a:moveTo>
                  <a:cubicBezTo>
                    <a:pt x="523" y="153"/>
                    <a:pt x="521" y="143"/>
                    <a:pt x="519" y="134"/>
                  </a:cubicBezTo>
                  <a:cubicBezTo>
                    <a:pt x="518" y="124"/>
                    <a:pt x="516" y="98"/>
                    <a:pt x="513" y="91"/>
                  </a:cubicBezTo>
                  <a:cubicBezTo>
                    <a:pt x="510" y="84"/>
                    <a:pt x="503" y="79"/>
                    <a:pt x="494" y="72"/>
                  </a:cubicBezTo>
                  <a:cubicBezTo>
                    <a:pt x="484" y="66"/>
                    <a:pt x="450" y="34"/>
                    <a:pt x="441" y="28"/>
                  </a:cubicBezTo>
                  <a:cubicBezTo>
                    <a:pt x="432" y="22"/>
                    <a:pt x="411" y="18"/>
                    <a:pt x="405" y="20"/>
                  </a:cubicBezTo>
                  <a:cubicBezTo>
                    <a:pt x="398" y="22"/>
                    <a:pt x="374" y="20"/>
                    <a:pt x="368" y="15"/>
                  </a:cubicBezTo>
                  <a:cubicBezTo>
                    <a:pt x="362" y="10"/>
                    <a:pt x="344" y="5"/>
                    <a:pt x="333" y="8"/>
                  </a:cubicBezTo>
                  <a:cubicBezTo>
                    <a:pt x="322" y="10"/>
                    <a:pt x="303" y="15"/>
                    <a:pt x="303" y="15"/>
                  </a:cubicBezTo>
                  <a:cubicBezTo>
                    <a:pt x="290" y="5"/>
                    <a:pt x="290" y="5"/>
                    <a:pt x="290" y="5"/>
                  </a:cubicBezTo>
                  <a:cubicBezTo>
                    <a:pt x="290" y="5"/>
                    <a:pt x="276" y="1"/>
                    <a:pt x="267" y="0"/>
                  </a:cubicBezTo>
                  <a:cubicBezTo>
                    <a:pt x="257" y="0"/>
                    <a:pt x="235" y="5"/>
                    <a:pt x="233" y="10"/>
                  </a:cubicBezTo>
                  <a:cubicBezTo>
                    <a:pt x="232" y="14"/>
                    <a:pt x="228" y="31"/>
                    <a:pt x="228" y="31"/>
                  </a:cubicBezTo>
                  <a:cubicBezTo>
                    <a:pt x="218" y="43"/>
                    <a:pt x="218" y="43"/>
                    <a:pt x="218" y="43"/>
                  </a:cubicBezTo>
                  <a:cubicBezTo>
                    <a:pt x="218" y="43"/>
                    <a:pt x="212" y="64"/>
                    <a:pt x="208" y="73"/>
                  </a:cubicBezTo>
                  <a:cubicBezTo>
                    <a:pt x="204" y="81"/>
                    <a:pt x="200" y="84"/>
                    <a:pt x="200" y="84"/>
                  </a:cubicBezTo>
                  <a:cubicBezTo>
                    <a:pt x="192" y="87"/>
                    <a:pt x="192" y="87"/>
                    <a:pt x="192" y="87"/>
                  </a:cubicBezTo>
                  <a:cubicBezTo>
                    <a:pt x="190" y="98"/>
                    <a:pt x="190" y="98"/>
                    <a:pt x="190" y="98"/>
                  </a:cubicBezTo>
                  <a:cubicBezTo>
                    <a:pt x="190" y="98"/>
                    <a:pt x="184" y="100"/>
                    <a:pt x="174" y="103"/>
                  </a:cubicBezTo>
                  <a:cubicBezTo>
                    <a:pt x="165" y="105"/>
                    <a:pt x="156" y="104"/>
                    <a:pt x="154" y="107"/>
                  </a:cubicBezTo>
                  <a:cubicBezTo>
                    <a:pt x="151" y="111"/>
                    <a:pt x="151" y="121"/>
                    <a:pt x="149" y="125"/>
                  </a:cubicBezTo>
                  <a:cubicBezTo>
                    <a:pt x="146" y="129"/>
                    <a:pt x="135" y="129"/>
                    <a:pt x="129" y="130"/>
                  </a:cubicBezTo>
                  <a:cubicBezTo>
                    <a:pt x="124" y="132"/>
                    <a:pt x="120" y="139"/>
                    <a:pt x="117" y="142"/>
                  </a:cubicBezTo>
                  <a:cubicBezTo>
                    <a:pt x="115" y="145"/>
                    <a:pt x="110" y="142"/>
                    <a:pt x="106" y="140"/>
                  </a:cubicBezTo>
                  <a:cubicBezTo>
                    <a:pt x="101" y="138"/>
                    <a:pt x="91" y="141"/>
                    <a:pt x="91" y="141"/>
                  </a:cubicBezTo>
                  <a:cubicBezTo>
                    <a:pt x="75" y="143"/>
                    <a:pt x="75" y="143"/>
                    <a:pt x="75" y="143"/>
                  </a:cubicBezTo>
                  <a:cubicBezTo>
                    <a:pt x="74" y="138"/>
                    <a:pt x="74" y="138"/>
                    <a:pt x="74" y="138"/>
                  </a:cubicBezTo>
                  <a:cubicBezTo>
                    <a:pt x="74" y="138"/>
                    <a:pt x="48" y="142"/>
                    <a:pt x="46" y="145"/>
                  </a:cubicBezTo>
                  <a:cubicBezTo>
                    <a:pt x="44" y="147"/>
                    <a:pt x="38" y="142"/>
                    <a:pt x="38" y="142"/>
                  </a:cubicBezTo>
                  <a:cubicBezTo>
                    <a:pt x="38" y="142"/>
                    <a:pt x="26" y="140"/>
                    <a:pt x="20" y="143"/>
                  </a:cubicBezTo>
                  <a:cubicBezTo>
                    <a:pt x="13" y="146"/>
                    <a:pt x="0" y="158"/>
                    <a:pt x="0" y="158"/>
                  </a:cubicBezTo>
                  <a:cubicBezTo>
                    <a:pt x="0" y="158"/>
                    <a:pt x="7" y="166"/>
                    <a:pt x="12" y="170"/>
                  </a:cubicBezTo>
                  <a:cubicBezTo>
                    <a:pt x="17" y="173"/>
                    <a:pt x="23" y="176"/>
                    <a:pt x="23" y="179"/>
                  </a:cubicBezTo>
                  <a:cubicBezTo>
                    <a:pt x="23" y="182"/>
                    <a:pt x="24" y="191"/>
                    <a:pt x="25" y="193"/>
                  </a:cubicBezTo>
                  <a:cubicBezTo>
                    <a:pt x="26" y="196"/>
                    <a:pt x="26" y="201"/>
                    <a:pt x="27" y="203"/>
                  </a:cubicBezTo>
                  <a:cubicBezTo>
                    <a:pt x="29" y="205"/>
                    <a:pt x="34" y="209"/>
                    <a:pt x="34" y="211"/>
                  </a:cubicBezTo>
                  <a:cubicBezTo>
                    <a:pt x="35" y="214"/>
                    <a:pt x="36" y="214"/>
                    <a:pt x="33" y="217"/>
                  </a:cubicBezTo>
                  <a:cubicBezTo>
                    <a:pt x="31" y="219"/>
                    <a:pt x="25" y="222"/>
                    <a:pt x="25" y="222"/>
                  </a:cubicBezTo>
                  <a:cubicBezTo>
                    <a:pt x="25" y="222"/>
                    <a:pt x="30" y="222"/>
                    <a:pt x="30" y="223"/>
                  </a:cubicBezTo>
                  <a:cubicBezTo>
                    <a:pt x="30" y="225"/>
                    <a:pt x="24" y="236"/>
                    <a:pt x="23" y="238"/>
                  </a:cubicBezTo>
                  <a:cubicBezTo>
                    <a:pt x="22" y="240"/>
                    <a:pt x="30" y="240"/>
                    <a:pt x="30" y="240"/>
                  </a:cubicBezTo>
                  <a:cubicBezTo>
                    <a:pt x="24" y="256"/>
                    <a:pt x="24" y="256"/>
                    <a:pt x="24" y="256"/>
                  </a:cubicBezTo>
                  <a:cubicBezTo>
                    <a:pt x="19" y="261"/>
                    <a:pt x="19" y="261"/>
                    <a:pt x="19" y="261"/>
                  </a:cubicBezTo>
                  <a:cubicBezTo>
                    <a:pt x="20" y="272"/>
                    <a:pt x="20" y="272"/>
                    <a:pt x="20" y="272"/>
                  </a:cubicBezTo>
                  <a:cubicBezTo>
                    <a:pt x="11" y="283"/>
                    <a:pt x="11" y="283"/>
                    <a:pt x="11" y="283"/>
                  </a:cubicBezTo>
                  <a:cubicBezTo>
                    <a:pt x="25" y="298"/>
                    <a:pt x="25" y="298"/>
                    <a:pt x="25" y="298"/>
                  </a:cubicBezTo>
                  <a:cubicBezTo>
                    <a:pt x="30" y="298"/>
                    <a:pt x="30" y="298"/>
                    <a:pt x="30" y="298"/>
                  </a:cubicBezTo>
                  <a:cubicBezTo>
                    <a:pt x="43" y="319"/>
                    <a:pt x="43" y="319"/>
                    <a:pt x="43" y="319"/>
                  </a:cubicBezTo>
                  <a:cubicBezTo>
                    <a:pt x="54" y="322"/>
                    <a:pt x="54" y="322"/>
                    <a:pt x="54" y="322"/>
                  </a:cubicBezTo>
                  <a:cubicBezTo>
                    <a:pt x="72" y="338"/>
                    <a:pt x="72" y="338"/>
                    <a:pt x="72" y="338"/>
                  </a:cubicBezTo>
                  <a:cubicBezTo>
                    <a:pt x="80" y="337"/>
                    <a:pt x="92" y="345"/>
                    <a:pt x="92" y="345"/>
                  </a:cubicBezTo>
                  <a:cubicBezTo>
                    <a:pt x="97" y="346"/>
                    <a:pt x="97" y="346"/>
                    <a:pt x="97" y="346"/>
                  </a:cubicBezTo>
                  <a:cubicBezTo>
                    <a:pt x="97" y="353"/>
                    <a:pt x="97" y="353"/>
                    <a:pt x="97" y="353"/>
                  </a:cubicBezTo>
                  <a:cubicBezTo>
                    <a:pt x="97" y="353"/>
                    <a:pt x="94" y="380"/>
                    <a:pt x="96" y="385"/>
                  </a:cubicBezTo>
                  <a:cubicBezTo>
                    <a:pt x="98" y="389"/>
                    <a:pt x="106" y="384"/>
                    <a:pt x="106" y="384"/>
                  </a:cubicBezTo>
                  <a:cubicBezTo>
                    <a:pt x="114" y="397"/>
                    <a:pt x="114" y="397"/>
                    <a:pt x="114" y="397"/>
                  </a:cubicBezTo>
                  <a:cubicBezTo>
                    <a:pt x="114" y="397"/>
                    <a:pt x="118" y="396"/>
                    <a:pt x="123" y="393"/>
                  </a:cubicBezTo>
                  <a:cubicBezTo>
                    <a:pt x="127" y="390"/>
                    <a:pt x="133" y="382"/>
                    <a:pt x="133" y="382"/>
                  </a:cubicBezTo>
                  <a:cubicBezTo>
                    <a:pt x="128" y="376"/>
                    <a:pt x="128" y="376"/>
                    <a:pt x="128" y="376"/>
                  </a:cubicBezTo>
                  <a:cubicBezTo>
                    <a:pt x="128" y="376"/>
                    <a:pt x="134" y="373"/>
                    <a:pt x="139" y="375"/>
                  </a:cubicBezTo>
                  <a:cubicBezTo>
                    <a:pt x="144" y="376"/>
                    <a:pt x="149" y="385"/>
                    <a:pt x="149" y="385"/>
                  </a:cubicBezTo>
                  <a:cubicBezTo>
                    <a:pt x="149" y="385"/>
                    <a:pt x="152" y="392"/>
                    <a:pt x="152" y="400"/>
                  </a:cubicBezTo>
                  <a:cubicBezTo>
                    <a:pt x="152" y="408"/>
                    <a:pt x="163" y="409"/>
                    <a:pt x="163" y="409"/>
                  </a:cubicBezTo>
                  <a:cubicBezTo>
                    <a:pt x="163" y="409"/>
                    <a:pt x="172" y="418"/>
                    <a:pt x="177" y="422"/>
                  </a:cubicBezTo>
                  <a:cubicBezTo>
                    <a:pt x="182" y="426"/>
                    <a:pt x="191" y="443"/>
                    <a:pt x="191" y="443"/>
                  </a:cubicBezTo>
                  <a:cubicBezTo>
                    <a:pt x="191" y="443"/>
                    <a:pt x="180" y="456"/>
                    <a:pt x="179" y="458"/>
                  </a:cubicBezTo>
                  <a:cubicBezTo>
                    <a:pt x="178" y="459"/>
                    <a:pt x="167" y="485"/>
                    <a:pt x="167" y="485"/>
                  </a:cubicBezTo>
                  <a:cubicBezTo>
                    <a:pt x="167" y="485"/>
                    <a:pt x="161" y="486"/>
                    <a:pt x="150" y="483"/>
                  </a:cubicBezTo>
                  <a:cubicBezTo>
                    <a:pt x="138" y="479"/>
                    <a:pt x="125" y="486"/>
                    <a:pt x="125" y="486"/>
                  </a:cubicBezTo>
                  <a:cubicBezTo>
                    <a:pt x="125" y="486"/>
                    <a:pt x="125" y="500"/>
                    <a:pt x="123" y="502"/>
                  </a:cubicBezTo>
                  <a:cubicBezTo>
                    <a:pt x="121" y="503"/>
                    <a:pt x="136" y="501"/>
                    <a:pt x="136" y="501"/>
                  </a:cubicBezTo>
                  <a:cubicBezTo>
                    <a:pt x="135" y="542"/>
                    <a:pt x="135" y="542"/>
                    <a:pt x="135" y="542"/>
                  </a:cubicBezTo>
                  <a:cubicBezTo>
                    <a:pt x="151" y="547"/>
                    <a:pt x="151" y="547"/>
                    <a:pt x="151" y="547"/>
                  </a:cubicBezTo>
                  <a:cubicBezTo>
                    <a:pt x="151" y="547"/>
                    <a:pt x="159" y="544"/>
                    <a:pt x="168" y="541"/>
                  </a:cubicBezTo>
                  <a:cubicBezTo>
                    <a:pt x="177" y="537"/>
                    <a:pt x="191" y="535"/>
                    <a:pt x="195" y="537"/>
                  </a:cubicBezTo>
                  <a:cubicBezTo>
                    <a:pt x="199" y="539"/>
                    <a:pt x="212" y="550"/>
                    <a:pt x="212" y="550"/>
                  </a:cubicBezTo>
                  <a:cubicBezTo>
                    <a:pt x="223" y="566"/>
                    <a:pt x="223" y="566"/>
                    <a:pt x="223" y="566"/>
                  </a:cubicBezTo>
                  <a:cubicBezTo>
                    <a:pt x="225" y="571"/>
                    <a:pt x="225" y="571"/>
                    <a:pt x="225" y="571"/>
                  </a:cubicBezTo>
                  <a:cubicBezTo>
                    <a:pt x="217" y="573"/>
                    <a:pt x="217" y="573"/>
                    <a:pt x="217" y="573"/>
                  </a:cubicBezTo>
                  <a:cubicBezTo>
                    <a:pt x="217" y="573"/>
                    <a:pt x="204" y="577"/>
                    <a:pt x="201" y="581"/>
                  </a:cubicBezTo>
                  <a:cubicBezTo>
                    <a:pt x="198" y="584"/>
                    <a:pt x="198" y="594"/>
                    <a:pt x="198" y="594"/>
                  </a:cubicBezTo>
                  <a:cubicBezTo>
                    <a:pt x="217" y="609"/>
                    <a:pt x="217" y="609"/>
                    <a:pt x="217" y="609"/>
                  </a:cubicBezTo>
                  <a:cubicBezTo>
                    <a:pt x="227" y="613"/>
                    <a:pt x="227" y="613"/>
                    <a:pt x="227" y="613"/>
                  </a:cubicBezTo>
                  <a:cubicBezTo>
                    <a:pt x="242" y="610"/>
                    <a:pt x="242" y="610"/>
                    <a:pt x="242" y="610"/>
                  </a:cubicBezTo>
                  <a:cubicBezTo>
                    <a:pt x="247" y="591"/>
                    <a:pt x="247" y="591"/>
                    <a:pt x="247" y="591"/>
                  </a:cubicBezTo>
                  <a:cubicBezTo>
                    <a:pt x="262" y="583"/>
                    <a:pt x="262" y="583"/>
                    <a:pt x="262" y="583"/>
                  </a:cubicBezTo>
                  <a:cubicBezTo>
                    <a:pt x="309" y="569"/>
                    <a:pt x="309" y="569"/>
                    <a:pt x="309" y="569"/>
                  </a:cubicBezTo>
                  <a:cubicBezTo>
                    <a:pt x="330" y="574"/>
                    <a:pt x="330" y="574"/>
                    <a:pt x="330" y="574"/>
                  </a:cubicBezTo>
                  <a:cubicBezTo>
                    <a:pt x="336" y="568"/>
                    <a:pt x="336" y="568"/>
                    <a:pt x="336" y="568"/>
                  </a:cubicBezTo>
                  <a:cubicBezTo>
                    <a:pt x="357" y="546"/>
                    <a:pt x="357" y="546"/>
                    <a:pt x="357" y="546"/>
                  </a:cubicBezTo>
                  <a:cubicBezTo>
                    <a:pt x="362" y="539"/>
                    <a:pt x="362" y="539"/>
                    <a:pt x="362" y="539"/>
                  </a:cubicBezTo>
                  <a:cubicBezTo>
                    <a:pt x="365" y="516"/>
                    <a:pt x="365" y="516"/>
                    <a:pt x="365" y="516"/>
                  </a:cubicBezTo>
                  <a:cubicBezTo>
                    <a:pt x="368" y="498"/>
                    <a:pt x="368" y="498"/>
                    <a:pt x="368" y="498"/>
                  </a:cubicBezTo>
                  <a:cubicBezTo>
                    <a:pt x="368" y="498"/>
                    <a:pt x="360" y="503"/>
                    <a:pt x="346" y="505"/>
                  </a:cubicBezTo>
                  <a:cubicBezTo>
                    <a:pt x="332" y="508"/>
                    <a:pt x="325" y="508"/>
                    <a:pt x="317" y="507"/>
                  </a:cubicBezTo>
                  <a:cubicBezTo>
                    <a:pt x="310" y="506"/>
                    <a:pt x="306" y="508"/>
                    <a:pt x="306" y="503"/>
                  </a:cubicBezTo>
                  <a:cubicBezTo>
                    <a:pt x="306" y="498"/>
                    <a:pt x="314" y="493"/>
                    <a:pt x="314" y="493"/>
                  </a:cubicBezTo>
                  <a:cubicBezTo>
                    <a:pt x="328" y="490"/>
                    <a:pt x="328" y="490"/>
                    <a:pt x="328" y="490"/>
                  </a:cubicBezTo>
                  <a:cubicBezTo>
                    <a:pt x="337" y="486"/>
                    <a:pt x="337" y="486"/>
                    <a:pt x="337" y="486"/>
                  </a:cubicBezTo>
                  <a:cubicBezTo>
                    <a:pt x="337" y="486"/>
                    <a:pt x="334" y="476"/>
                    <a:pt x="337" y="470"/>
                  </a:cubicBezTo>
                  <a:cubicBezTo>
                    <a:pt x="340" y="463"/>
                    <a:pt x="356" y="462"/>
                    <a:pt x="359" y="462"/>
                  </a:cubicBezTo>
                  <a:cubicBezTo>
                    <a:pt x="362" y="462"/>
                    <a:pt x="375" y="463"/>
                    <a:pt x="382" y="466"/>
                  </a:cubicBezTo>
                  <a:cubicBezTo>
                    <a:pt x="390" y="470"/>
                    <a:pt x="390" y="478"/>
                    <a:pt x="390" y="478"/>
                  </a:cubicBezTo>
                  <a:cubicBezTo>
                    <a:pt x="408" y="466"/>
                    <a:pt x="408" y="466"/>
                    <a:pt x="408" y="466"/>
                  </a:cubicBezTo>
                  <a:cubicBezTo>
                    <a:pt x="437" y="443"/>
                    <a:pt x="437" y="443"/>
                    <a:pt x="437" y="443"/>
                  </a:cubicBezTo>
                  <a:cubicBezTo>
                    <a:pt x="437" y="443"/>
                    <a:pt x="427" y="438"/>
                    <a:pt x="427" y="437"/>
                  </a:cubicBezTo>
                  <a:cubicBezTo>
                    <a:pt x="427" y="436"/>
                    <a:pt x="429" y="428"/>
                    <a:pt x="431" y="420"/>
                  </a:cubicBezTo>
                  <a:cubicBezTo>
                    <a:pt x="433" y="412"/>
                    <a:pt x="423" y="417"/>
                    <a:pt x="415" y="417"/>
                  </a:cubicBezTo>
                  <a:cubicBezTo>
                    <a:pt x="408" y="416"/>
                    <a:pt x="393" y="408"/>
                    <a:pt x="388" y="404"/>
                  </a:cubicBezTo>
                  <a:cubicBezTo>
                    <a:pt x="383" y="399"/>
                    <a:pt x="390" y="394"/>
                    <a:pt x="390" y="394"/>
                  </a:cubicBezTo>
                  <a:cubicBezTo>
                    <a:pt x="410" y="393"/>
                    <a:pt x="410" y="393"/>
                    <a:pt x="410" y="393"/>
                  </a:cubicBezTo>
                  <a:cubicBezTo>
                    <a:pt x="420" y="391"/>
                    <a:pt x="420" y="391"/>
                    <a:pt x="420" y="391"/>
                  </a:cubicBezTo>
                  <a:cubicBezTo>
                    <a:pt x="420" y="391"/>
                    <a:pt x="417" y="386"/>
                    <a:pt x="417" y="385"/>
                  </a:cubicBezTo>
                  <a:cubicBezTo>
                    <a:pt x="417" y="384"/>
                    <a:pt x="415" y="380"/>
                    <a:pt x="420" y="380"/>
                  </a:cubicBezTo>
                  <a:cubicBezTo>
                    <a:pt x="425" y="381"/>
                    <a:pt x="440" y="396"/>
                    <a:pt x="440" y="396"/>
                  </a:cubicBezTo>
                  <a:cubicBezTo>
                    <a:pt x="448" y="400"/>
                    <a:pt x="448" y="400"/>
                    <a:pt x="448" y="400"/>
                  </a:cubicBezTo>
                  <a:cubicBezTo>
                    <a:pt x="461" y="383"/>
                    <a:pt x="461" y="383"/>
                    <a:pt x="461" y="383"/>
                  </a:cubicBezTo>
                  <a:cubicBezTo>
                    <a:pt x="474" y="369"/>
                    <a:pt x="474" y="369"/>
                    <a:pt x="474" y="369"/>
                  </a:cubicBezTo>
                  <a:cubicBezTo>
                    <a:pt x="474" y="369"/>
                    <a:pt x="478" y="359"/>
                    <a:pt x="479" y="353"/>
                  </a:cubicBezTo>
                  <a:cubicBezTo>
                    <a:pt x="481" y="348"/>
                    <a:pt x="490" y="343"/>
                    <a:pt x="497" y="344"/>
                  </a:cubicBezTo>
                  <a:cubicBezTo>
                    <a:pt x="505" y="344"/>
                    <a:pt x="507" y="344"/>
                    <a:pt x="507" y="344"/>
                  </a:cubicBezTo>
                  <a:cubicBezTo>
                    <a:pt x="510" y="315"/>
                    <a:pt x="510" y="315"/>
                    <a:pt x="510" y="315"/>
                  </a:cubicBezTo>
                  <a:cubicBezTo>
                    <a:pt x="509" y="306"/>
                    <a:pt x="509" y="306"/>
                    <a:pt x="509" y="306"/>
                  </a:cubicBezTo>
                  <a:cubicBezTo>
                    <a:pt x="514" y="265"/>
                    <a:pt x="514" y="265"/>
                    <a:pt x="514" y="265"/>
                  </a:cubicBezTo>
                  <a:cubicBezTo>
                    <a:pt x="523" y="235"/>
                    <a:pt x="523" y="235"/>
                    <a:pt x="523" y="235"/>
                  </a:cubicBezTo>
                  <a:cubicBezTo>
                    <a:pt x="523" y="235"/>
                    <a:pt x="530" y="201"/>
                    <a:pt x="533" y="193"/>
                  </a:cubicBezTo>
                  <a:cubicBezTo>
                    <a:pt x="536" y="185"/>
                    <a:pt x="540" y="179"/>
                    <a:pt x="540" y="179"/>
                  </a:cubicBezTo>
                  <a:cubicBezTo>
                    <a:pt x="540" y="179"/>
                    <a:pt x="534" y="170"/>
                    <a:pt x="528" y="161"/>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14">
              <a:extLst>
                <a:ext uri="{FF2B5EF4-FFF2-40B4-BE49-F238E27FC236}">
                  <a16:creationId xmlns:a16="http://schemas.microsoft.com/office/drawing/2014/main" id="{F56D1E61-1B18-4130-AD8C-266A1E2C546C}"/>
                </a:ext>
              </a:extLst>
            </p:cNvPr>
            <p:cNvSpPr>
              <a:spLocks/>
            </p:cNvSpPr>
            <p:nvPr/>
          </p:nvSpPr>
          <p:spPr bwMode="auto">
            <a:xfrm>
              <a:off x="3582498" y="5487113"/>
              <a:ext cx="248411" cy="200269"/>
            </a:xfrm>
            <a:custGeom>
              <a:avLst/>
              <a:gdLst>
                <a:gd name="T0" fmla="*/ 184 w 206"/>
                <a:gd name="T1" fmla="*/ 76 h 165"/>
                <a:gd name="T2" fmla="*/ 179 w 206"/>
                <a:gd name="T3" fmla="*/ 72 h 165"/>
                <a:gd name="T4" fmla="*/ 182 w 206"/>
                <a:gd name="T5" fmla="*/ 59 h 165"/>
                <a:gd name="T6" fmla="*/ 198 w 206"/>
                <a:gd name="T7" fmla="*/ 51 h 165"/>
                <a:gd name="T8" fmla="*/ 206 w 206"/>
                <a:gd name="T9" fmla="*/ 49 h 165"/>
                <a:gd name="T10" fmla="*/ 204 w 206"/>
                <a:gd name="T11" fmla="*/ 44 h 165"/>
                <a:gd name="T12" fmla="*/ 193 w 206"/>
                <a:gd name="T13" fmla="*/ 28 h 165"/>
                <a:gd name="T14" fmla="*/ 176 w 206"/>
                <a:gd name="T15" fmla="*/ 15 h 165"/>
                <a:gd name="T16" fmla="*/ 149 w 206"/>
                <a:gd name="T17" fmla="*/ 19 h 165"/>
                <a:gd name="T18" fmla="*/ 132 w 206"/>
                <a:gd name="T19" fmla="*/ 25 h 165"/>
                <a:gd name="T20" fmla="*/ 116 w 206"/>
                <a:gd name="T21" fmla="*/ 20 h 165"/>
                <a:gd name="T22" fmla="*/ 116 w 206"/>
                <a:gd name="T23" fmla="*/ 4 h 165"/>
                <a:gd name="T24" fmla="*/ 116 w 206"/>
                <a:gd name="T25" fmla="*/ 4 h 165"/>
                <a:gd name="T26" fmla="*/ 89 w 206"/>
                <a:gd name="T27" fmla="*/ 0 h 165"/>
                <a:gd name="T28" fmla="*/ 75 w 206"/>
                <a:gd name="T29" fmla="*/ 9 h 165"/>
                <a:gd name="T30" fmla="*/ 70 w 206"/>
                <a:gd name="T31" fmla="*/ 7 h 165"/>
                <a:gd name="T32" fmla="*/ 63 w 206"/>
                <a:gd name="T33" fmla="*/ 10 h 165"/>
                <a:gd name="T34" fmla="*/ 49 w 206"/>
                <a:gd name="T35" fmla="*/ 11 h 165"/>
                <a:gd name="T36" fmla="*/ 35 w 206"/>
                <a:gd name="T37" fmla="*/ 23 h 165"/>
                <a:gd name="T38" fmla="*/ 23 w 206"/>
                <a:gd name="T39" fmla="*/ 30 h 165"/>
                <a:gd name="T40" fmla="*/ 0 w 206"/>
                <a:gd name="T41" fmla="*/ 38 h 165"/>
                <a:gd name="T42" fmla="*/ 3 w 206"/>
                <a:gd name="T43" fmla="*/ 66 h 165"/>
                <a:gd name="T44" fmla="*/ 11 w 206"/>
                <a:gd name="T45" fmla="*/ 79 h 165"/>
                <a:gd name="T46" fmla="*/ 2 w 206"/>
                <a:gd name="T47" fmla="*/ 94 h 165"/>
                <a:gd name="T48" fmla="*/ 5 w 206"/>
                <a:gd name="T49" fmla="*/ 98 h 165"/>
                <a:gd name="T50" fmla="*/ 19 w 206"/>
                <a:gd name="T51" fmla="*/ 106 h 165"/>
                <a:gd name="T52" fmla="*/ 52 w 206"/>
                <a:gd name="T53" fmla="*/ 120 h 165"/>
                <a:gd name="T54" fmla="*/ 89 w 206"/>
                <a:gd name="T55" fmla="*/ 134 h 165"/>
                <a:gd name="T56" fmla="*/ 92 w 206"/>
                <a:gd name="T57" fmla="*/ 139 h 165"/>
                <a:gd name="T58" fmla="*/ 81 w 206"/>
                <a:gd name="T59" fmla="*/ 142 h 165"/>
                <a:gd name="T60" fmla="*/ 93 w 206"/>
                <a:gd name="T61" fmla="*/ 156 h 165"/>
                <a:gd name="T62" fmla="*/ 112 w 206"/>
                <a:gd name="T63" fmla="*/ 164 h 165"/>
                <a:gd name="T64" fmla="*/ 125 w 206"/>
                <a:gd name="T65" fmla="*/ 151 h 165"/>
                <a:gd name="T66" fmla="*/ 117 w 206"/>
                <a:gd name="T67" fmla="*/ 150 h 165"/>
                <a:gd name="T68" fmla="*/ 133 w 206"/>
                <a:gd name="T69" fmla="*/ 145 h 165"/>
                <a:gd name="T70" fmla="*/ 148 w 206"/>
                <a:gd name="T71" fmla="*/ 150 h 165"/>
                <a:gd name="T72" fmla="*/ 159 w 206"/>
                <a:gd name="T73" fmla="*/ 154 h 165"/>
                <a:gd name="T74" fmla="*/ 162 w 206"/>
                <a:gd name="T75" fmla="*/ 142 h 165"/>
                <a:gd name="T76" fmla="*/ 175 w 206"/>
                <a:gd name="T77" fmla="*/ 127 h 165"/>
                <a:gd name="T78" fmla="*/ 174 w 206"/>
                <a:gd name="T79" fmla="*/ 120 h 165"/>
                <a:gd name="T80" fmla="*/ 177 w 206"/>
                <a:gd name="T81" fmla="*/ 94 h 165"/>
                <a:gd name="T82" fmla="*/ 184 w 206"/>
                <a:gd name="T83" fmla="*/ 7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165">
                  <a:moveTo>
                    <a:pt x="184" y="76"/>
                  </a:moveTo>
                  <a:cubicBezTo>
                    <a:pt x="179" y="72"/>
                    <a:pt x="179" y="72"/>
                    <a:pt x="179" y="72"/>
                  </a:cubicBezTo>
                  <a:cubicBezTo>
                    <a:pt x="179" y="72"/>
                    <a:pt x="179" y="62"/>
                    <a:pt x="182" y="59"/>
                  </a:cubicBezTo>
                  <a:cubicBezTo>
                    <a:pt x="185" y="55"/>
                    <a:pt x="198" y="51"/>
                    <a:pt x="198" y="51"/>
                  </a:cubicBezTo>
                  <a:cubicBezTo>
                    <a:pt x="206" y="49"/>
                    <a:pt x="206" y="49"/>
                    <a:pt x="206" y="49"/>
                  </a:cubicBezTo>
                  <a:cubicBezTo>
                    <a:pt x="204" y="44"/>
                    <a:pt x="204" y="44"/>
                    <a:pt x="204" y="44"/>
                  </a:cubicBezTo>
                  <a:cubicBezTo>
                    <a:pt x="193" y="28"/>
                    <a:pt x="193" y="28"/>
                    <a:pt x="193" y="28"/>
                  </a:cubicBezTo>
                  <a:cubicBezTo>
                    <a:pt x="193" y="28"/>
                    <a:pt x="180" y="17"/>
                    <a:pt x="176" y="15"/>
                  </a:cubicBezTo>
                  <a:cubicBezTo>
                    <a:pt x="172" y="13"/>
                    <a:pt x="158" y="15"/>
                    <a:pt x="149" y="19"/>
                  </a:cubicBezTo>
                  <a:cubicBezTo>
                    <a:pt x="140" y="22"/>
                    <a:pt x="132" y="25"/>
                    <a:pt x="132" y="25"/>
                  </a:cubicBezTo>
                  <a:cubicBezTo>
                    <a:pt x="116" y="20"/>
                    <a:pt x="116" y="20"/>
                    <a:pt x="116" y="20"/>
                  </a:cubicBezTo>
                  <a:cubicBezTo>
                    <a:pt x="116" y="4"/>
                    <a:pt x="116" y="4"/>
                    <a:pt x="116" y="4"/>
                  </a:cubicBezTo>
                  <a:cubicBezTo>
                    <a:pt x="116" y="4"/>
                    <a:pt x="116" y="4"/>
                    <a:pt x="116" y="4"/>
                  </a:cubicBezTo>
                  <a:cubicBezTo>
                    <a:pt x="89" y="0"/>
                    <a:pt x="89" y="0"/>
                    <a:pt x="89" y="0"/>
                  </a:cubicBezTo>
                  <a:cubicBezTo>
                    <a:pt x="89" y="0"/>
                    <a:pt x="78" y="8"/>
                    <a:pt x="75" y="9"/>
                  </a:cubicBezTo>
                  <a:cubicBezTo>
                    <a:pt x="72" y="10"/>
                    <a:pt x="70" y="7"/>
                    <a:pt x="70" y="7"/>
                  </a:cubicBezTo>
                  <a:cubicBezTo>
                    <a:pt x="63" y="10"/>
                    <a:pt x="63" y="10"/>
                    <a:pt x="63" y="10"/>
                  </a:cubicBezTo>
                  <a:cubicBezTo>
                    <a:pt x="63" y="10"/>
                    <a:pt x="54" y="9"/>
                    <a:pt x="49" y="11"/>
                  </a:cubicBezTo>
                  <a:cubicBezTo>
                    <a:pt x="45" y="13"/>
                    <a:pt x="40" y="18"/>
                    <a:pt x="35" y="23"/>
                  </a:cubicBezTo>
                  <a:cubicBezTo>
                    <a:pt x="31" y="28"/>
                    <a:pt x="23" y="30"/>
                    <a:pt x="23" y="30"/>
                  </a:cubicBezTo>
                  <a:cubicBezTo>
                    <a:pt x="0" y="38"/>
                    <a:pt x="0" y="38"/>
                    <a:pt x="0" y="38"/>
                  </a:cubicBezTo>
                  <a:cubicBezTo>
                    <a:pt x="3" y="66"/>
                    <a:pt x="3" y="66"/>
                    <a:pt x="3" y="66"/>
                  </a:cubicBezTo>
                  <a:cubicBezTo>
                    <a:pt x="11" y="79"/>
                    <a:pt x="11" y="79"/>
                    <a:pt x="11" y="79"/>
                  </a:cubicBezTo>
                  <a:cubicBezTo>
                    <a:pt x="8" y="80"/>
                    <a:pt x="2" y="94"/>
                    <a:pt x="2" y="94"/>
                  </a:cubicBezTo>
                  <a:cubicBezTo>
                    <a:pt x="5" y="98"/>
                    <a:pt x="5" y="98"/>
                    <a:pt x="5" y="98"/>
                  </a:cubicBezTo>
                  <a:cubicBezTo>
                    <a:pt x="19" y="106"/>
                    <a:pt x="19" y="106"/>
                    <a:pt x="19" y="106"/>
                  </a:cubicBezTo>
                  <a:cubicBezTo>
                    <a:pt x="52" y="120"/>
                    <a:pt x="52" y="120"/>
                    <a:pt x="52" y="120"/>
                  </a:cubicBezTo>
                  <a:cubicBezTo>
                    <a:pt x="52" y="120"/>
                    <a:pt x="87" y="134"/>
                    <a:pt x="89" y="134"/>
                  </a:cubicBezTo>
                  <a:cubicBezTo>
                    <a:pt x="91" y="135"/>
                    <a:pt x="92" y="137"/>
                    <a:pt x="92" y="139"/>
                  </a:cubicBezTo>
                  <a:cubicBezTo>
                    <a:pt x="91" y="140"/>
                    <a:pt x="81" y="142"/>
                    <a:pt x="81" y="142"/>
                  </a:cubicBezTo>
                  <a:cubicBezTo>
                    <a:pt x="81" y="142"/>
                    <a:pt x="89" y="152"/>
                    <a:pt x="93" y="156"/>
                  </a:cubicBezTo>
                  <a:cubicBezTo>
                    <a:pt x="97" y="161"/>
                    <a:pt x="109" y="165"/>
                    <a:pt x="112" y="164"/>
                  </a:cubicBezTo>
                  <a:cubicBezTo>
                    <a:pt x="116" y="163"/>
                    <a:pt x="125" y="151"/>
                    <a:pt x="125" y="151"/>
                  </a:cubicBezTo>
                  <a:cubicBezTo>
                    <a:pt x="117" y="150"/>
                    <a:pt x="117" y="150"/>
                    <a:pt x="117" y="150"/>
                  </a:cubicBezTo>
                  <a:cubicBezTo>
                    <a:pt x="117" y="146"/>
                    <a:pt x="133" y="145"/>
                    <a:pt x="133" y="145"/>
                  </a:cubicBezTo>
                  <a:cubicBezTo>
                    <a:pt x="148" y="150"/>
                    <a:pt x="148" y="150"/>
                    <a:pt x="148" y="150"/>
                  </a:cubicBezTo>
                  <a:cubicBezTo>
                    <a:pt x="159" y="154"/>
                    <a:pt x="159" y="154"/>
                    <a:pt x="159" y="154"/>
                  </a:cubicBezTo>
                  <a:cubicBezTo>
                    <a:pt x="159" y="154"/>
                    <a:pt x="156" y="147"/>
                    <a:pt x="162" y="142"/>
                  </a:cubicBezTo>
                  <a:cubicBezTo>
                    <a:pt x="168" y="137"/>
                    <a:pt x="175" y="127"/>
                    <a:pt x="175" y="127"/>
                  </a:cubicBezTo>
                  <a:cubicBezTo>
                    <a:pt x="174" y="120"/>
                    <a:pt x="174" y="120"/>
                    <a:pt x="174" y="120"/>
                  </a:cubicBezTo>
                  <a:cubicBezTo>
                    <a:pt x="174" y="120"/>
                    <a:pt x="176" y="104"/>
                    <a:pt x="177" y="94"/>
                  </a:cubicBezTo>
                  <a:cubicBezTo>
                    <a:pt x="178" y="87"/>
                    <a:pt x="182" y="79"/>
                    <a:pt x="184" y="7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5">
              <a:extLst>
                <a:ext uri="{FF2B5EF4-FFF2-40B4-BE49-F238E27FC236}">
                  <a16:creationId xmlns:a16="http://schemas.microsoft.com/office/drawing/2014/main" id="{A4EEBFE4-C8FB-4F31-B3F9-AF9329B8CE3D}"/>
                </a:ext>
              </a:extLst>
            </p:cNvPr>
            <p:cNvSpPr>
              <a:spLocks/>
            </p:cNvSpPr>
            <p:nvPr/>
          </p:nvSpPr>
          <p:spPr bwMode="auto">
            <a:xfrm>
              <a:off x="2941252" y="4129518"/>
              <a:ext cx="766415" cy="618139"/>
            </a:xfrm>
            <a:custGeom>
              <a:avLst/>
              <a:gdLst>
                <a:gd name="T0" fmla="*/ 150 w 634"/>
                <a:gd name="T1" fmla="*/ 404 h 510"/>
                <a:gd name="T2" fmla="*/ 195 w 634"/>
                <a:gd name="T3" fmla="*/ 438 h 510"/>
                <a:gd name="T4" fmla="*/ 243 w 634"/>
                <a:gd name="T5" fmla="*/ 502 h 510"/>
                <a:gd name="T6" fmla="*/ 281 w 634"/>
                <a:gd name="T7" fmla="*/ 489 h 510"/>
                <a:gd name="T8" fmla="*/ 328 w 634"/>
                <a:gd name="T9" fmla="*/ 505 h 510"/>
                <a:gd name="T10" fmla="*/ 377 w 634"/>
                <a:gd name="T11" fmla="*/ 439 h 510"/>
                <a:gd name="T12" fmla="*/ 409 w 634"/>
                <a:gd name="T13" fmla="*/ 430 h 510"/>
                <a:gd name="T14" fmla="*/ 443 w 634"/>
                <a:gd name="T15" fmla="*/ 403 h 510"/>
                <a:gd name="T16" fmla="*/ 497 w 634"/>
                <a:gd name="T17" fmla="*/ 419 h 510"/>
                <a:gd name="T18" fmla="*/ 507 w 634"/>
                <a:gd name="T19" fmla="*/ 399 h 510"/>
                <a:gd name="T20" fmla="*/ 511 w 634"/>
                <a:gd name="T21" fmla="*/ 384 h 510"/>
                <a:gd name="T22" fmla="*/ 550 w 634"/>
                <a:gd name="T23" fmla="*/ 375 h 510"/>
                <a:gd name="T24" fmla="*/ 565 w 634"/>
                <a:gd name="T25" fmla="*/ 414 h 510"/>
                <a:gd name="T26" fmla="*/ 593 w 634"/>
                <a:gd name="T27" fmla="*/ 408 h 510"/>
                <a:gd name="T28" fmla="*/ 605 w 634"/>
                <a:gd name="T29" fmla="*/ 399 h 510"/>
                <a:gd name="T30" fmla="*/ 524 w 634"/>
                <a:gd name="T31" fmla="*/ 338 h 510"/>
                <a:gd name="T32" fmla="*/ 471 w 634"/>
                <a:gd name="T33" fmla="*/ 347 h 510"/>
                <a:gd name="T34" fmla="*/ 431 w 634"/>
                <a:gd name="T35" fmla="*/ 323 h 510"/>
                <a:gd name="T36" fmla="*/ 468 w 634"/>
                <a:gd name="T37" fmla="*/ 322 h 510"/>
                <a:gd name="T38" fmla="*/ 530 w 634"/>
                <a:gd name="T39" fmla="*/ 312 h 510"/>
                <a:gd name="T40" fmla="*/ 577 w 634"/>
                <a:gd name="T41" fmla="*/ 354 h 510"/>
                <a:gd name="T42" fmla="*/ 634 w 634"/>
                <a:gd name="T43" fmla="*/ 360 h 510"/>
                <a:gd name="T44" fmla="*/ 603 w 634"/>
                <a:gd name="T45" fmla="*/ 316 h 510"/>
                <a:gd name="T46" fmla="*/ 560 w 634"/>
                <a:gd name="T47" fmla="*/ 261 h 510"/>
                <a:gd name="T48" fmla="*/ 537 w 634"/>
                <a:gd name="T49" fmla="*/ 180 h 510"/>
                <a:gd name="T50" fmla="*/ 530 w 634"/>
                <a:gd name="T51" fmla="*/ 152 h 510"/>
                <a:gd name="T52" fmla="*/ 492 w 634"/>
                <a:gd name="T53" fmla="*/ 113 h 510"/>
                <a:gd name="T54" fmla="*/ 456 w 634"/>
                <a:gd name="T55" fmla="*/ 54 h 510"/>
                <a:gd name="T56" fmla="*/ 412 w 634"/>
                <a:gd name="T57" fmla="*/ 11 h 510"/>
                <a:gd name="T58" fmla="*/ 394 w 634"/>
                <a:gd name="T59" fmla="*/ 12 h 510"/>
                <a:gd name="T60" fmla="*/ 356 w 634"/>
                <a:gd name="T61" fmla="*/ 20 h 510"/>
                <a:gd name="T62" fmla="*/ 318 w 634"/>
                <a:gd name="T63" fmla="*/ 21 h 510"/>
                <a:gd name="T64" fmla="*/ 277 w 634"/>
                <a:gd name="T65" fmla="*/ 34 h 510"/>
                <a:gd name="T66" fmla="*/ 216 w 634"/>
                <a:gd name="T67" fmla="*/ 23 h 510"/>
                <a:gd name="T68" fmla="*/ 172 w 634"/>
                <a:gd name="T69" fmla="*/ 26 h 510"/>
                <a:gd name="T70" fmla="*/ 164 w 634"/>
                <a:gd name="T71" fmla="*/ 41 h 510"/>
                <a:gd name="T72" fmla="*/ 103 w 634"/>
                <a:gd name="T73" fmla="*/ 40 h 510"/>
                <a:gd name="T74" fmla="*/ 51 w 634"/>
                <a:gd name="T75" fmla="*/ 52 h 510"/>
                <a:gd name="T76" fmla="*/ 52 w 634"/>
                <a:gd name="T77" fmla="*/ 115 h 510"/>
                <a:gd name="T78" fmla="*/ 30 w 634"/>
                <a:gd name="T79" fmla="*/ 124 h 510"/>
                <a:gd name="T80" fmla="*/ 22 w 634"/>
                <a:gd name="T81" fmla="*/ 150 h 510"/>
                <a:gd name="T82" fmla="*/ 9 w 634"/>
                <a:gd name="T83" fmla="*/ 192 h 510"/>
                <a:gd name="T84" fmla="*/ 44 w 634"/>
                <a:gd name="T85" fmla="*/ 216 h 510"/>
                <a:gd name="T86" fmla="*/ 70 w 634"/>
                <a:gd name="T87" fmla="*/ 238 h 510"/>
                <a:gd name="T88" fmla="*/ 115 w 634"/>
                <a:gd name="T89" fmla="*/ 266 h 510"/>
                <a:gd name="T90" fmla="*/ 129 w 634"/>
                <a:gd name="T91" fmla="*/ 293 h 510"/>
                <a:gd name="T92" fmla="*/ 95 w 634"/>
                <a:gd name="T93" fmla="*/ 319 h 510"/>
                <a:gd name="T94" fmla="*/ 105 w 634"/>
                <a:gd name="T95" fmla="*/ 349 h 510"/>
                <a:gd name="T96" fmla="*/ 139 w 634"/>
                <a:gd name="T97" fmla="*/ 38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4" h="510">
                  <a:moveTo>
                    <a:pt x="148" y="400"/>
                  </a:moveTo>
                  <a:cubicBezTo>
                    <a:pt x="148" y="400"/>
                    <a:pt x="148" y="401"/>
                    <a:pt x="147" y="403"/>
                  </a:cubicBezTo>
                  <a:cubicBezTo>
                    <a:pt x="150" y="404"/>
                    <a:pt x="150" y="404"/>
                    <a:pt x="150" y="404"/>
                  </a:cubicBezTo>
                  <a:cubicBezTo>
                    <a:pt x="155" y="417"/>
                    <a:pt x="155" y="417"/>
                    <a:pt x="155" y="417"/>
                  </a:cubicBezTo>
                  <a:cubicBezTo>
                    <a:pt x="155" y="417"/>
                    <a:pt x="174" y="418"/>
                    <a:pt x="178" y="421"/>
                  </a:cubicBezTo>
                  <a:cubicBezTo>
                    <a:pt x="182" y="424"/>
                    <a:pt x="195" y="438"/>
                    <a:pt x="195" y="438"/>
                  </a:cubicBezTo>
                  <a:cubicBezTo>
                    <a:pt x="208" y="454"/>
                    <a:pt x="208" y="454"/>
                    <a:pt x="208" y="454"/>
                  </a:cubicBezTo>
                  <a:cubicBezTo>
                    <a:pt x="224" y="480"/>
                    <a:pt x="224" y="480"/>
                    <a:pt x="224" y="480"/>
                  </a:cubicBezTo>
                  <a:cubicBezTo>
                    <a:pt x="224" y="480"/>
                    <a:pt x="236" y="501"/>
                    <a:pt x="243" y="502"/>
                  </a:cubicBezTo>
                  <a:cubicBezTo>
                    <a:pt x="250" y="502"/>
                    <a:pt x="261" y="500"/>
                    <a:pt x="261" y="500"/>
                  </a:cubicBezTo>
                  <a:cubicBezTo>
                    <a:pt x="278" y="495"/>
                    <a:pt x="278" y="495"/>
                    <a:pt x="278" y="495"/>
                  </a:cubicBezTo>
                  <a:cubicBezTo>
                    <a:pt x="281" y="489"/>
                    <a:pt x="281" y="489"/>
                    <a:pt x="281" y="489"/>
                  </a:cubicBezTo>
                  <a:cubicBezTo>
                    <a:pt x="281" y="489"/>
                    <a:pt x="289" y="489"/>
                    <a:pt x="296" y="497"/>
                  </a:cubicBezTo>
                  <a:cubicBezTo>
                    <a:pt x="302" y="505"/>
                    <a:pt x="310" y="510"/>
                    <a:pt x="315" y="508"/>
                  </a:cubicBezTo>
                  <a:cubicBezTo>
                    <a:pt x="320" y="506"/>
                    <a:pt x="325" y="502"/>
                    <a:pt x="328" y="505"/>
                  </a:cubicBezTo>
                  <a:cubicBezTo>
                    <a:pt x="332" y="508"/>
                    <a:pt x="337" y="502"/>
                    <a:pt x="337" y="501"/>
                  </a:cubicBezTo>
                  <a:cubicBezTo>
                    <a:pt x="337" y="500"/>
                    <a:pt x="345" y="484"/>
                    <a:pt x="345" y="484"/>
                  </a:cubicBezTo>
                  <a:cubicBezTo>
                    <a:pt x="377" y="439"/>
                    <a:pt x="377" y="439"/>
                    <a:pt x="377" y="439"/>
                  </a:cubicBezTo>
                  <a:cubicBezTo>
                    <a:pt x="377" y="439"/>
                    <a:pt x="384" y="430"/>
                    <a:pt x="388" y="427"/>
                  </a:cubicBezTo>
                  <a:cubicBezTo>
                    <a:pt x="392" y="423"/>
                    <a:pt x="395" y="431"/>
                    <a:pt x="395" y="431"/>
                  </a:cubicBezTo>
                  <a:cubicBezTo>
                    <a:pt x="395" y="431"/>
                    <a:pt x="400" y="429"/>
                    <a:pt x="409" y="430"/>
                  </a:cubicBezTo>
                  <a:cubicBezTo>
                    <a:pt x="419" y="431"/>
                    <a:pt x="423" y="433"/>
                    <a:pt x="425" y="429"/>
                  </a:cubicBezTo>
                  <a:cubicBezTo>
                    <a:pt x="427" y="425"/>
                    <a:pt x="428" y="415"/>
                    <a:pt x="428" y="415"/>
                  </a:cubicBezTo>
                  <a:cubicBezTo>
                    <a:pt x="443" y="403"/>
                    <a:pt x="443" y="403"/>
                    <a:pt x="443" y="403"/>
                  </a:cubicBezTo>
                  <a:cubicBezTo>
                    <a:pt x="443" y="403"/>
                    <a:pt x="450" y="405"/>
                    <a:pt x="455" y="409"/>
                  </a:cubicBezTo>
                  <a:cubicBezTo>
                    <a:pt x="461" y="413"/>
                    <a:pt x="472" y="426"/>
                    <a:pt x="472" y="426"/>
                  </a:cubicBezTo>
                  <a:cubicBezTo>
                    <a:pt x="497" y="419"/>
                    <a:pt x="497" y="419"/>
                    <a:pt x="497" y="419"/>
                  </a:cubicBezTo>
                  <a:cubicBezTo>
                    <a:pt x="503" y="416"/>
                    <a:pt x="503" y="416"/>
                    <a:pt x="503" y="416"/>
                  </a:cubicBezTo>
                  <a:cubicBezTo>
                    <a:pt x="498" y="409"/>
                    <a:pt x="498" y="409"/>
                    <a:pt x="498" y="409"/>
                  </a:cubicBezTo>
                  <a:cubicBezTo>
                    <a:pt x="507" y="399"/>
                    <a:pt x="507" y="399"/>
                    <a:pt x="507" y="399"/>
                  </a:cubicBezTo>
                  <a:cubicBezTo>
                    <a:pt x="500" y="393"/>
                    <a:pt x="500" y="393"/>
                    <a:pt x="500" y="393"/>
                  </a:cubicBezTo>
                  <a:cubicBezTo>
                    <a:pt x="502" y="387"/>
                    <a:pt x="502" y="387"/>
                    <a:pt x="502" y="387"/>
                  </a:cubicBezTo>
                  <a:cubicBezTo>
                    <a:pt x="511" y="384"/>
                    <a:pt x="511" y="384"/>
                    <a:pt x="511" y="384"/>
                  </a:cubicBezTo>
                  <a:cubicBezTo>
                    <a:pt x="527" y="377"/>
                    <a:pt x="527" y="377"/>
                    <a:pt x="527" y="377"/>
                  </a:cubicBezTo>
                  <a:cubicBezTo>
                    <a:pt x="542" y="371"/>
                    <a:pt x="542" y="371"/>
                    <a:pt x="542" y="371"/>
                  </a:cubicBezTo>
                  <a:cubicBezTo>
                    <a:pt x="542" y="371"/>
                    <a:pt x="550" y="369"/>
                    <a:pt x="550" y="375"/>
                  </a:cubicBezTo>
                  <a:cubicBezTo>
                    <a:pt x="551" y="381"/>
                    <a:pt x="548" y="392"/>
                    <a:pt x="555" y="395"/>
                  </a:cubicBezTo>
                  <a:cubicBezTo>
                    <a:pt x="562" y="397"/>
                    <a:pt x="569" y="396"/>
                    <a:pt x="569" y="401"/>
                  </a:cubicBezTo>
                  <a:cubicBezTo>
                    <a:pt x="569" y="406"/>
                    <a:pt x="564" y="409"/>
                    <a:pt x="565" y="414"/>
                  </a:cubicBezTo>
                  <a:cubicBezTo>
                    <a:pt x="566" y="420"/>
                    <a:pt x="568" y="419"/>
                    <a:pt x="571" y="423"/>
                  </a:cubicBezTo>
                  <a:cubicBezTo>
                    <a:pt x="574" y="426"/>
                    <a:pt x="575" y="433"/>
                    <a:pt x="584" y="430"/>
                  </a:cubicBezTo>
                  <a:cubicBezTo>
                    <a:pt x="593" y="426"/>
                    <a:pt x="592" y="413"/>
                    <a:pt x="593" y="408"/>
                  </a:cubicBezTo>
                  <a:cubicBezTo>
                    <a:pt x="593" y="402"/>
                    <a:pt x="600" y="400"/>
                    <a:pt x="603" y="400"/>
                  </a:cubicBezTo>
                  <a:cubicBezTo>
                    <a:pt x="604" y="400"/>
                    <a:pt x="605" y="401"/>
                    <a:pt x="606" y="401"/>
                  </a:cubicBezTo>
                  <a:cubicBezTo>
                    <a:pt x="606" y="400"/>
                    <a:pt x="605" y="399"/>
                    <a:pt x="605" y="399"/>
                  </a:cubicBezTo>
                  <a:cubicBezTo>
                    <a:pt x="602" y="394"/>
                    <a:pt x="579" y="386"/>
                    <a:pt x="574" y="382"/>
                  </a:cubicBezTo>
                  <a:cubicBezTo>
                    <a:pt x="569" y="378"/>
                    <a:pt x="546" y="356"/>
                    <a:pt x="541" y="351"/>
                  </a:cubicBezTo>
                  <a:cubicBezTo>
                    <a:pt x="536" y="346"/>
                    <a:pt x="527" y="340"/>
                    <a:pt x="524" y="338"/>
                  </a:cubicBezTo>
                  <a:cubicBezTo>
                    <a:pt x="521" y="335"/>
                    <a:pt x="502" y="340"/>
                    <a:pt x="502" y="340"/>
                  </a:cubicBezTo>
                  <a:cubicBezTo>
                    <a:pt x="502" y="340"/>
                    <a:pt x="494" y="333"/>
                    <a:pt x="485" y="333"/>
                  </a:cubicBezTo>
                  <a:cubicBezTo>
                    <a:pt x="476" y="333"/>
                    <a:pt x="470" y="342"/>
                    <a:pt x="471" y="347"/>
                  </a:cubicBezTo>
                  <a:cubicBezTo>
                    <a:pt x="472" y="352"/>
                    <a:pt x="462" y="351"/>
                    <a:pt x="457" y="352"/>
                  </a:cubicBezTo>
                  <a:cubicBezTo>
                    <a:pt x="451" y="353"/>
                    <a:pt x="443" y="345"/>
                    <a:pt x="441" y="340"/>
                  </a:cubicBezTo>
                  <a:cubicBezTo>
                    <a:pt x="438" y="335"/>
                    <a:pt x="430" y="327"/>
                    <a:pt x="431" y="323"/>
                  </a:cubicBezTo>
                  <a:cubicBezTo>
                    <a:pt x="431" y="320"/>
                    <a:pt x="447" y="322"/>
                    <a:pt x="449" y="323"/>
                  </a:cubicBezTo>
                  <a:cubicBezTo>
                    <a:pt x="452" y="324"/>
                    <a:pt x="459" y="326"/>
                    <a:pt x="459" y="326"/>
                  </a:cubicBezTo>
                  <a:cubicBezTo>
                    <a:pt x="468" y="322"/>
                    <a:pt x="468" y="322"/>
                    <a:pt x="468" y="322"/>
                  </a:cubicBezTo>
                  <a:cubicBezTo>
                    <a:pt x="468" y="322"/>
                    <a:pt x="481" y="316"/>
                    <a:pt x="486" y="317"/>
                  </a:cubicBezTo>
                  <a:cubicBezTo>
                    <a:pt x="492" y="317"/>
                    <a:pt x="509" y="315"/>
                    <a:pt x="520" y="314"/>
                  </a:cubicBezTo>
                  <a:cubicBezTo>
                    <a:pt x="530" y="314"/>
                    <a:pt x="530" y="312"/>
                    <a:pt x="530" y="312"/>
                  </a:cubicBezTo>
                  <a:cubicBezTo>
                    <a:pt x="530" y="312"/>
                    <a:pt x="548" y="336"/>
                    <a:pt x="552" y="342"/>
                  </a:cubicBezTo>
                  <a:cubicBezTo>
                    <a:pt x="556" y="347"/>
                    <a:pt x="565" y="354"/>
                    <a:pt x="565" y="354"/>
                  </a:cubicBezTo>
                  <a:cubicBezTo>
                    <a:pt x="577" y="354"/>
                    <a:pt x="577" y="354"/>
                    <a:pt x="577" y="354"/>
                  </a:cubicBezTo>
                  <a:cubicBezTo>
                    <a:pt x="577" y="354"/>
                    <a:pt x="583" y="352"/>
                    <a:pt x="590" y="351"/>
                  </a:cubicBezTo>
                  <a:cubicBezTo>
                    <a:pt x="596" y="350"/>
                    <a:pt x="619" y="353"/>
                    <a:pt x="619" y="353"/>
                  </a:cubicBezTo>
                  <a:cubicBezTo>
                    <a:pt x="634" y="360"/>
                    <a:pt x="634" y="360"/>
                    <a:pt x="634" y="360"/>
                  </a:cubicBezTo>
                  <a:cubicBezTo>
                    <a:pt x="622" y="339"/>
                    <a:pt x="622" y="339"/>
                    <a:pt x="622" y="339"/>
                  </a:cubicBezTo>
                  <a:cubicBezTo>
                    <a:pt x="614" y="333"/>
                    <a:pt x="614" y="333"/>
                    <a:pt x="614" y="333"/>
                  </a:cubicBezTo>
                  <a:cubicBezTo>
                    <a:pt x="603" y="316"/>
                    <a:pt x="603" y="316"/>
                    <a:pt x="603" y="316"/>
                  </a:cubicBezTo>
                  <a:cubicBezTo>
                    <a:pt x="603" y="316"/>
                    <a:pt x="601" y="303"/>
                    <a:pt x="599" y="300"/>
                  </a:cubicBezTo>
                  <a:cubicBezTo>
                    <a:pt x="597" y="298"/>
                    <a:pt x="583" y="288"/>
                    <a:pt x="577" y="285"/>
                  </a:cubicBezTo>
                  <a:cubicBezTo>
                    <a:pt x="570" y="282"/>
                    <a:pt x="567" y="269"/>
                    <a:pt x="560" y="261"/>
                  </a:cubicBezTo>
                  <a:cubicBezTo>
                    <a:pt x="552" y="253"/>
                    <a:pt x="539" y="221"/>
                    <a:pt x="539" y="221"/>
                  </a:cubicBezTo>
                  <a:cubicBezTo>
                    <a:pt x="538" y="199"/>
                    <a:pt x="538" y="199"/>
                    <a:pt x="538" y="199"/>
                  </a:cubicBezTo>
                  <a:cubicBezTo>
                    <a:pt x="538" y="199"/>
                    <a:pt x="533" y="187"/>
                    <a:pt x="537" y="180"/>
                  </a:cubicBezTo>
                  <a:cubicBezTo>
                    <a:pt x="542" y="172"/>
                    <a:pt x="558" y="167"/>
                    <a:pt x="558" y="167"/>
                  </a:cubicBezTo>
                  <a:cubicBezTo>
                    <a:pt x="553" y="162"/>
                    <a:pt x="547" y="152"/>
                    <a:pt x="547" y="152"/>
                  </a:cubicBezTo>
                  <a:cubicBezTo>
                    <a:pt x="547" y="152"/>
                    <a:pt x="538" y="154"/>
                    <a:pt x="530" y="152"/>
                  </a:cubicBezTo>
                  <a:cubicBezTo>
                    <a:pt x="522" y="150"/>
                    <a:pt x="512" y="143"/>
                    <a:pt x="507" y="139"/>
                  </a:cubicBezTo>
                  <a:cubicBezTo>
                    <a:pt x="503" y="136"/>
                    <a:pt x="507" y="119"/>
                    <a:pt x="507" y="119"/>
                  </a:cubicBezTo>
                  <a:cubicBezTo>
                    <a:pt x="507" y="119"/>
                    <a:pt x="499" y="116"/>
                    <a:pt x="492" y="113"/>
                  </a:cubicBezTo>
                  <a:cubicBezTo>
                    <a:pt x="485" y="110"/>
                    <a:pt x="483" y="101"/>
                    <a:pt x="483" y="101"/>
                  </a:cubicBezTo>
                  <a:cubicBezTo>
                    <a:pt x="483" y="101"/>
                    <a:pt x="482" y="79"/>
                    <a:pt x="479" y="71"/>
                  </a:cubicBezTo>
                  <a:cubicBezTo>
                    <a:pt x="477" y="62"/>
                    <a:pt x="456" y="54"/>
                    <a:pt x="456" y="54"/>
                  </a:cubicBezTo>
                  <a:cubicBezTo>
                    <a:pt x="452" y="34"/>
                    <a:pt x="452" y="34"/>
                    <a:pt x="452" y="34"/>
                  </a:cubicBezTo>
                  <a:cubicBezTo>
                    <a:pt x="452" y="34"/>
                    <a:pt x="436" y="31"/>
                    <a:pt x="432" y="28"/>
                  </a:cubicBezTo>
                  <a:cubicBezTo>
                    <a:pt x="428" y="25"/>
                    <a:pt x="412" y="11"/>
                    <a:pt x="412" y="11"/>
                  </a:cubicBezTo>
                  <a:cubicBezTo>
                    <a:pt x="397" y="0"/>
                    <a:pt x="397" y="0"/>
                    <a:pt x="397" y="0"/>
                  </a:cubicBezTo>
                  <a:cubicBezTo>
                    <a:pt x="388" y="0"/>
                    <a:pt x="388" y="0"/>
                    <a:pt x="388" y="0"/>
                  </a:cubicBezTo>
                  <a:cubicBezTo>
                    <a:pt x="394" y="12"/>
                    <a:pt x="394" y="12"/>
                    <a:pt x="394" y="12"/>
                  </a:cubicBezTo>
                  <a:cubicBezTo>
                    <a:pt x="394" y="12"/>
                    <a:pt x="397" y="19"/>
                    <a:pt x="393" y="24"/>
                  </a:cubicBezTo>
                  <a:cubicBezTo>
                    <a:pt x="389" y="28"/>
                    <a:pt x="375" y="21"/>
                    <a:pt x="368" y="19"/>
                  </a:cubicBezTo>
                  <a:cubicBezTo>
                    <a:pt x="361" y="17"/>
                    <a:pt x="356" y="20"/>
                    <a:pt x="356" y="20"/>
                  </a:cubicBezTo>
                  <a:cubicBezTo>
                    <a:pt x="356" y="20"/>
                    <a:pt x="345" y="19"/>
                    <a:pt x="343" y="19"/>
                  </a:cubicBezTo>
                  <a:cubicBezTo>
                    <a:pt x="340" y="18"/>
                    <a:pt x="333" y="19"/>
                    <a:pt x="330" y="20"/>
                  </a:cubicBezTo>
                  <a:cubicBezTo>
                    <a:pt x="327" y="21"/>
                    <a:pt x="323" y="18"/>
                    <a:pt x="318" y="21"/>
                  </a:cubicBezTo>
                  <a:cubicBezTo>
                    <a:pt x="314" y="25"/>
                    <a:pt x="307" y="27"/>
                    <a:pt x="305" y="31"/>
                  </a:cubicBezTo>
                  <a:cubicBezTo>
                    <a:pt x="304" y="35"/>
                    <a:pt x="293" y="41"/>
                    <a:pt x="289" y="43"/>
                  </a:cubicBezTo>
                  <a:cubicBezTo>
                    <a:pt x="284" y="46"/>
                    <a:pt x="281" y="40"/>
                    <a:pt x="277" y="34"/>
                  </a:cubicBezTo>
                  <a:cubicBezTo>
                    <a:pt x="274" y="28"/>
                    <a:pt x="270" y="27"/>
                    <a:pt x="253" y="29"/>
                  </a:cubicBezTo>
                  <a:cubicBezTo>
                    <a:pt x="236" y="31"/>
                    <a:pt x="233" y="36"/>
                    <a:pt x="233" y="36"/>
                  </a:cubicBezTo>
                  <a:cubicBezTo>
                    <a:pt x="233" y="36"/>
                    <a:pt x="219" y="27"/>
                    <a:pt x="216" y="23"/>
                  </a:cubicBezTo>
                  <a:cubicBezTo>
                    <a:pt x="212" y="18"/>
                    <a:pt x="200" y="10"/>
                    <a:pt x="200" y="10"/>
                  </a:cubicBezTo>
                  <a:cubicBezTo>
                    <a:pt x="200" y="10"/>
                    <a:pt x="192" y="11"/>
                    <a:pt x="185" y="14"/>
                  </a:cubicBezTo>
                  <a:cubicBezTo>
                    <a:pt x="178" y="17"/>
                    <a:pt x="172" y="26"/>
                    <a:pt x="172" y="26"/>
                  </a:cubicBezTo>
                  <a:cubicBezTo>
                    <a:pt x="172" y="26"/>
                    <a:pt x="159" y="25"/>
                    <a:pt x="158" y="27"/>
                  </a:cubicBezTo>
                  <a:cubicBezTo>
                    <a:pt x="157" y="29"/>
                    <a:pt x="167" y="36"/>
                    <a:pt x="167" y="36"/>
                  </a:cubicBezTo>
                  <a:cubicBezTo>
                    <a:pt x="164" y="41"/>
                    <a:pt x="164" y="41"/>
                    <a:pt x="164" y="41"/>
                  </a:cubicBezTo>
                  <a:cubicBezTo>
                    <a:pt x="164" y="41"/>
                    <a:pt x="143" y="39"/>
                    <a:pt x="139" y="39"/>
                  </a:cubicBezTo>
                  <a:cubicBezTo>
                    <a:pt x="135" y="39"/>
                    <a:pt x="128" y="40"/>
                    <a:pt x="122" y="38"/>
                  </a:cubicBezTo>
                  <a:cubicBezTo>
                    <a:pt x="115" y="35"/>
                    <a:pt x="106" y="39"/>
                    <a:pt x="103" y="40"/>
                  </a:cubicBezTo>
                  <a:cubicBezTo>
                    <a:pt x="99" y="42"/>
                    <a:pt x="84" y="46"/>
                    <a:pt x="84" y="46"/>
                  </a:cubicBezTo>
                  <a:cubicBezTo>
                    <a:pt x="64" y="47"/>
                    <a:pt x="64" y="47"/>
                    <a:pt x="64" y="47"/>
                  </a:cubicBezTo>
                  <a:cubicBezTo>
                    <a:pt x="64" y="47"/>
                    <a:pt x="52" y="50"/>
                    <a:pt x="51" y="52"/>
                  </a:cubicBezTo>
                  <a:cubicBezTo>
                    <a:pt x="50" y="55"/>
                    <a:pt x="48" y="61"/>
                    <a:pt x="48" y="61"/>
                  </a:cubicBezTo>
                  <a:cubicBezTo>
                    <a:pt x="48" y="62"/>
                    <a:pt x="47" y="76"/>
                    <a:pt x="47" y="76"/>
                  </a:cubicBezTo>
                  <a:cubicBezTo>
                    <a:pt x="52" y="115"/>
                    <a:pt x="52" y="115"/>
                    <a:pt x="52" y="115"/>
                  </a:cubicBezTo>
                  <a:cubicBezTo>
                    <a:pt x="46" y="126"/>
                    <a:pt x="46" y="126"/>
                    <a:pt x="46" y="126"/>
                  </a:cubicBezTo>
                  <a:cubicBezTo>
                    <a:pt x="42" y="120"/>
                    <a:pt x="42" y="120"/>
                    <a:pt x="42" y="120"/>
                  </a:cubicBezTo>
                  <a:cubicBezTo>
                    <a:pt x="42" y="120"/>
                    <a:pt x="33" y="122"/>
                    <a:pt x="30" y="124"/>
                  </a:cubicBezTo>
                  <a:cubicBezTo>
                    <a:pt x="27" y="127"/>
                    <a:pt x="23" y="132"/>
                    <a:pt x="23" y="132"/>
                  </a:cubicBezTo>
                  <a:cubicBezTo>
                    <a:pt x="36" y="137"/>
                    <a:pt x="36" y="137"/>
                    <a:pt x="36" y="137"/>
                  </a:cubicBezTo>
                  <a:cubicBezTo>
                    <a:pt x="36" y="137"/>
                    <a:pt x="26" y="148"/>
                    <a:pt x="22" y="150"/>
                  </a:cubicBezTo>
                  <a:cubicBezTo>
                    <a:pt x="19" y="152"/>
                    <a:pt x="4" y="166"/>
                    <a:pt x="2" y="170"/>
                  </a:cubicBezTo>
                  <a:cubicBezTo>
                    <a:pt x="0" y="173"/>
                    <a:pt x="4" y="181"/>
                    <a:pt x="4" y="181"/>
                  </a:cubicBezTo>
                  <a:cubicBezTo>
                    <a:pt x="9" y="192"/>
                    <a:pt x="9" y="192"/>
                    <a:pt x="9" y="192"/>
                  </a:cubicBezTo>
                  <a:cubicBezTo>
                    <a:pt x="18" y="201"/>
                    <a:pt x="18" y="201"/>
                    <a:pt x="18" y="201"/>
                  </a:cubicBezTo>
                  <a:cubicBezTo>
                    <a:pt x="35" y="210"/>
                    <a:pt x="35" y="210"/>
                    <a:pt x="35" y="210"/>
                  </a:cubicBezTo>
                  <a:cubicBezTo>
                    <a:pt x="44" y="216"/>
                    <a:pt x="44" y="216"/>
                    <a:pt x="44" y="216"/>
                  </a:cubicBezTo>
                  <a:cubicBezTo>
                    <a:pt x="48" y="210"/>
                    <a:pt x="48" y="210"/>
                    <a:pt x="48" y="210"/>
                  </a:cubicBezTo>
                  <a:cubicBezTo>
                    <a:pt x="59" y="214"/>
                    <a:pt x="59" y="214"/>
                    <a:pt x="59" y="214"/>
                  </a:cubicBezTo>
                  <a:cubicBezTo>
                    <a:pt x="70" y="238"/>
                    <a:pt x="70" y="238"/>
                    <a:pt x="70" y="238"/>
                  </a:cubicBezTo>
                  <a:cubicBezTo>
                    <a:pt x="79" y="241"/>
                    <a:pt x="79" y="241"/>
                    <a:pt x="79" y="241"/>
                  </a:cubicBezTo>
                  <a:cubicBezTo>
                    <a:pt x="79" y="241"/>
                    <a:pt x="91" y="237"/>
                    <a:pt x="98" y="247"/>
                  </a:cubicBezTo>
                  <a:cubicBezTo>
                    <a:pt x="105" y="256"/>
                    <a:pt x="115" y="266"/>
                    <a:pt x="115" y="266"/>
                  </a:cubicBezTo>
                  <a:cubicBezTo>
                    <a:pt x="113" y="272"/>
                    <a:pt x="113" y="272"/>
                    <a:pt x="113" y="272"/>
                  </a:cubicBezTo>
                  <a:cubicBezTo>
                    <a:pt x="122" y="289"/>
                    <a:pt x="122" y="289"/>
                    <a:pt x="122" y="289"/>
                  </a:cubicBezTo>
                  <a:cubicBezTo>
                    <a:pt x="129" y="293"/>
                    <a:pt x="129" y="293"/>
                    <a:pt x="129" y="293"/>
                  </a:cubicBezTo>
                  <a:cubicBezTo>
                    <a:pt x="129" y="293"/>
                    <a:pt x="131" y="297"/>
                    <a:pt x="127" y="299"/>
                  </a:cubicBezTo>
                  <a:cubicBezTo>
                    <a:pt x="123" y="301"/>
                    <a:pt x="106" y="316"/>
                    <a:pt x="106" y="316"/>
                  </a:cubicBezTo>
                  <a:cubicBezTo>
                    <a:pt x="95" y="319"/>
                    <a:pt x="95" y="319"/>
                    <a:pt x="95" y="319"/>
                  </a:cubicBezTo>
                  <a:cubicBezTo>
                    <a:pt x="95" y="319"/>
                    <a:pt x="89" y="328"/>
                    <a:pt x="89" y="333"/>
                  </a:cubicBezTo>
                  <a:cubicBezTo>
                    <a:pt x="88" y="337"/>
                    <a:pt x="87" y="346"/>
                    <a:pt x="94" y="348"/>
                  </a:cubicBezTo>
                  <a:cubicBezTo>
                    <a:pt x="101" y="351"/>
                    <a:pt x="105" y="349"/>
                    <a:pt x="105" y="349"/>
                  </a:cubicBezTo>
                  <a:cubicBezTo>
                    <a:pt x="114" y="349"/>
                    <a:pt x="114" y="349"/>
                    <a:pt x="114" y="349"/>
                  </a:cubicBezTo>
                  <a:cubicBezTo>
                    <a:pt x="124" y="352"/>
                    <a:pt x="124" y="352"/>
                    <a:pt x="124" y="352"/>
                  </a:cubicBezTo>
                  <a:cubicBezTo>
                    <a:pt x="139" y="384"/>
                    <a:pt x="139" y="384"/>
                    <a:pt x="139" y="384"/>
                  </a:cubicBezTo>
                  <a:lnTo>
                    <a:pt x="148" y="400"/>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6">
              <a:extLst>
                <a:ext uri="{FF2B5EF4-FFF2-40B4-BE49-F238E27FC236}">
                  <a16:creationId xmlns:a16="http://schemas.microsoft.com/office/drawing/2014/main" id="{C2F13099-D974-475D-AC32-86CDD9C7A184}"/>
                </a:ext>
              </a:extLst>
            </p:cNvPr>
            <p:cNvSpPr>
              <a:spLocks/>
            </p:cNvSpPr>
            <p:nvPr/>
          </p:nvSpPr>
          <p:spPr bwMode="auto">
            <a:xfrm>
              <a:off x="2885407" y="3557596"/>
              <a:ext cx="537261" cy="627767"/>
            </a:xfrm>
            <a:custGeom>
              <a:avLst/>
              <a:gdLst>
                <a:gd name="T0" fmla="*/ 86 w 443"/>
                <a:gd name="T1" fmla="*/ 407 h 518"/>
                <a:gd name="T2" fmla="*/ 87 w 443"/>
                <a:gd name="T3" fmla="*/ 441 h 518"/>
                <a:gd name="T4" fmla="*/ 98 w 443"/>
                <a:gd name="T5" fmla="*/ 479 h 518"/>
                <a:gd name="T6" fmla="*/ 121 w 443"/>
                <a:gd name="T7" fmla="*/ 506 h 518"/>
                <a:gd name="T8" fmla="*/ 149 w 443"/>
                <a:gd name="T9" fmla="*/ 512 h 518"/>
                <a:gd name="T10" fmla="*/ 185 w 443"/>
                <a:gd name="T11" fmla="*/ 511 h 518"/>
                <a:gd name="T12" fmla="*/ 213 w 443"/>
                <a:gd name="T13" fmla="*/ 508 h 518"/>
                <a:gd name="T14" fmla="*/ 218 w 443"/>
                <a:gd name="T15" fmla="*/ 498 h 518"/>
                <a:gd name="T16" fmla="*/ 246 w 443"/>
                <a:gd name="T17" fmla="*/ 482 h 518"/>
                <a:gd name="T18" fmla="*/ 279 w 443"/>
                <a:gd name="T19" fmla="*/ 508 h 518"/>
                <a:gd name="T20" fmla="*/ 323 w 443"/>
                <a:gd name="T21" fmla="*/ 506 h 518"/>
                <a:gd name="T22" fmla="*/ 351 w 443"/>
                <a:gd name="T23" fmla="*/ 503 h 518"/>
                <a:gd name="T24" fmla="*/ 376 w 443"/>
                <a:gd name="T25" fmla="*/ 492 h 518"/>
                <a:gd name="T26" fmla="*/ 402 w 443"/>
                <a:gd name="T27" fmla="*/ 492 h 518"/>
                <a:gd name="T28" fmla="*/ 439 w 443"/>
                <a:gd name="T29" fmla="*/ 496 h 518"/>
                <a:gd name="T30" fmla="*/ 434 w 443"/>
                <a:gd name="T31" fmla="*/ 472 h 518"/>
                <a:gd name="T32" fmla="*/ 404 w 443"/>
                <a:gd name="T33" fmla="*/ 466 h 518"/>
                <a:gd name="T34" fmla="*/ 359 w 443"/>
                <a:gd name="T35" fmla="*/ 459 h 518"/>
                <a:gd name="T36" fmla="*/ 337 w 443"/>
                <a:gd name="T37" fmla="*/ 421 h 518"/>
                <a:gd name="T38" fmla="*/ 300 w 443"/>
                <a:gd name="T39" fmla="*/ 337 h 518"/>
                <a:gd name="T40" fmla="*/ 275 w 443"/>
                <a:gd name="T41" fmla="*/ 295 h 518"/>
                <a:gd name="T42" fmla="*/ 264 w 443"/>
                <a:gd name="T43" fmla="*/ 247 h 518"/>
                <a:gd name="T44" fmla="*/ 242 w 443"/>
                <a:gd name="T45" fmla="*/ 208 h 518"/>
                <a:gd name="T46" fmla="*/ 238 w 443"/>
                <a:gd name="T47" fmla="*/ 154 h 518"/>
                <a:gd name="T48" fmla="*/ 230 w 443"/>
                <a:gd name="T49" fmla="*/ 92 h 518"/>
                <a:gd name="T50" fmla="*/ 200 w 443"/>
                <a:gd name="T51" fmla="*/ 73 h 518"/>
                <a:gd name="T52" fmla="*/ 168 w 443"/>
                <a:gd name="T53" fmla="*/ 47 h 518"/>
                <a:gd name="T54" fmla="*/ 141 w 443"/>
                <a:gd name="T55" fmla="*/ 7 h 518"/>
                <a:gd name="T56" fmla="*/ 109 w 443"/>
                <a:gd name="T57" fmla="*/ 14 h 518"/>
                <a:gd name="T58" fmla="*/ 98 w 443"/>
                <a:gd name="T59" fmla="*/ 33 h 518"/>
                <a:gd name="T60" fmla="*/ 100 w 443"/>
                <a:gd name="T61" fmla="*/ 49 h 518"/>
                <a:gd name="T62" fmla="*/ 86 w 443"/>
                <a:gd name="T63" fmla="*/ 66 h 518"/>
                <a:gd name="T64" fmla="*/ 103 w 443"/>
                <a:gd name="T65" fmla="*/ 95 h 518"/>
                <a:gd name="T66" fmla="*/ 108 w 443"/>
                <a:gd name="T67" fmla="*/ 119 h 518"/>
                <a:gd name="T68" fmla="*/ 104 w 443"/>
                <a:gd name="T69" fmla="*/ 136 h 518"/>
                <a:gd name="T70" fmla="*/ 86 w 443"/>
                <a:gd name="T71" fmla="*/ 152 h 518"/>
                <a:gd name="T72" fmla="*/ 72 w 443"/>
                <a:gd name="T73" fmla="*/ 162 h 518"/>
                <a:gd name="T74" fmla="*/ 48 w 443"/>
                <a:gd name="T75" fmla="*/ 170 h 518"/>
                <a:gd name="T76" fmla="*/ 25 w 443"/>
                <a:gd name="T77" fmla="*/ 179 h 518"/>
                <a:gd name="T78" fmla="*/ 4 w 443"/>
                <a:gd name="T79" fmla="*/ 218 h 518"/>
                <a:gd name="T80" fmla="*/ 0 w 443"/>
                <a:gd name="T81" fmla="*/ 238 h 518"/>
                <a:gd name="T82" fmla="*/ 20 w 443"/>
                <a:gd name="T83" fmla="*/ 255 h 518"/>
                <a:gd name="T84" fmla="*/ 53 w 443"/>
                <a:gd name="T85" fmla="*/ 276 h 518"/>
                <a:gd name="T86" fmla="*/ 50 w 443"/>
                <a:gd name="T87" fmla="*/ 297 h 518"/>
                <a:gd name="T88" fmla="*/ 22 w 443"/>
                <a:gd name="T89" fmla="*/ 320 h 518"/>
                <a:gd name="T90" fmla="*/ 33 w 443"/>
                <a:gd name="T91" fmla="*/ 352 h 518"/>
                <a:gd name="T92" fmla="*/ 26 w 443"/>
                <a:gd name="T93" fmla="*/ 374 h 518"/>
                <a:gd name="T94" fmla="*/ 33 w 443"/>
                <a:gd name="T95" fmla="*/ 384 h 518"/>
                <a:gd name="T96" fmla="*/ 78 w 443"/>
                <a:gd name="T97" fmla="*/ 376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3" h="518">
                  <a:moveTo>
                    <a:pt x="84" y="392"/>
                  </a:moveTo>
                  <a:cubicBezTo>
                    <a:pt x="87" y="398"/>
                    <a:pt x="90" y="401"/>
                    <a:pt x="86" y="407"/>
                  </a:cubicBezTo>
                  <a:cubicBezTo>
                    <a:pt x="82" y="413"/>
                    <a:pt x="73" y="422"/>
                    <a:pt x="76" y="427"/>
                  </a:cubicBezTo>
                  <a:cubicBezTo>
                    <a:pt x="80" y="432"/>
                    <a:pt x="85" y="431"/>
                    <a:pt x="87" y="441"/>
                  </a:cubicBezTo>
                  <a:cubicBezTo>
                    <a:pt x="88" y="451"/>
                    <a:pt x="90" y="465"/>
                    <a:pt x="90" y="465"/>
                  </a:cubicBezTo>
                  <a:cubicBezTo>
                    <a:pt x="98" y="479"/>
                    <a:pt x="98" y="479"/>
                    <a:pt x="98" y="479"/>
                  </a:cubicBezTo>
                  <a:cubicBezTo>
                    <a:pt x="99" y="489"/>
                    <a:pt x="99" y="489"/>
                    <a:pt x="99" y="489"/>
                  </a:cubicBezTo>
                  <a:cubicBezTo>
                    <a:pt x="99" y="489"/>
                    <a:pt x="116" y="501"/>
                    <a:pt x="121" y="506"/>
                  </a:cubicBezTo>
                  <a:cubicBezTo>
                    <a:pt x="127" y="511"/>
                    <a:pt x="130" y="518"/>
                    <a:pt x="130" y="518"/>
                  </a:cubicBezTo>
                  <a:cubicBezTo>
                    <a:pt x="130" y="518"/>
                    <a:pt x="145" y="514"/>
                    <a:pt x="149" y="512"/>
                  </a:cubicBezTo>
                  <a:cubicBezTo>
                    <a:pt x="152" y="511"/>
                    <a:pt x="161" y="507"/>
                    <a:pt x="168" y="510"/>
                  </a:cubicBezTo>
                  <a:cubicBezTo>
                    <a:pt x="174" y="512"/>
                    <a:pt x="181" y="511"/>
                    <a:pt x="185" y="511"/>
                  </a:cubicBezTo>
                  <a:cubicBezTo>
                    <a:pt x="189" y="511"/>
                    <a:pt x="210" y="513"/>
                    <a:pt x="210" y="513"/>
                  </a:cubicBezTo>
                  <a:cubicBezTo>
                    <a:pt x="213" y="508"/>
                    <a:pt x="213" y="508"/>
                    <a:pt x="213" y="508"/>
                  </a:cubicBezTo>
                  <a:cubicBezTo>
                    <a:pt x="213" y="508"/>
                    <a:pt x="203" y="501"/>
                    <a:pt x="204" y="499"/>
                  </a:cubicBezTo>
                  <a:cubicBezTo>
                    <a:pt x="205" y="497"/>
                    <a:pt x="218" y="498"/>
                    <a:pt x="218" y="498"/>
                  </a:cubicBezTo>
                  <a:cubicBezTo>
                    <a:pt x="218" y="498"/>
                    <a:pt x="224" y="489"/>
                    <a:pt x="231" y="486"/>
                  </a:cubicBezTo>
                  <a:cubicBezTo>
                    <a:pt x="238" y="483"/>
                    <a:pt x="246" y="482"/>
                    <a:pt x="246" y="482"/>
                  </a:cubicBezTo>
                  <a:cubicBezTo>
                    <a:pt x="246" y="482"/>
                    <a:pt x="258" y="490"/>
                    <a:pt x="262" y="495"/>
                  </a:cubicBezTo>
                  <a:cubicBezTo>
                    <a:pt x="265" y="499"/>
                    <a:pt x="279" y="508"/>
                    <a:pt x="279" y="508"/>
                  </a:cubicBezTo>
                  <a:cubicBezTo>
                    <a:pt x="279" y="508"/>
                    <a:pt x="282" y="503"/>
                    <a:pt x="299" y="501"/>
                  </a:cubicBezTo>
                  <a:cubicBezTo>
                    <a:pt x="316" y="499"/>
                    <a:pt x="320" y="500"/>
                    <a:pt x="323" y="506"/>
                  </a:cubicBezTo>
                  <a:cubicBezTo>
                    <a:pt x="327" y="512"/>
                    <a:pt x="330" y="518"/>
                    <a:pt x="335" y="515"/>
                  </a:cubicBezTo>
                  <a:cubicBezTo>
                    <a:pt x="339" y="513"/>
                    <a:pt x="350" y="507"/>
                    <a:pt x="351" y="503"/>
                  </a:cubicBezTo>
                  <a:cubicBezTo>
                    <a:pt x="353" y="499"/>
                    <a:pt x="360" y="497"/>
                    <a:pt x="364" y="493"/>
                  </a:cubicBezTo>
                  <a:cubicBezTo>
                    <a:pt x="369" y="490"/>
                    <a:pt x="373" y="493"/>
                    <a:pt x="376" y="492"/>
                  </a:cubicBezTo>
                  <a:cubicBezTo>
                    <a:pt x="379" y="491"/>
                    <a:pt x="386" y="490"/>
                    <a:pt x="389" y="491"/>
                  </a:cubicBezTo>
                  <a:cubicBezTo>
                    <a:pt x="391" y="491"/>
                    <a:pt x="402" y="492"/>
                    <a:pt x="402" y="492"/>
                  </a:cubicBezTo>
                  <a:cubicBezTo>
                    <a:pt x="402" y="492"/>
                    <a:pt x="407" y="489"/>
                    <a:pt x="414" y="491"/>
                  </a:cubicBezTo>
                  <a:cubicBezTo>
                    <a:pt x="421" y="493"/>
                    <a:pt x="435" y="500"/>
                    <a:pt x="439" y="496"/>
                  </a:cubicBezTo>
                  <a:cubicBezTo>
                    <a:pt x="443" y="491"/>
                    <a:pt x="440" y="484"/>
                    <a:pt x="440" y="484"/>
                  </a:cubicBezTo>
                  <a:cubicBezTo>
                    <a:pt x="434" y="472"/>
                    <a:pt x="434" y="472"/>
                    <a:pt x="434" y="472"/>
                  </a:cubicBezTo>
                  <a:cubicBezTo>
                    <a:pt x="434" y="472"/>
                    <a:pt x="425" y="465"/>
                    <a:pt x="419" y="464"/>
                  </a:cubicBezTo>
                  <a:cubicBezTo>
                    <a:pt x="413" y="464"/>
                    <a:pt x="410" y="464"/>
                    <a:pt x="404" y="466"/>
                  </a:cubicBezTo>
                  <a:cubicBezTo>
                    <a:pt x="399" y="467"/>
                    <a:pt x="383" y="465"/>
                    <a:pt x="376" y="463"/>
                  </a:cubicBezTo>
                  <a:cubicBezTo>
                    <a:pt x="370" y="462"/>
                    <a:pt x="363" y="462"/>
                    <a:pt x="359" y="459"/>
                  </a:cubicBezTo>
                  <a:cubicBezTo>
                    <a:pt x="354" y="456"/>
                    <a:pt x="352" y="444"/>
                    <a:pt x="351" y="440"/>
                  </a:cubicBezTo>
                  <a:cubicBezTo>
                    <a:pt x="349" y="436"/>
                    <a:pt x="341" y="429"/>
                    <a:pt x="337" y="421"/>
                  </a:cubicBezTo>
                  <a:cubicBezTo>
                    <a:pt x="334" y="413"/>
                    <a:pt x="324" y="408"/>
                    <a:pt x="317" y="393"/>
                  </a:cubicBezTo>
                  <a:cubicBezTo>
                    <a:pt x="310" y="378"/>
                    <a:pt x="300" y="337"/>
                    <a:pt x="300" y="337"/>
                  </a:cubicBezTo>
                  <a:cubicBezTo>
                    <a:pt x="300" y="337"/>
                    <a:pt x="291" y="322"/>
                    <a:pt x="289" y="315"/>
                  </a:cubicBezTo>
                  <a:cubicBezTo>
                    <a:pt x="286" y="309"/>
                    <a:pt x="278" y="302"/>
                    <a:pt x="275" y="295"/>
                  </a:cubicBezTo>
                  <a:cubicBezTo>
                    <a:pt x="271" y="289"/>
                    <a:pt x="273" y="273"/>
                    <a:pt x="273" y="273"/>
                  </a:cubicBezTo>
                  <a:cubicBezTo>
                    <a:pt x="273" y="273"/>
                    <a:pt x="267" y="249"/>
                    <a:pt x="264" y="247"/>
                  </a:cubicBezTo>
                  <a:cubicBezTo>
                    <a:pt x="261" y="245"/>
                    <a:pt x="255" y="240"/>
                    <a:pt x="252" y="233"/>
                  </a:cubicBezTo>
                  <a:cubicBezTo>
                    <a:pt x="249" y="226"/>
                    <a:pt x="247" y="219"/>
                    <a:pt x="242" y="208"/>
                  </a:cubicBezTo>
                  <a:cubicBezTo>
                    <a:pt x="236" y="196"/>
                    <a:pt x="235" y="190"/>
                    <a:pt x="233" y="184"/>
                  </a:cubicBezTo>
                  <a:cubicBezTo>
                    <a:pt x="232" y="178"/>
                    <a:pt x="236" y="163"/>
                    <a:pt x="238" y="154"/>
                  </a:cubicBezTo>
                  <a:cubicBezTo>
                    <a:pt x="240" y="146"/>
                    <a:pt x="241" y="137"/>
                    <a:pt x="239" y="130"/>
                  </a:cubicBezTo>
                  <a:cubicBezTo>
                    <a:pt x="236" y="122"/>
                    <a:pt x="231" y="97"/>
                    <a:pt x="230" y="92"/>
                  </a:cubicBezTo>
                  <a:cubicBezTo>
                    <a:pt x="229" y="88"/>
                    <a:pt x="226" y="88"/>
                    <a:pt x="219" y="85"/>
                  </a:cubicBezTo>
                  <a:cubicBezTo>
                    <a:pt x="211" y="82"/>
                    <a:pt x="200" y="73"/>
                    <a:pt x="200" y="73"/>
                  </a:cubicBezTo>
                  <a:cubicBezTo>
                    <a:pt x="200" y="73"/>
                    <a:pt x="185" y="69"/>
                    <a:pt x="179" y="66"/>
                  </a:cubicBezTo>
                  <a:cubicBezTo>
                    <a:pt x="174" y="62"/>
                    <a:pt x="168" y="51"/>
                    <a:pt x="168" y="47"/>
                  </a:cubicBezTo>
                  <a:cubicBezTo>
                    <a:pt x="167" y="43"/>
                    <a:pt x="165" y="39"/>
                    <a:pt x="165" y="39"/>
                  </a:cubicBezTo>
                  <a:cubicBezTo>
                    <a:pt x="165" y="39"/>
                    <a:pt x="146" y="13"/>
                    <a:pt x="141" y="7"/>
                  </a:cubicBezTo>
                  <a:cubicBezTo>
                    <a:pt x="136" y="0"/>
                    <a:pt x="128" y="8"/>
                    <a:pt x="126" y="8"/>
                  </a:cubicBezTo>
                  <a:cubicBezTo>
                    <a:pt x="124" y="9"/>
                    <a:pt x="109" y="14"/>
                    <a:pt x="109" y="14"/>
                  </a:cubicBezTo>
                  <a:cubicBezTo>
                    <a:pt x="105" y="28"/>
                    <a:pt x="105" y="28"/>
                    <a:pt x="105" y="28"/>
                  </a:cubicBezTo>
                  <a:cubicBezTo>
                    <a:pt x="98" y="33"/>
                    <a:pt x="98" y="33"/>
                    <a:pt x="98" y="33"/>
                  </a:cubicBezTo>
                  <a:cubicBezTo>
                    <a:pt x="98" y="33"/>
                    <a:pt x="100" y="37"/>
                    <a:pt x="102" y="40"/>
                  </a:cubicBezTo>
                  <a:cubicBezTo>
                    <a:pt x="104" y="43"/>
                    <a:pt x="101" y="47"/>
                    <a:pt x="100" y="49"/>
                  </a:cubicBezTo>
                  <a:cubicBezTo>
                    <a:pt x="98" y="50"/>
                    <a:pt x="86" y="49"/>
                    <a:pt x="82" y="53"/>
                  </a:cubicBezTo>
                  <a:cubicBezTo>
                    <a:pt x="79" y="57"/>
                    <a:pt x="86" y="66"/>
                    <a:pt x="86" y="66"/>
                  </a:cubicBezTo>
                  <a:cubicBezTo>
                    <a:pt x="86" y="66"/>
                    <a:pt x="94" y="75"/>
                    <a:pt x="97" y="78"/>
                  </a:cubicBezTo>
                  <a:cubicBezTo>
                    <a:pt x="100" y="81"/>
                    <a:pt x="105" y="92"/>
                    <a:pt x="103" y="95"/>
                  </a:cubicBezTo>
                  <a:cubicBezTo>
                    <a:pt x="101" y="98"/>
                    <a:pt x="97" y="96"/>
                    <a:pt x="97" y="96"/>
                  </a:cubicBezTo>
                  <a:cubicBezTo>
                    <a:pt x="108" y="119"/>
                    <a:pt x="108" y="119"/>
                    <a:pt x="108" y="119"/>
                  </a:cubicBezTo>
                  <a:cubicBezTo>
                    <a:pt x="104" y="119"/>
                    <a:pt x="104" y="119"/>
                    <a:pt x="104" y="119"/>
                  </a:cubicBezTo>
                  <a:cubicBezTo>
                    <a:pt x="104" y="136"/>
                    <a:pt x="104" y="136"/>
                    <a:pt x="104" y="136"/>
                  </a:cubicBezTo>
                  <a:cubicBezTo>
                    <a:pt x="99" y="137"/>
                    <a:pt x="97" y="142"/>
                    <a:pt x="97" y="142"/>
                  </a:cubicBezTo>
                  <a:cubicBezTo>
                    <a:pt x="86" y="152"/>
                    <a:pt x="86" y="152"/>
                    <a:pt x="86" y="152"/>
                  </a:cubicBezTo>
                  <a:cubicBezTo>
                    <a:pt x="86" y="152"/>
                    <a:pt x="84" y="169"/>
                    <a:pt x="84" y="170"/>
                  </a:cubicBezTo>
                  <a:cubicBezTo>
                    <a:pt x="84" y="170"/>
                    <a:pt x="72" y="162"/>
                    <a:pt x="72" y="162"/>
                  </a:cubicBezTo>
                  <a:cubicBezTo>
                    <a:pt x="59" y="160"/>
                    <a:pt x="59" y="160"/>
                    <a:pt x="59" y="160"/>
                  </a:cubicBezTo>
                  <a:cubicBezTo>
                    <a:pt x="48" y="170"/>
                    <a:pt x="48" y="170"/>
                    <a:pt x="48" y="170"/>
                  </a:cubicBezTo>
                  <a:cubicBezTo>
                    <a:pt x="48" y="170"/>
                    <a:pt x="46" y="170"/>
                    <a:pt x="39" y="171"/>
                  </a:cubicBezTo>
                  <a:cubicBezTo>
                    <a:pt x="33" y="173"/>
                    <a:pt x="25" y="179"/>
                    <a:pt x="25" y="179"/>
                  </a:cubicBezTo>
                  <a:cubicBezTo>
                    <a:pt x="25" y="179"/>
                    <a:pt x="20" y="188"/>
                    <a:pt x="17" y="196"/>
                  </a:cubicBezTo>
                  <a:cubicBezTo>
                    <a:pt x="13" y="204"/>
                    <a:pt x="4" y="218"/>
                    <a:pt x="4" y="218"/>
                  </a:cubicBezTo>
                  <a:cubicBezTo>
                    <a:pt x="4" y="218"/>
                    <a:pt x="4" y="225"/>
                    <a:pt x="4" y="227"/>
                  </a:cubicBezTo>
                  <a:cubicBezTo>
                    <a:pt x="4" y="230"/>
                    <a:pt x="0" y="238"/>
                    <a:pt x="0" y="238"/>
                  </a:cubicBezTo>
                  <a:cubicBezTo>
                    <a:pt x="8" y="247"/>
                    <a:pt x="8" y="247"/>
                    <a:pt x="8" y="247"/>
                  </a:cubicBezTo>
                  <a:cubicBezTo>
                    <a:pt x="20" y="255"/>
                    <a:pt x="20" y="255"/>
                    <a:pt x="20" y="255"/>
                  </a:cubicBezTo>
                  <a:cubicBezTo>
                    <a:pt x="41" y="273"/>
                    <a:pt x="41" y="273"/>
                    <a:pt x="41" y="273"/>
                  </a:cubicBezTo>
                  <a:cubicBezTo>
                    <a:pt x="53" y="276"/>
                    <a:pt x="53" y="276"/>
                    <a:pt x="53" y="276"/>
                  </a:cubicBezTo>
                  <a:cubicBezTo>
                    <a:pt x="60" y="287"/>
                    <a:pt x="60" y="287"/>
                    <a:pt x="60" y="287"/>
                  </a:cubicBezTo>
                  <a:cubicBezTo>
                    <a:pt x="50" y="297"/>
                    <a:pt x="50" y="297"/>
                    <a:pt x="50" y="297"/>
                  </a:cubicBezTo>
                  <a:cubicBezTo>
                    <a:pt x="43" y="301"/>
                    <a:pt x="43" y="301"/>
                    <a:pt x="43" y="301"/>
                  </a:cubicBezTo>
                  <a:cubicBezTo>
                    <a:pt x="43" y="301"/>
                    <a:pt x="26" y="309"/>
                    <a:pt x="22" y="320"/>
                  </a:cubicBezTo>
                  <a:cubicBezTo>
                    <a:pt x="24" y="333"/>
                    <a:pt x="24" y="333"/>
                    <a:pt x="24" y="333"/>
                  </a:cubicBezTo>
                  <a:cubicBezTo>
                    <a:pt x="33" y="352"/>
                    <a:pt x="33" y="352"/>
                    <a:pt x="33" y="352"/>
                  </a:cubicBezTo>
                  <a:cubicBezTo>
                    <a:pt x="33" y="352"/>
                    <a:pt x="25" y="354"/>
                    <a:pt x="24" y="358"/>
                  </a:cubicBezTo>
                  <a:cubicBezTo>
                    <a:pt x="23" y="362"/>
                    <a:pt x="26" y="374"/>
                    <a:pt x="26" y="374"/>
                  </a:cubicBezTo>
                  <a:cubicBezTo>
                    <a:pt x="29" y="381"/>
                    <a:pt x="29" y="381"/>
                    <a:pt x="29" y="381"/>
                  </a:cubicBezTo>
                  <a:cubicBezTo>
                    <a:pt x="33" y="384"/>
                    <a:pt x="33" y="384"/>
                    <a:pt x="33" y="384"/>
                  </a:cubicBezTo>
                  <a:cubicBezTo>
                    <a:pt x="45" y="373"/>
                    <a:pt x="45" y="373"/>
                    <a:pt x="45" y="373"/>
                  </a:cubicBezTo>
                  <a:cubicBezTo>
                    <a:pt x="78" y="376"/>
                    <a:pt x="78" y="376"/>
                    <a:pt x="78" y="376"/>
                  </a:cubicBezTo>
                  <a:cubicBezTo>
                    <a:pt x="78" y="376"/>
                    <a:pt x="81" y="386"/>
                    <a:pt x="84" y="392"/>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7">
              <a:extLst>
                <a:ext uri="{FF2B5EF4-FFF2-40B4-BE49-F238E27FC236}">
                  <a16:creationId xmlns:a16="http://schemas.microsoft.com/office/drawing/2014/main" id="{C8BC9E99-E112-449C-810B-DF0E3FE5C0E1}"/>
                </a:ext>
              </a:extLst>
            </p:cNvPr>
            <p:cNvSpPr>
              <a:spLocks/>
            </p:cNvSpPr>
            <p:nvPr/>
          </p:nvSpPr>
          <p:spPr bwMode="auto">
            <a:xfrm>
              <a:off x="2769867" y="4791947"/>
              <a:ext cx="608510" cy="656652"/>
            </a:xfrm>
            <a:custGeom>
              <a:avLst/>
              <a:gdLst>
                <a:gd name="T0" fmla="*/ 476 w 503"/>
                <a:gd name="T1" fmla="*/ 296 h 543"/>
                <a:gd name="T2" fmla="*/ 454 w 503"/>
                <a:gd name="T3" fmla="*/ 282 h 543"/>
                <a:gd name="T4" fmla="*/ 421 w 503"/>
                <a:gd name="T5" fmla="*/ 250 h 543"/>
                <a:gd name="T6" fmla="*/ 409 w 503"/>
                <a:gd name="T7" fmla="*/ 216 h 543"/>
                <a:gd name="T8" fmla="*/ 365 w 503"/>
                <a:gd name="T9" fmla="*/ 195 h 543"/>
                <a:gd name="T10" fmla="*/ 385 w 503"/>
                <a:gd name="T11" fmla="*/ 151 h 543"/>
                <a:gd name="T12" fmla="*/ 351 w 503"/>
                <a:gd name="T13" fmla="*/ 135 h 543"/>
                <a:gd name="T14" fmla="*/ 322 w 503"/>
                <a:gd name="T15" fmla="*/ 123 h 543"/>
                <a:gd name="T16" fmla="*/ 339 w 503"/>
                <a:gd name="T17" fmla="*/ 71 h 543"/>
                <a:gd name="T18" fmla="*/ 336 w 503"/>
                <a:gd name="T19" fmla="*/ 31 h 543"/>
                <a:gd name="T20" fmla="*/ 302 w 503"/>
                <a:gd name="T21" fmla="*/ 7 h 543"/>
                <a:gd name="T22" fmla="*/ 269 w 503"/>
                <a:gd name="T23" fmla="*/ 8 h 543"/>
                <a:gd name="T24" fmla="*/ 244 w 503"/>
                <a:gd name="T25" fmla="*/ 33 h 543"/>
                <a:gd name="T26" fmla="*/ 203 w 503"/>
                <a:gd name="T27" fmla="*/ 56 h 543"/>
                <a:gd name="T28" fmla="*/ 201 w 503"/>
                <a:gd name="T29" fmla="*/ 89 h 543"/>
                <a:gd name="T30" fmla="*/ 162 w 503"/>
                <a:gd name="T31" fmla="*/ 107 h 543"/>
                <a:gd name="T32" fmla="*/ 130 w 503"/>
                <a:gd name="T33" fmla="*/ 91 h 543"/>
                <a:gd name="T34" fmla="*/ 99 w 503"/>
                <a:gd name="T35" fmla="*/ 118 h 543"/>
                <a:gd name="T36" fmla="*/ 61 w 503"/>
                <a:gd name="T37" fmla="*/ 104 h 543"/>
                <a:gd name="T38" fmla="*/ 43 w 503"/>
                <a:gd name="T39" fmla="*/ 105 h 543"/>
                <a:gd name="T40" fmla="*/ 15 w 503"/>
                <a:gd name="T41" fmla="*/ 137 h 543"/>
                <a:gd name="T42" fmla="*/ 17 w 503"/>
                <a:gd name="T43" fmla="*/ 164 h 543"/>
                <a:gd name="T44" fmla="*/ 49 w 503"/>
                <a:gd name="T45" fmla="*/ 211 h 543"/>
                <a:gd name="T46" fmla="*/ 21 w 503"/>
                <a:gd name="T47" fmla="*/ 253 h 543"/>
                <a:gd name="T48" fmla="*/ 54 w 503"/>
                <a:gd name="T49" fmla="*/ 276 h 543"/>
                <a:gd name="T50" fmla="*/ 1 w 503"/>
                <a:gd name="T51" fmla="*/ 308 h 543"/>
                <a:gd name="T52" fmla="*/ 12 w 503"/>
                <a:gd name="T53" fmla="*/ 329 h 543"/>
                <a:gd name="T54" fmla="*/ 55 w 503"/>
                <a:gd name="T55" fmla="*/ 350 h 543"/>
                <a:gd name="T56" fmla="*/ 45 w 503"/>
                <a:gd name="T57" fmla="*/ 380 h 543"/>
                <a:gd name="T58" fmla="*/ 24 w 503"/>
                <a:gd name="T59" fmla="*/ 414 h 543"/>
                <a:gd name="T60" fmla="*/ 50 w 503"/>
                <a:gd name="T61" fmla="*/ 494 h 543"/>
                <a:gd name="T62" fmla="*/ 71 w 503"/>
                <a:gd name="T63" fmla="*/ 520 h 543"/>
                <a:gd name="T64" fmla="*/ 109 w 503"/>
                <a:gd name="T65" fmla="*/ 521 h 543"/>
                <a:gd name="T66" fmla="*/ 139 w 503"/>
                <a:gd name="T67" fmla="*/ 543 h 543"/>
                <a:gd name="T68" fmla="*/ 169 w 503"/>
                <a:gd name="T69" fmla="*/ 533 h 543"/>
                <a:gd name="T70" fmla="*/ 191 w 503"/>
                <a:gd name="T71" fmla="*/ 512 h 543"/>
                <a:gd name="T72" fmla="*/ 187 w 503"/>
                <a:gd name="T73" fmla="*/ 482 h 543"/>
                <a:gd name="T74" fmla="*/ 231 w 503"/>
                <a:gd name="T75" fmla="*/ 490 h 543"/>
                <a:gd name="T76" fmla="*/ 276 w 503"/>
                <a:gd name="T77" fmla="*/ 482 h 543"/>
                <a:gd name="T78" fmla="*/ 333 w 503"/>
                <a:gd name="T79" fmla="*/ 466 h 543"/>
                <a:gd name="T80" fmla="*/ 345 w 503"/>
                <a:gd name="T81" fmla="*/ 451 h 543"/>
                <a:gd name="T82" fmla="*/ 367 w 503"/>
                <a:gd name="T83" fmla="*/ 442 h 543"/>
                <a:gd name="T84" fmla="*/ 389 w 503"/>
                <a:gd name="T85" fmla="*/ 467 h 543"/>
                <a:gd name="T86" fmla="*/ 406 w 503"/>
                <a:gd name="T87" fmla="*/ 480 h 543"/>
                <a:gd name="T88" fmla="*/ 423 w 503"/>
                <a:gd name="T89" fmla="*/ 455 h 543"/>
                <a:gd name="T90" fmla="*/ 455 w 503"/>
                <a:gd name="T91" fmla="*/ 425 h 543"/>
                <a:gd name="T92" fmla="*/ 471 w 503"/>
                <a:gd name="T93" fmla="*/ 406 h 543"/>
                <a:gd name="T94" fmla="*/ 482 w 503"/>
                <a:gd name="T95" fmla="*/ 377 h 543"/>
                <a:gd name="T96" fmla="*/ 503 w 503"/>
                <a:gd name="T97" fmla="*/ 334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3" h="543">
                  <a:moveTo>
                    <a:pt x="496" y="310"/>
                  </a:moveTo>
                  <a:cubicBezTo>
                    <a:pt x="495" y="309"/>
                    <a:pt x="488" y="308"/>
                    <a:pt x="486" y="308"/>
                  </a:cubicBezTo>
                  <a:cubicBezTo>
                    <a:pt x="484" y="308"/>
                    <a:pt x="479" y="300"/>
                    <a:pt x="476" y="296"/>
                  </a:cubicBezTo>
                  <a:cubicBezTo>
                    <a:pt x="472" y="292"/>
                    <a:pt x="468" y="282"/>
                    <a:pt x="468" y="282"/>
                  </a:cubicBezTo>
                  <a:cubicBezTo>
                    <a:pt x="468" y="282"/>
                    <a:pt x="464" y="282"/>
                    <a:pt x="460" y="284"/>
                  </a:cubicBezTo>
                  <a:cubicBezTo>
                    <a:pt x="456" y="285"/>
                    <a:pt x="454" y="282"/>
                    <a:pt x="454" y="282"/>
                  </a:cubicBezTo>
                  <a:cubicBezTo>
                    <a:pt x="449" y="272"/>
                    <a:pt x="449" y="272"/>
                    <a:pt x="449" y="272"/>
                  </a:cubicBezTo>
                  <a:cubicBezTo>
                    <a:pt x="449" y="272"/>
                    <a:pt x="440" y="266"/>
                    <a:pt x="435" y="264"/>
                  </a:cubicBezTo>
                  <a:cubicBezTo>
                    <a:pt x="431" y="261"/>
                    <a:pt x="421" y="250"/>
                    <a:pt x="421" y="250"/>
                  </a:cubicBezTo>
                  <a:cubicBezTo>
                    <a:pt x="415" y="241"/>
                    <a:pt x="415" y="241"/>
                    <a:pt x="415" y="241"/>
                  </a:cubicBezTo>
                  <a:cubicBezTo>
                    <a:pt x="415" y="241"/>
                    <a:pt x="404" y="233"/>
                    <a:pt x="404" y="230"/>
                  </a:cubicBezTo>
                  <a:cubicBezTo>
                    <a:pt x="404" y="227"/>
                    <a:pt x="409" y="219"/>
                    <a:pt x="409" y="216"/>
                  </a:cubicBezTo>
                  <a:cubicBezTo>
                    <a:pt x="409" y="213"/>
                    <a:pt x="398" y="209"/>
                    <a:pt x="398" y="209"/>
                  </a:cubicBezTo>
                  <a:cubicBezTo>
                    <a:pt x="397" y="202"/>
                    <a:pt x="384" y="198"/>
                    <a:pt x="384" y="198"/>
                  </a:cubicBezTo>
                  <a:cubicBezTo>
                    <a:pt x="365" y="195"/>
                    <a:pt x="365" y="195"/>
                    <a:pt x="365" y="195"/>
                  </a:cubicBezTo>
                  <a:cubicBezTo>
                    <a:pt x="365" y="195"/>
                    <a:pt x="366" y="185"/>
                    <a:pt x="367" y="183"/>
                  </a:cubicBezTo>
                  <a:cubicBezTo>
                    <a:pt x="368" y="181"/>
                    <a:pt x="374" y="161"/>
                    <a:pt x="374" y="161"/>
                  </a:cubicBezTo>
                  <a:cubicBezTo>
                    <a:pt x="374" y="161"/>
                    <a:pt x="385" y="153"/>
                    <a:pt x="385" y="151"/>
                  </a:cubicBezTo>
                  <a:cubicBezTo>
                    <a:pt x="385" y="148"/>
                    <a:pt x="380" y="144"/>
                    <a:pt x="380" y="144"/>
                  </a:cubicBezTo>
                  <a:cubicBezTo>
                    <a:pt x="380" y="144"/>
                    <a:pt x="369" y="138"/>
                    <a:pt x="366" y="136"/>
                  </a:cubicBezTo>
                  <a:cubicBezTo>
                    <a:pt x="362" y="133"/>
                    <a:pt x="351" y="135"/>
                    <a:pt x="351" y="135"/>
                  </a:cubicBezTo>
                  <a:cubicBezTo>
                    <a:pt x="351" y="135"/>
                    <a:pt x="344" y="136"/>
                    <a:pt x="339" y="134"/>
                  </a:cubicBezTo>
                  <a:cubicBezTo>
                    <a:pt x="335" y="131"/>
                    <a:pt x="326" y="125"/>
                    <a:pt x="326" y="125"/>
                  </a:cubicBezTo>
                  <a:cubicBezTo>
                    <a:pt x="322" y="123"/>
                    <a:pt x="322" y="123"/>
                    <a:pt x="322" y="123"/>
                  </a:cubicBezTo>
                  <a:cubicBezTo>
                    <a:pt x="324" y="113"/>
                    <a:pt x="324" y="113"/>
                    <a:pt x="324" y="113"/>
                  </a:cubicBezTo>
                  <a:cubicBezTo>
                    <a:pt x="333" y="90"/>
                    <a:pt x="333" y="90"/>
                    <a:pt x="333" y="90"/>
                  </a:cubicBezTo>
                  <a:cubicBezTo>
                    <a:pt x="333" y="90"/>
                    <a:pt x="338" y="78"/>
                    <a:pt x="339" y="71"/>
                  </a:cubicBezTo>
                  <a:cubicBezTo>
                    <a:pt x="340" y="65"/>
                    <a:pt x="340" y="53"/>
                    <a:pt x="340" y="53"/>
                  </a:cubicBezTo>
                  <a:cubicBezTo>
                    <a:pt x="336" y="38"/>
                    <a:pt x="336" y="38"/>
                    <a:pt x="336" y="38"/>
                  </a:cubicBezTo>
                  <a:cubicBezTo>
                    <a:pt x="336" y="31"/>
                    <a:pt x="336" y="31"/>
                    <a:pt x="336" y="31"/>
                  </a:cubicBezTo>
                  <a:cubicBezTo>
                    <a:pt x="340" y="27"/>
                    <a:pt x="340" y="27"/>
                    <a:pt x="340" y="27"/>
                  </a:cubicBezTo>
                  <a:cubicBezTo>
                    <a:pt x="340" y="27"/>
                    <a:pt x="326" y="13"/>
                    <a:pt x="320" y="10"/>
                  </a:cubicBezTo>
                  <a:cubicBezTo>
                    <a:pt x="313" y="6"/>
                    <a:pt x="302" y="7"/>
                    <a:pt x="302" y="7"/>
                  </a:cubicBezTo>
                  <a:cubicBezTo>
                    <a:pt x="286" y="0"/>
                    <a:pt x="286" y="0"/>
                    <a:pt x="286" y="0"/>
                  </a:cubicBezTo>
                  <a:cubicBezTo>
                    <a:pt x="277" y="9"/>
                    <a:pt x="277" y="9"/>
                    <a:pt x="277" y="9"/>
                  </a:cubicBezTo>
                  <a:cubicBezTo>
                    <a:pt x="277" y="9"/>
                    <a:pt x="279" y="8"/>
                    <a:pt x="269" y="8"/>
                  </a:cubicBezTo>
                  <a:cubicBezTo>
                    <a:pt x="259" y="9"/>
                    <a:pt x="244" y="5"/>
                    <a:pt x="244" y="11"/>
                  </a:cubicBezTo>
                  <a:cubicBezTo>
                    <a:pt x="244" y="17"/>
                    <a:pt x="246" y="22"/>
                    <a:pt x="246" y="23"/>
                  </a:cubicBezTo>
                  <a:cubicBezTo>
                    <a:pt x="247" y="24"/>
                    <a:pt x="247" y="30"/>
                    <a:pt x="244" y="33"/>
                  </a:cubicBezTo>
                  <a:cubicBezTo>
                    <a:pt x="241" y="36"/>
                    <a:pt x="232" y="46"/>
                    <a:pt x="232" y="46"/>
                  </a:cubicBezTo>
                  <a:cubicBezTo>
                    <a:pt x="220" y="55"/>
                    <a:pt x="220" y="55"/>
                    <a:pt x="220" y="55"/>
                  </a:cubicBezTo>
                  <a:cubicBezTo>
                    <a:pt x="203" y="56"/>
                    <a:pt x="203" y="56"/>
                    <a:pt x="203" y="56"/>
                  </a:cubicBezTo>
                  <a:cubicBezTo>
                    <a:pt x="203" y="56"/>
                    <a:pt x="195" y="55"/>
                    <a:pt x="192" y="64"/>
                  </a:cubicBezTo>
                  <a:cubicBezTo>
                    <a:pt x="189" y="73"/>
                    <a:pt x="187" y="78"/>
                    <a:pt x="191" y="82"/>
                  </a:cubicBezTo>
                  <a:cubicBezTo>
                    <a:pt x="195" y="85"/>
                    <a:pt x="201" y="89"/>
                    <a:pt x="201" y="89"/>
                  </a:cubicBezTo>
                  <a:cubicBezTo>
                    <a:pt x="197" y="101"/>
                    <a:pt x="197" y="101"/>
                    <a:pt x="197" y="101"/>
                  </a:cubicBezTo>
                  <a:cubicBezTo>
                    <a:pt x="186" y="103"/>
                    <a:pt x="186" y="103"/>
                    <a:pt x="186" y="103"/>
                  </a:cubicBezTo>
                  <a:cubicBezTo>
                    <a:pt x="186" y="103"/>
                    <a:pt x="166" y="103"/>
                    <a:pt x="162" y="107"/>
                  </a:cubicBezTo>
                  <a:cubicBezTo>
                    <a:pt x="158" y="111"/>
                    <a:pt x="153" y="101"/>
                    <a:pt x="153" y="101"/>
                  </a:cubicBezTo>
                  <a:cubicBezTo>
                    <a:pt x="141" y="100"/>
                    <a:pt x="141" y="100"/>
                    <a:pt x="141" y="100"/>
                  </a:cubicBezTo>
                  <a:cubicBezTo>
                    <a:pt x="130" y="91"/>
                    <a:pt x="130" y="91"/>
                    <a:pt x="130" y="91"/>
                  </a:cubicBezTo>
                  <a:cubicBezTo>
                    <a:pt x="130" y="91"/>
                    <a:pt x="121" y="93"/>
                    <a:pt x="119" y="96"/>
                  </a:cubicBezTo>
                  <a:cubicBezTo>
                    <a:pt x="117" y="99"/>
                    <a:pt x="109" y="112"/>
                    <a:pt x="109" y="112"/>
                  </a:cubicBezTo>
                  <a:cubicBezTo>
                    <a:pt x="99" y="118"/>
                    <a:pt x="99" y="118"/>
                    <a:pt x="99" y="118"/>
                  </a:cubicBezTo>
                  <a:cubicBezTo>
                    <a:pt x="90" y="113"/>
                    <a:pt x="90" y="113"/>
                    <a:pt x="90" y="113"/>
                  </a:cubicBezTo>
                  <a:cubicBezTo>
                    <a:pt x="71" y="109"/>
                    <a:pt x="71" y="109"/>
                    <a:pt x="71" y="109"/>
                  </a:cubicBezTo>
                  <a:cubicBezTo>
                    <a:pt x="61" y="104"/>
                    <a:pt x="61" y="104"/>
                    <a:pt x="61" y="104"/>
                  </a:cubicBezTo>
                  <a:cubicBezTo>
                    <a:pt x="46" y="99"/>
                    <a:pt x="46" y="99"/>
                    <a:pt x="46" y="99"/>
                  </a:cubicBezTo>
                  <a:cubicBezTo>
                    <a:pt x="48" y="103"/>
                    <a:pt x="48" y="103"/>
                    <a:pt x="48" y="103"/>
                  </a:cubicBezTo>
                  <a:cubicBezTo>
                    <a:pt x="43" y="105"/>
                    <a:pt x="43" y="105"/>
                    <a:pt x="43" y="105"/>
                  </a:cubicBezTo>
                  <a:cubicBezTo>
                    <a:pt x="43" y="105"/>
                    <a:pt x="32" y="113"/>
                    <a:pt x="31" y="115"/>
                  </a:cubicBezTo>
                  <a:cubicBezTo>
                    <a:pt x="31" y="118"/>
                    <a:pt x="32" y="121"/>
                    <a:pt x="32" y="121"/>
                  </a:cubicBezTo>
                  <a:cubicBezTo>
                    <a:pt x="15" y="137"/>
                    <a:pt x="15" y="137"/>
                    <a:pt x="15" y="137"/>
                  </a:cubicBezTo>
                  <a:cubicBezTo>
                    <a:pt x="15" y="144"/>
                    <a:pt x="15" y="144"/>
                    <a:pt x="15" y="144"/>
                  </a:cubicBezTo>
                  <a:cubicBezTo>
                    <a:pt x="19" y="144"/>
                    <a:pt x="19" y="144"/>
                    <a:pt x="19" y="144"/>
                  </a:cubicBezTo>
                  <a:cubicBezTo>
                    <a:pt x="17" y="164"/>
                    <a:pt x="17" y="164"/>
                    <a:pt x="17" y="164"/>
                  </a:cubicBezTo>
                  <a:cubicBezTo>
                    <a:pt x="17" y="164"/>
                    <a:pt x="30" y="167"/>
                    <a:pt x="40" y="174"/>
                  </a:cubicBezTo>
                  <a:cubicBezTo>
                    <a:pt x="50" y="182"/>
                    <a:pt x="59" y="189"/>
                    <a:pt x="58" y="192"/>
                  </a:cubicBezTo>
                  <a:cubicBezTo>
                    <a:pt x="58" y="196"/>
                    <a:pt x="53" y="206"/>
                    <a:pt x="49" y="211"/>
                  </a:cubicBezTo>
                  <a:cubicBezTo>
                    <a:pt x="44" y="216"/>
                    <a:pt x="42" y="220"/>
                    <a:pt x="40" y="224"/>
                  </a:cubicBezTo>
                  <a:cubicBezTo>
                    <a:pt x="39" y="227"/>
                    <a:pt x="29" y="235"/>
                    <a:pt x="27" y="238"/>
                  </a:cubicBezTo>
                  <a:cubicBezTo>
                    <a:pt x="25" y="241"/>
                    <a:pt x="21" y="253"/>
                    <a:pt x="21" y="253"/>
                  </a:cubicBezTo>
                  <a:cubicBezTo>
                    <a:pt x="21" y="253"/>
                    <a:pt x="28" y="256"/>
                    <a:pt x="36" y="257"/>
                  </a:cubicBezTo>
                  <a:cubicBezTo>
                    <a:pt x="44" y="258"/>
                    <a:pt x="52" y="259"/>
                    <a:pt x="54" y="262"/>
                  </a:cubicBezTo>
                  <a:cubicBezTo>
                    <a:pt x="55" y="265"/>
                    <a:pt x="56" y="272"/>
                    <a:pt x="54" y="276"/>
                  </a:cubicBezTo>
                  <a:cubicBezTo>
                    <a:pt x="53" y="280"/>
                    <a:pt x="45" y="281"/>
                    <a:pt x="40" y="284"/>
                  </a:cubicBezTo>
                  <a:cubicBezTo>
                    <a:pt x="35" y="286"/>
                    <a:pt x="13" y="299"/>
                    <a:pt x="13" y="299"/>
                  </a:cubicBezTo>
                  <a:cubicBezTo>
                    <a:pt x="1" y="308"/>
                    <a:pt x="1" y="308"/>
                    <a:pt x="1" y="308"/>
                  </a:cubicBezTo>
                  <a:cubicBezTo>
                    <a:pt x="5" y="311"/>
                    <a:pt x="5" y="311"/>
                    <a:pt x="5" y="311"/>
                  </a:cubicBezTo>
                  <a:cubicBezTo>
                    <a:pt x="0" y="320"/>
                    <a:pt x="0" y="320"/>
                    <a:pt x="0" y="320"/>
                  </a:cubicBezTo>
                  <a:cubicBezTo>
                    <a:pt x="0" y="320"/>
                    <a:pt x="7" y="326"/>
                    <a:pt x="12" y="329"/>
                  </a:cubicBezTo>
                  <a:cubicBezTo>
                    <a:pt x="17" y="332"/>
                    <a:pt x="14" y="333"/>
                    <a:pt x="18" y="336"/>
                  </a:cubicBezTo>
                  <a:cubicBezTo>
                    <a:pt x="21" y="340"/>
                    <a:pt x="23" y="343"/>
                    <a:pt x="32" y="346"/>
                  </a:cubicBezTo>
                  <a:cubicBezTo>
                    <a:pt x="41" y="349"/>
                    <a:pt x="48" y="349"/>
                    <a:pt x="55" y="350"/>
                  </a:cubicBezTo>
                  <a:cubicBezTo>
                    <a:pt x="63" y="352"/>
                    <a:pt x="70" y="353"/>
                    <a:pt x="67" y="358"/>
                  </a:cubicBezTo>
                  <a:cubicBezTo>
                    <a:pt x="64" y="362"/>
                    <a:pt x="56" y="364"/>
                    <a:pt x="54" y="369"/>
                  </a:cubicBezTo>
                  <a:cubicBezTo>
                    <a:pt x="53" y="373"/>
                    <a:pt x="45" y="380"/>
                    <a:pt x="45" y="380"/>
                  </a:cubicBezTo>
                  <a:cubicBezTo>
                    <a:pt x="30" y="397"/>
                    <a:pt x="30" y="397"/>
                    <a:pt x="30" y="397"/>
                  </a:cubicBezTo>
                  <a:cubicBezTo>
                    <a:pt x="33" y="400"/>
                    <a:pt x="33" y="400"/>
                    <a:pt x="33" y="400"/>
                  </a:cubicBezTo>
                  <a:cubicBezTo>
                    <a:pt x="33" y="400"/>
                    <a:pt x="27" y="411"/>
                    <a:pt x="24" y="414"/>
                  </a:cubicBezTo>
                  <a:cubicBezTo>
                    <a:pt x="21" y="417"/>
                    <a:pt x="18" y="418"/>
                    <a:pt x="19" y="425"/>
                  </a:cubicBezTo>
                  <a:cubicBezTo>
                    <a:pt x="20" y="433"/>
                    <a:pt x="36" y="471"/>
                    <a:pt x="40" y="477"/>
                  </a:cubicBezTo>
                  <a:cubicBezTo>
                    <a:pt x="44" y="484"/>
                    <a:pt x="49" y="491"/>
                    <a:pt x="50" y="494"/>
                  </a:cubicBezTo>
                  <a:cubicBezTo>
                    <a:pt x="51" y="497"/>
                    <a:pt x="58" y="503"/>
                    <a:pt x="58" y="503"/>
                  </a:cubicBezTo>
                  <a:cubicBezTo>
                    <a:pt x="58" y="503"/>
                    <a:pt x="60" y="500"/>
                    <a:pt x="64" y="508"/>
                  </a:cubicBezTo>
                  <a:cubicBezTo>
                    <a:pt x="68" y="516"/>
                    <a:pt x="71" y="520"/>
                    <a:pt x="71" y="520"/>
                  </a:cubicBezTo>
                  <a:cubicBezTo>
                    <a:pt x="71" y="520"/>
                    <a:pt x="83" y="506"/>
                    <a:pt x="88" y="505"/>
                  </a:cubicBezTo>
                  <a:cubicBezTo>
                    <a:pt x="93" y="503"/>
                    <a:pt x="96" y="507"/>
                    <a:pt x="96" y="507"/>
                  </a:cubicBezTo>
                  <a:cubicBezTo>
                    <a:pt x="96" y="507"/>
                    <a:pt x="108" y="518"/>
                    <a:pt x="109" y="521"/>
                  </a:cubicBezTo>
                  <a:cubicBezTo>
                    <a:pt x="109" y="525"/>
                    <a:pt x="107" y="537"/>
                    <a:pt x="112" y="539"/>
                  </a:cubicBezTo>
                  <a:cubicBezTo>
                    <a:pt x="117" y="542"/>
                    <a:pt x="123" y="540"/>
                    <a:pt x="130" y="540"/>
                  </a:cubicBezTo>
                  <a:cubicBezTo>
                    <a:pt x="135" y="540"/>
                    <a:pt x="137" y="542"/>
                    <a:pt x="139" y="543"/>
                  </a:cubicBezTo>
                  <a:cubicBezTo>
                    <a:pt x="138" y="541"/>
                    <a:pt x="137" y="539"/>
                    <a:pt x="137" y="539"/>
                  </a:cubicBezTo>
                  <a:cubicBezTo>
                    <a:pt x="137" y="538"/>
                    <a:pt x="152" y="537"/>
                    <a:pt x="152" y="537"/>
                  </a:cubicBezTo>
                  <a:cubicBezTo>
                    <a:pt x="169" y="533"/>
                    <a:pt x="169" y="533"/>
                    <a:pt x="169" y="533"/>
                  </a:cubicBezTo>
                  <a:cubicBezTo>
                    <a:pt x="182" y="526"/>
                    <a:pt x="182" y="526"/>
                    <a:pt x="182" y="526"/>
                  </a:cubicBezTo>
                  <a:cubicBezTo>
                    <a:pt x="182" y="526"/>
                    <a:pt x="192" y="522"/>
                    <a:pt x="192" y="521"/>
                  </a:cubicBezTo>
                  <a:cubicBezTo>
                    <a:pt x="193" y="519"/>
                    <a:pt x="193" y="514"/>
                    <a:pt x="191" y="512"/>
                  </a:cubicBezTo>
                  <a:cubicBezTo>
                    <a:pt x="189" y="510"/>
                    <a:pt x="184" y="508"/>
                    <a:pt x="184" y="506"/>
                  </a:cubicBezTo>
                  <a:cubicBezTo>
                    <a:pt x="183" y="503"/>
                    <a:pt x="186" y="493"/>
                    <a:pt x="186" y="493"/>
                  </a:cubicBezTo>
                  <a:cubicBezTo>
                    <a:pt x="187" y="482"/>
                    <a:pt x="187" y="482"/>
                    <a:pt x="187" y="482"/>
                  </a:cubicBezTo>
                  <a:cubicBezTo>
                    <a:pt x="196" y="476"/>
                    <a:pt x="196" y="476"/>
                    <a:pt x="196" y="476"/>
                  </a:cubicBezTo>
                  <a:cubicBezTo>
                    <a:pt x="222" y="476"/>
                    <a:pt x="222" y="476"/>
                    <a:pt x="222" y="476"/>
                  </a:cubicBezTo>
                  <a:cubicBezTo>
                    <a:pt x="231" y="490"/>
                    <a:pt x="231" y="490"/>
                    <a:pt x="231" y="490"/>
                  </a:cubicBezTo>
                  <a:cubicBezTo>
                    <a:pt x="236" y="489"/>
                    <a:pt x="236" y="489"/>
                    <a:pt x="236" y="489"/>
                  </a:cubicBezTo>
                  <a:cubicBezTo>
                    <a:pt x="250" y="481"/>
                    <a:pt x="250" y="481"/>
                    <a:pt x="250" y="481"/>
                  </a:cubicBezTo>
                  <a:cubicBezTo>
                    <a:pt x="250" y="481"/>
                    <a:pt x="270" y="483"/>
                    <a:pt x="276" y="482"/>
                  </a:cubicBezTo>
                  <a:cubicBezTo>
                    <a:pt x="281" y="481"/>
                    <a:pt x="311" y="476"/>
                    <a:pt x="311" y="476"/>
                  </a:cubicBezTo>
                  <a:cubicBezTo>
                    <a:pt x="319" y="465"/>
                    <a:pt x="319" y="465"/>
                    <a:pt x="319" y="465"/>
                  </a:cubicBezTo>
                  <a:cubicBezTo>
                    <a:pt x="333" y="466"/>
                    <a:pt x="333" y="466"/>
                    <a:pt x="333" y="466"/>
                  </a:cubicBezTo>
                  <a:cubicBezTo>
                    <a:pt x="333" y="466"/>
                    <a:pt x="335" y="463"/>
                    <a:pt x="336" y="459"/>
                  </a:cubicBezTo>
                  <a:cubicBezTo>
                    <a:pt x="337" y="456"/>
                    <a:pt x="337" y="446"/>
                    <a:pt x="337" y="446"/>
                  </a:cubicBezTo>
                  <a:cubicBezTo>
                    <a:pt x="345" y="451"/>
                    <a:pt x="345" y="451"/>
                    <a:pt x="345" y="451"/>
                  </a:cubicBezTo>
                  <a:cubicBezTo>
                    <a:pt x="345" y="451"/>
                    <a:pt x="346" y="443"/>
                    <a:pt x="347" y="442"/>
                  </a:cubicBezTo>
                  <a:cubicBezTo>
                    <a:pt x="348" y="440"/>
                    <a:pt x="360" y="441"/>
                    <a:pt x="360" y="441"/>
                  </a:cubicBezTo>
                  <a:cubicBezTo>
                    <a:pt x="360" y="441"/>
                    <a:pt x="366" y="441"/>
                    <a:pt x="367" y="442"/>
                  </a:cubicBezTo>
                  <a:cubicBezTo>
                    <a:pt x="367" y="444"/>
                    <a:pt x="376" y="453"/>
                    <a:pt x="376" y="453"/>
                  </a:cubicBezTo>
                  <a:cubicBezTo>
                    <a:pt x="376" y="454"/>
                    <a:pt x="384" y="461"/>
                    <a:pt x="384" y="461"/>
                  </a:cubicBezTo>
                  <a:cubicBezTo>
                    <a:pt x="389" y="467"/>
                    <a:pt x="389" y="467"/>
                    <a:pt x="389" y="467"/>
                  </a:cubicBezTo>
                  <a:cubicBezTo>
                    <a:pt x="386" y="483"/>
                    <a:pt x="386" y="483"/>
                    <a:pt x="386" y="483"/>
                  </a:cubicBezTo>
                  <a:cubicBezTo>
                    <a:pt x="391" y="489"/>
                    <a:pt x="391" y="489"/>
                    <a:pt x="391" y="489"/>
                  </a:cubicBezTo>
                  <a:cubicBezTo>
                    <a:pt x="406" y="480"/>
                    <a:pt x="406" y="480"/>
                    <a:pt x="406" y="480"/>
                  </a:cubicBezTo>
                  <a:cubicBezTo>
                    <a:pt x="413" y="475"/>
                    <a:pt x="413" y="475"/>
                    <a:pt x="413" y="475"/>
                  </a:cubicBezTo>
                  <a:cubicBezTo>
                    <a:pt x="413" y="475"/>
                    <a:pt x="418" y="470"/>
                    <a:pt x="420" y="467"/>
                  </a:cubicBezTo>
                  <a:cubicBezTo>
                    <a:pt x="421" y="464"/>
                    <a:pt x="423" y="455"/>
                    <a:pt x="423" y="455"/>
                  </a:cubicBezTo>
                  <a:cubicBezTo>
                    <a:pt x="423" y="455"/>
                    <a:pt x="426" y="449"/>
                    <a:pt x="427" y="448"/>
                  </a:cubicBezTo>
                  <a:cubicBezTo>
                    <a:pt x="427" y="447"/>
                    <a:pt x="433" y="441"/>
                    <a:pt x="436" y="438"/>
                  </a:cubicBezTo>
                  <a:cubicBezTo>
                    <a:pt x="438" y="434"/>
                    <a:pt x="455" y="425"/>
                    <a:pt x="455" y="425"/>
                  </a:cubicBezTo>
                  <a:cubicBezTo>
                    <a:pt x="460" y="420"/>
                    <a:pt x="460" y="420"/>
                    <a:pt x="460" y="420"/>
                  </a:cubicBezTo>
                  <a:cubicBezTo>
                    <a:pt x="460" y="420"/>
                    <a:pt x="453" y="415"/>
                    <a:pt x="453" y="411"/>
                  </a:cubicBezTo>
                  <a:cubicBezTo>
                    <a:pt x="453" y="406"/>
                    <a:pt x="466" y="406"/>
                    <a:pt x="471" y="406"/>
                  </a:cubicBezTo>
                  <a:cubicBezTo>
                    <a:pt x="477" y="406"/>
                    <a:pt x="478" y="402"/>
                    <a:pt x="476" y="399"/>
                  </a:cubicBezTo>
                  <a:cubicBezTo>
                    <a:pt x="474" y="397"/>
                    <a:pt x="472" y="388"/>
                    <a:pt x="473" y="385"/>
                  </a:cubicBezTo>
                  <a:cubicBezTo>
                    <a:pt x="474" y="381"/>
                    <a:pt x="483" y="382"/>
                    <a:pt x="482" y="377"/>
                  </a:cubicBezTo>
                  <a:cubicBezTo>
                    <a:pt x="482" y="372"/>
                    <a:pt x="489" y="358"/>
                    <a:pt x="489" y="358"/>
                  </a:cubicBezTo>
                  <a:cubicBezTo>
                    <a:pt x="495" y="344"/>
                    <a:pt x="495" y="344"/>
                    <a:pt x="495" y="344"/>
                  </a:cubicBezTo>
                  <a:cubicBezTo>
                    <a:pt x="495" y="344"/>
                    <a:pt x="502" y="337"/>
                    <a:pt x="503" y="334"/>
                  </a:cubicBezTo>
                  <a:cubicBezTo>
                    <a:pt x="503" y="330"/>
                    <a:pt x="496" y="312"/>
                    <a:pt x="496" y="31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8">
              <a:extLst>
                <a:ext uri="{FF2B5EF4-FFF2-40B4-BE49-F238E27FC236}">
                  <a16:creationId xmlns:a16="http://schemas.microsoft.com/office/drawing/2014/main" id="{E345B809-03D4-4402-818D-65D6FDA7532D}"/>
                </a:ext>
              </a:extLst>
            </p:cNvPr>
            <p:cNvSpPr>
              <a:spLocks/>
            </p:cNvSpPr>
            <p:nvPr/>
          </p:nvSpPr>
          <p:spPr bwMode="auto">
            <a:xfrm>
              <a:off x="3156926" y="5198263"/>
              <a:ext cx="1024454" cy="779895"/>
            </a:xfrm>
            <a:custGeom>
              <a:avLst/>
              <a:gdLst>
                <a:gd name="T0" fmla="*/ 738 w 848"/>
                <a:gd name="T1" fmla="*/ 358 h 645"/>
                <a:gd name="T2" fmla="*/ 658 w 848"/>
                <a:gd name="T3" fmla="*/ 353 h 645"/>
                <a:gd name="T4" fmla="*/ 615 w 848"/>
                <a:gd name="T5" fmla="*/ 352 h 645"/>
                <a:gd name="T6" fmla="*/ 647 w 848"/>
                <a:gd name="T7" fmla="*/ 314 h 645"/>
                <a:gd name="T8" fmla="*/ 577 w 848"/>
                <a:gd name="T9" fmla="*/ 327 h 645"/>
                <a:gd name="T10" fmla="*/ 530 w 848"/>
                <a:gd name="T11" fmla="*/ 333 h 645"/>
                <a:gd name="T12" fmla="*/ 512 w 848"/>
                <a:gd name="T13" fmla="*/ 393 h 645"/>
                <a:gd name="T14" fmla="*/ 479 w 848"/>
                <a:gd name="T15" fmla="*/ 390 h 645"/>
                <a:gd name="T16" fmla="*/ 445 w 848"/>
                <a:gd name="T17" fmla="*/ 378 h 645"/>
                <a:gd name="T18" fmla="*/ 358 w 848"/>
                <a:gd name="T19" fmla="*/ 337 h 645"/>
                <a:gd name="T20" fmla="*/ 354 w 848"/>
                <a:gd name="T21" fmla="*/ 277 h 645"/>
                <a:gd name="T22" fmla="*/ 416 w 848"/>
                <a:gd name="T23" fmla="*/ 249 h 645"/>
                <a:gd name="T24" fmla="*/ 469 w 848"/>
                <a:gd name="T25" fmla="*/ 243 h 645"/>
                <a:gd name="T26" fmla="*/ 460 w 848"/>
                <a:gd name="T27" fmla="*/ 203 h 645"/>
                <a:gd name="T28" fmla="*/ 525 w 848"/>
                <a:gd name="T29" fmla="*/ 160 h 645"/>
                <a:gd name="T30" fmla="*/ 483 w 848"/>
                <a:gd name="T31" fmla="*/ 102 h 645"/>
                <a:gd name="T32" fmla="*/ 457 w 848"/>
                <a:gd name="T33" fmla="*/ 110 h 645"/>
                <a:gd name="T34" fmla="*/ 432 w 848"/>
                <a:gd name="T35" fmla="*/ 70 h 645"/>
                <a:gd name="T36" fmla="*/ 389 w 848"/>
                <a:gd name="T37" fmla="*/ 39 h 645"/>
                <a:gd name="T38" fmla="*/ 345 w 848"/>
                <a:gd name="T39" fmla="*/ 0 h 645"/>
                <a:gd name="T40" fmla="*/ 316 w 848"/>
                <a:gd name="T41" fmla="*/ 22 h 645"/>
                <a:gd name="T42" fmla="*/ 311 w 848"/>
                <a:gd name="T43" fmla="*/ 52 h 645"/>
                <a:gd name="T44" fmla="*/ 269 w 848"/>
                <a:gd name="T45" fmla="*/ 68 h 645"/>
                <a:gd name="T46" fmla="*/ 252 w 848"/>
                <a:gd name="T47" fmla="*/ 106 h 645"/>
                <a:gd name="T48" fmla="*/ 209 w 848"/>
                <a:gd name="T49" fmla="*/ 113 h 645"/>
                <a:gd name="T50" fmla="*/ 152 w 848"/>
                <a:gd name="T51" fmla="*/ 117 h 645"/>
                <a:gd name="T52" fmla="*/ 141 w 848"/>
                <a:gd name="T53" fmla="*/ 85 h 645"/>
                <a:gd name="T54" fmla="*/ 104 w 848"/>
                <a:gd name="T55" fmla="*/ 120 h 645"/>
                <a:gd name="T56" fmla="*/ 72 w 848"/>
                <a:gd name="T57" fmla="*/ 154 h 645"/>
                <a:gd name="T58" fmla="*/ 64 w 848"/>
                <a:gd name="T59" fmla="*/ 200 h 645"/>
                <a:gd name="T60" fmla="*/ 66 w 848"/>
                <a:gd name="T61" fmla="*/ 261 h 645"/>
                <a:gd name="T62" fmla="*/ 67 w 848"/>
                <a:gd name="T63" fmla="*/ 302 h 645"/>
                <a:gd name="T64" fmla="*/ 95 w 848"/>
                <a:gd name="T65" fmla="*/ 368 h 645"/>
                <a:gd name="T66" fmla="*/ 94 w 848"/>
                <a:gd name="T67" fmla="*/ 416 h 645"/>
                <a:gd name="T68" fmla="*/ 67 w 848"/>
                <a:gd name="T69" fmla="*/ 438 h 645"/>
                <a:gd name="T70" fmla="*/ 84 w 848"/>
                <a:gd name="T71" fmla="*/ 500 h 645"/>
                <a:gd name="T72" fmla="*/ 54 w 848"/>
                <a:gd name="T73" fmla="*/ 541 h 645"/>
                <a:gd name="T74" fmla="*/ 14 w 848"/>
                <a:gd name="T75" fmla="*/ 558 h 645"/>
                <a:gd name="T76" fmla="*/ 47 w 848"/>
                <a:gd name="T77" fmla="*/ 598 h 645"/>
                <a:gd name="T78" fmla="*/ 92 w 848"/>
                <a:gd name="T79" fmla="*/ 642 h 645"/>
                <a:gd name="T80" fmla="*/ 158 w 848"/>
                <a:gd name="T81" fmla="*/ 618 h 645"/>
                <a:gd name="T82" fmla="*/ 126 w 848"/>
                <a:gd name="T83" fmla="*/ 573 h 645"/>
                <a:gd name="T84" fmla="*/ 208 w 848"/>
                <a:gd name="T85" fmla="*/ 618 h 645"/>
                <a:gd name="T86" fmla="*/ 233 w 848"/>
                <a:gd name="T87" fmla="*/ 610 h 645"/>
                <a:gd name="T88" fmla="*/ 273 w 848"/>
                <a:gd name="T89" fmla="*/ 618 h 645"/>
                <a:gd name="T90" fmla="*/ 349 w 848"/>
                <a:gd name="T91" fmla="*/ 602 h 645"/>
                <a:gd name="T92" fmla="*/ 452 w 848"/>
                <a:gd name="T93" fmla="*/ 591 h 645"/>
                <a:gd name="T94" fmla="*/ 528 w 848"/>
                <a:gd name="T95" fmla="*/ 609 h 645"/>
                <a:gd name="T96" fmla="*/ 622 w 848"/>
                <a:gd name="T97" fmla="*/ 578 h 645"/>
                <a:gd name="T98" fmla="*/ 680 w 848"/>
                <a:gd name="T99" fmla="*/ 525 h 645"/>
                <a:gd name="T100" fmla="*/ 725 w 848"/>
                <a:gd name="T101" fmla="*/ 490 h 645"/>
                <a:gd name="T102" fmla="*/ 786 w 848"/>
                <a:gd name="T103" fmla="*/ 448 h 645"/>
                <a:gd name="T104" fmla="*/ 821 w 848"/>
                <a:gd name="T105" fmla="*/ 354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8" h="645">
                  <a:moveTo>
                    <a:pt x="835" y="335"/>
                  </a:moveTo>
                  <a:cubicBezTo>
                    <a:pt x="828" y="333"/>
                    <a:pt x="806" y="338"/>
                    <a:pt x="795" y="344"/>
                  </a:cubicBezTo>
                  <a:cubicBezTo>
                    <a:pt x="784" y="349"/>
                    <a:pt x="768" y="355"/>
                    <a:pt x="768" y="355"/>
                  </a:cubicBezTo>
                  <a:cubicBezTo>
                    <a:pt x="768" y="355"/>
                    <a:pt x="743" y="358"/>
                    <a:pt x="738" y="358"/>
                  </a:cubicBezTo>
                  <a:cubicBezTo>
                    <a:pt x="734" y="358"/>
                    <a:pt x="718" y="362"/>
                    <a:pt x="717" y="362"/>
                  </a:cubicBezTo>
                  <a:cubicBezTo>
                    <a:pt x="715" y="363"/>
                    <a:pt x="694" y="370"/>
                    <a:pt x="678" y="370"/>
                  </a:cubicBezTo>
                  <a:cubicBezTo>
                    <a:pt x="661" y="370"/>
                    <a:pt x="664" y="364"/>
                    <a:pt x="663" y="362"/>
                  </a:cubicBezTo>
                  <a:cubicBezTo>
                    <a:pt x="661" y="360"/>
                    <a:pt x="660" y="355"/>
                    <a:pt x="658" y="353"/>
                  </a:cubicBezTo>
                  <a:cubicBezTo>
                    <a:pt x="657" y="351"/>
                    <a:pt x="657" y="344"/>
                    <a:pt x="650" y="344"/>
                  </a:cubicBezTo>
                  <a:cubicBezTo>
                    <a:pt x="643" y="345"/>
                    <a:pt x="641" y="353"/>
                    <a:pt x="641" y="353"/>
                  </a:cubicBezTo>
                  <a:cubicBezTo>
                    <a:pt x="637" y="356"/>
                    <a:pt x="637" y="356"/>
                    <a:pt x="637" y="356"/>
                  </a:cubicBezTo>
                  <a:cubicBezTo>
                    <a:pt x="615" y="352"/>
                    <a:pt x="615" y="352"/>
                    <a:pt x="615" y="352"/>
                  </a:cubicBezTo>
                  <a:cubicBezTo>
                    <a:pt x="615" y="352"/>
                    <a:pt x="613" y="349"/>
                    <a:pt x="616" y="343"/>
                  </a:cubicBezTo>
                  <a:cubicBezTo>
                    <a:pt x="620" y="337"/>
                    <a:pt x="626" y="337"/>
                    <a:pt x="635" y="332"/>
                  </a:cubicBezTo>
                  <a:cubicBezTo>
                    <a:pt x="645" y="328"/>
                    <a:pt x="657" y="322"/>
                    <a:pt x="657" y="322"/>
                  </a:cubicBezTo>
                  <a:cubicBezTo>
                    <a:pt x="647" y="314"/>
                    <a:pt x="647" y="314"/>
                    <a:pt x="647" y="314"/>
                  </a:cubicBezTo>
                  <a:cubicBezTo>
                    <a:pt x="634" y="316"/>
                    <a:pt x="634" y="316"/>
                    <a:pt x="634" y="316"/>
                  </a:cubicBezTo>
                  <a:cubicBezTo>
                    <a:pt x="634" y="316"/>
                    <a:pt x="617" y="318"/>
                    <a:pt x="607" y="317"/>
                  </a:cubicBezTo>
                  <a:cubicBezTo>
                    <a:pt x="598" y="316"/>
                    <a:pt x="599" y="319"/>
                    <a:pt x="594" y="323"/>
                  </a:cubicBezTo>
                  <a:cubicBezTo>
                    <a:pt x="589" y="326"/>
                    <a:pt x="577" y="327"/>
                    <a:pt x="577" y="327"/>
                  </a:cubicBezTo>
                  <a:cubicBezTo>
                    <a:pt x="562" y="330"/>
                    <a:pt x="562" y="330"/>
                    <a:pt x="562" y="330"/>
                  </a:cubicBezTo>
                  <a:cubicBezTo>
                    <a:pt x="551" y="326"/>
                    <a:pt x="551" y="326"/>
                    <a:pt x="551" y="326"/>
                  </a:cubicBezTo>
                  <a:cubicBezTo>
                    <a:pt x="537" y="315"/>
                    <a:pt x="537" y="315"/>
                    <a:pt x="537" y="315"/>
                  </a:cubicBezTo>
                  <a:cubicBezTo>
                    <a:pt x="536" y="318"/>
                    <a:pt x="532" y="326"/>
                    <a:pt x="530" y="333"/>
                  </a:cubicBezTo>
                  <a:cubicBezTo>
                    <a:pt x="529" y="343"/>
                    <a:pt x="527" y="359"/>
                    <a:pt x="527" y="359"/>
                  </a:cubicBezTo>
                  <a:cubicBezTo>
                    <a:pt x="528" y="366"/>
                    <a:pt x="528" y="366"/>
                    <a:pt x="528" y="366"/>
                  </a:cubicBezTo>
                  <a:cubicBezTo>
                    <a:pt x="528" y="366"/>
                    <a:pt x="521" y="376"/>
                    <a:pt x="515" y="381"/>
                  </a:cubicBezTo>
                  <a:cubicBezTo>
                    <a:pt x="510" y="386"/>
                    <a:pt x="512" y="393"/>
                    <a:pt x="512" y="393"/>
                  </a:cubicBezTo>
                  <a:cubicBezTo>
                    <a:pt x="501" y="389"/>
                    <a:pt x="501" y="389"/>
                    <a:pt x="501" y="389"/>
                  </a:cubicBezTo>
                  <a:cubicBezTo>
                    <a:pt x="486" y="384"/>
                    <a:pt x="486" y="384"/>
                    <a:pt x="486" y="384"/>
                  </a:cubicBezTo>
                  <a:cubicBezTo>
                    <a:pt x="486" y="384"/>
                    <a:pt x="470" y="385"/>
                    <a:pt x="471" y="389"/>
                  </a:cubicBezTo>
                  <a:cubicBezTo>
                    <a:pt x="479" y="390"/>
                    <a:pt x="479" y="390"/>
                    <a:pt x="479" y="390"/>
                  </a:cubicBezTo>
                  <a:cubicBezTo>
                    <a:pt x="479" y="390"/>
                    <a:pt x="469" y="402"/>
                    <a:pt x="465" y="403"/>
                  </a:cubicBezTo>
                  <a:cubicBezTo>
                    <a:pt x="462" y="404"/>
                    <a:pt x="451" y="400"/>
                    <a:pt x="447" y="395"/>
                  </a:cubicBezTo>
                  <a:cubicBezTo>
                    <a:pt x="443" y="391"/>
                    <a:pt x="434" y="381"/>
                    <a:pt x="434" y="381"/>
                  </a:cubicBezTo>
                  <a:cubicBezTo>
                    <a:pt x="434" y="381"/>
                    <a:pt x="444" y="379"/>
                    <a:pt x="445" y="378"/>
                  </a:cubicBezTo>
                  <a:cubicBezTo>
                    <a:pt x="445" y="376"/>
                    <a:pt x="444" y="374"/>
                    <a:pt x="442" y="373"/>
                  </a:cubicBezTo>
                  <a:cubicBezTo>
                    <a:pt x="440" y="373"/>
                    <a:pt x="406" y="359"/>
                    <a:pt x="406" y="359"/>
                  </a:cubicBezTo>
                  <a:cubicBezTo>
                    <a:pt x="373" y="345"/>
                    <a:pt x="373" y="345"/>
                    <a:pt x="373" y="345"/>
                  </a:cubicBezTo>
                  <a:cubicBezTo>
                    <a:pt x="358" y="337"/>
                    <a:pt x="358" y="337"/>
                    <a:pt x="358" y="337"/>
                  </a:cubicBezTo>
                  <a:cubicBezTo>
                    <a:pt x="356" y="333"/>
                    <a:pt x="356" y="333"/>
                    <a:pt x="356" y="333"/>
                  </a:cubicBezTo>
                  <a:cubicBezTo>
                    <a:pt x="356" y="333"/>
                    <a:pt x="361" y="319"/>
                    <a:pt x="364" y="318"/>
                  </a:cubicBezTo>
                  <a:cubicBezTo>
                    <a:pt x="357" y="305"/>
                    <a:pt x="357" y="305"/>
                    <a:pt x="357" y="305"/>
                  </a:cubicBezTo>
                  <a:cubicBezTo>
                    <a:pt x="354" y="277"/>
                    <a:pt x="354" y="277"/>
                    <a:pt x="354" y="277"/>
                  </a:cubicBezTo>
                  <a:cubicBezTo>
                    <a:pt x="377" y="269"/>
                    <a:pt x="377" y="269"/>
                    <a:pt x="377" y="269"/>
                  </a:cubicBezTo>
                  <a:cubicBezTo>
                    <a:pt x="377" y="269"/>
                    <a:pt x="384" y="267"/>
                    <a:pt x="389" y="262"/>
                  </a:cubicBezTo>
                  <a:cubicBezTo>
                    <a:pt x="393" y="257"/>
                    <a:pt x="398" y="252"/>
                    <a:pt x="403" y="250"/>
                  </a:cubicBezTo>
                  <a:cubicBezTo>
                    <a:pt x="407" y="248"/>
                    <a:pt x="416" y="249"/>
                    <a:pt x="416" y="249"/>
                  </a:cubicBezTo>
                  <a:cubicBezTo>
                    <a:pt x="424" y="246"/>
                    <a:pt x="424" y="246"/>
                    <a:pt x="424" y="246"/>
                  </a:cubicBezTo>
                  <a:cubicBezTo>
                    <a:pt x="424" y="246"/>
                    <a:pt x="425" y="249"/>
                    <a:pt x="428" y="248"/>
                  </a:cubicBezTo>
                  <a:cubicBezTo>
                    <a:pt x="431" y="247"/>
                    <a:pt x="442" y="239"/>
                    <a:pt x="442" y="239"/>
                  </a:cubicBezTo>
                  <a:cubicBezTo>
                    <a:pt x="469" y="243"/>
                    <a:pt x="469" y="243"/>
                    <a:pt x="469" y="243"/>
                  </a:cubicBezTo>
                  <a:cubicBezTo>
                    <a:pt x="469" y="243"/>
                    <a:pt x="469" y="243"/>
                    <a:pt x="469" y="243"/>
                  </a:cubicBezTo>
                  <a:cubicBezTo>
                    <a:pt x="470" y="218"/>
                    <a:pt x="470" y="218"/>
                    <a:pt x="470" y="218"/>
                  </a:cubicBezTo>
                  <a:cubicBezTo>
                    <a:pt x="470" y="218"/>
                    <a:pt x="455" y="220"/>
                    <a:pt x="457" y="219"/>
                  </a:cubicBezTo>
                  <a:cubicBezTo>
                    <a:pt x="459" y="217"/>
                    <a:pt x="460" y="203"/>
                    <a:pt x="460" y="203"/>
                  </a:cubicBezTo>
                  <a:cubicBezTo>
                    <a:pt x="460" y="203"/>
                    <a:pt x="472" y="196"/>
                    <a:pt x="484" y="200"/>
                  </a:cubicBezTo>
                  <a:cubicBezTo>
                    <a:pt x="496" y="203"/>
                    <a:pt x="502" y="202"/>
                    <a:pt x="502" y="202"/>
                  </a:cubicBezTo>
                  <a:cubicBezTo>
                    <a:pt x="502" y="202"/>
                    <a:pt x="512" y="176"/>
                    <a:pt x="513" y="175"/>
                  </a:cubicBezTo>
                  <a:cubicBezTo>
                    <a:pt x="514" y="173"/>
                    <a:pt x="525" y="160"/>
                    <a:pt x="525" y="160"/>
                  </a:cubicBezTo>
                  <a:cubicBezTo>
                    <a:pt x="525" y="160"/>
                    <a:pt x="517" y="143"/>
                    <a:pt x="512" y="139"/>
                  </a:cubicBezTo>
                  <a:cubicBezTo>
                    <a:pt x="507" y="135"/>
                    <a:pt x="497" y="126"/>
                    <a:pt x="497" y="126"/>
                  </a:cubicBezTo>
                  <a:cubicBezTo>
                    <a:pt x="497" y="126"/>
                    <a:pt x="486" y="125"/>
                    <a:pt x="486" y="117"/>
                  </a:cubicBezTo>
                  <a:cubicBezTo>
                    <a:pt x="486" y="109"/>
                    <a:pt x="483" y="102"/>
                    <a:pt x="483" y="102"/>
                  </a:cubicBezTo>
                  <a:cubicBezTo>
                    <a:pt x="483" y="102"/>
                    <a:pt x="478" y="93"/>
                    <a:pt x="473" y="92"/>
                  </a:cubicBezTo>
                  <a:cubicBezTo>
                    <a:pt x="468" y="90"/>
                    <a:pt x="463" y="93"/>
                    <a:pt x="463" y="93"/>
                  </a:cubicBezTo>
                  <a:cubicBezTo>
                    <a:pt x="468" y="99"/>
                    <a:pt x="468" y="99"/>
                    <a:pt x="468" y="99"/>
                  </a:cubicBezTo>
                  <a:cubicBezTo>
                    <a:pt x="468" y="99"/>
                    <a:pt x="461" y="107"/>
                    <a:pt x="457" y="110"/>
                  </a:cubicBezTo>
                  <a:cubicBezTo>
                    <a:pt x="453" y="113"/>
                    <a:pt x="448" y="114"/>
                    <a:pt x="448" y="114"/>
                  </a:cubicBezTo>
                  <a:cubicBezTo>
                    <a:pt x="440" y="101"/>
                    <a:pt x="440" y="101"/>
                    <a:pt x="440" y="101"/>
                  </a:cubicBezTo>
                  <a:cubicBezTo>
                    <a:pt x="440" y="101"/>
                    <a:pt x="433" y="106"/>
                    <a:pt x="431" y="102"/>
                  </a:cubicBezTo>
                  <a:cubicBezTo>
                    <a:pt x="429" y="97"/>
                    <a:pt x="432" y="70"/>
                    <a:pt x="432" y="70"/>
                  </a:cubicBezTo>
                  <a:cubicBezTo>
                    <a:pt x="432" y="63"/>
                    <a:pt x="432" y="63"/>
                    <a:pt x="432" y="63"/>
                  </a:cubicBezTo>
                  <a:cubicBezTo>
                    <a:pt x="427" y="62"/>
                    <a:pt x="427" y="62"/>
                    <a:pt x="427" y="62"/>
                  </a:cubicBezTo>
                  <a:cubicBezTo>
                    <a:pt x="427" y="62"/>
                    <a:pt x="414" y="54"/>
                    <a:pt x="407" y="55"/>
                  </a:cubicBezTo>
                  <a:cubicBezTo>
                    <a:pt x="389" y="39"/>
                    <a:pt x="389" y="39"/>
                    <a:pt x="389" y="39"/>
                  </a:cubicBezTo>
                  <a:cubicBezTo>
                    <a:pt x="377" y="36"/>
                    <a:pt x="377" y="36"/>
                    <a:pt x="377" y="36"/>
                  </a:cubicBezTo>
                  <a:cubicBezTo>
                    <a:pt x="364" y="15"/>
                    <a:pt x="364" y="15"/>
                    <a:pt x="364" y="15"/>
                  </a:cubicBezTo>
                  <a:cubicBezTo>
                    <a:pt x="359" y="15"/>
                    <a:pt x="359" y="15"/>
                    <a:pt x="359" y="15"/>
                  </a:cubicBezTo>
                  <a:cubicBezTo>
                    <a:pt x="345" y="0"/>
                    <a:pt x="345" y="0"/>
                    <a:pt x="345" y="0"/>
                  </a:cubicBezTo>
                  <a:cubicBezTo>
                    <a:pt x="341" y="4"/>
                    <a:pt x="341" y="4"/>
                    <a:pt x="341" y="4"/>
                  </a:cubicBezTo>
                  <a:cubicBezTo>
                    <a:pt x="341" y="4"/>
                    <a:pt x="344" y="11"/>
                    <a:pt x="340" y="15"/>
                  </a:cubicBezTo>
                  <a:cubicBezTo>
                    <a:pt x="336" y="19"/>
                    <a:pt x="332" y="19"/>
                    <a:pt x="327" y="19"/>
                  </a:cubicBezTo>
                  <a:cubicBezTo>
                    <a:pt x="323" y="19"/>
                    <a:pt x="318" y="20"/>
                    <a:pt x="316" y="22"/>
                  </a:cubicBezTo>
                  <a:cubicBezTo>
                    <a:pt x="314" y="23"/>
                    <a:pt x="306" y="22"/>
                    <a:pt x="305" y="27"/>
                  </a:cubicBezTo>
                  <a:cubicBezTo>
                    <a:pt x="304" y="31"/>
                    <a:pt x="301" y="40"/>
                    <a:pt x="304" y="43"/>
                  </a:cubicBezTo>
                  <a:cubicBezTo>
                    <a:pt x="307" y="46"/>
                    <a:pt x="310" y="49"/>
                    <a:pt x="310" y="49"/>
                  </a:cubicBezTo>
                  <a:cubicBezTo>
                    <a:pt x="311" y="52"/>
                    <a:pt x="311" y="52"/>
                    <a:pt x="311" y="52"/>
                  </a:cubicBezTo>
                  <a:cubicBezTo>
                    <a:pt x="302" y="56"/>
                    <a:pt x="302" y="56"/>
                    <a:pt x="302" y="56"/>
                  </a:cubicBezTo>
                  <a:cubicBezTo>
                    <a:pt x="302" y="56"/>
                    <a:pt x="300" y="61"/>
                    <a:pt x="294" y="63"/>
                  </a:cubicBezTo>
                  <a:cubicBezTo>
                    <a:pt x="287" y="65"/>
                    <a:pt x="285" y="57"/>
                    <a:pt x="285" y="57"/>
                  </a:cubicBezTo>
                  <a:cubicBezTo>
                    <a:pt x="285" y="57"/>
                    <a:pt x="271" y="65"/>
                    <a:pt x="269" y="68"/>
                  </a:cubicBezTo>
                  <a:cubicBezTo>
                    <a:pt x="267" y="72"/>
                    <a:pt x="252" y="82"/>
                    <a:pt x="252" y="82"/>
                  </a:cubicBezTo>
                  <a:cubicBezTo>
                    <a:pt x="246" y="92"/>
                    <a:pt x="246" y="92"/>
                    <a:pt x="246" y="92"/>
                  </a:cubicBezTo>
                  <a:cubicBezTo>
                    <a:pt x="246" y="92"/>
                    <a:pt x="255" y="93"/>
                    <a:pt x="256" y="98"/>
                  </a:cubicBezTo>
                  <a:cubicBezTo>
                    <a:pt x="258" y="103"/>
                    <a:pt x="258" y="106"/>
                    <a:pt x="252" y="106"/>
                  </a:cubicBezTo>
                  <a:cubicBezTo>
                    <a:pt x="246" y="105"/>
                    <a:pt x="234" y="102"/>
                    <a:pt x="234" y="102"/>
                  </a:cubicBezTo>
                  <a:cubicBezTo>
                    <a:pt x="224" y="101"/>
                    <a:pt x="224" y="101"/>
                    <a:pt x="224" y="101"/>
                  </a:cubicBezTo>
                  <a:cubicBezTo>
                    <a:pt x="216" y="108"/>
                    <a:pt x="216" y="108"/>
                    <a:pt x="216" y="108"/>
                  </a:cubicBezTo>
                  <a:cubicBezTo>
                    <a:pt x="209" y="113"/>
                    <a:pt x="209" y="113"/>
                    <a:pt x="209" y="113"/>
                  </a:cubicBezTo>
                  <a:cubicBezTo>
                    <a:pt x="209" y="113"/>
                    <a:pt x="204" y="127"/>
                    <a:pt x="196" y="130"/>
                  </a:cubicBezTo>
                  <a:cubicBezTo>
                    <a:pt x="188" y="133"/>
                    <a:pt x="176" y="135"/>
                    <a:pt x="173" y="138"/>
                  </a:cubicBezTo>
                  <a:cubicBezTo>
                    <a:pt x="169" y="142"/>
                    <a:pt x="168" y="141"/>
                    <a:pt x="166" y="138"/>
                  </a:cubicBezTo>
                  <a:cubicBezTo>
                    <a:pt x="163" y="135"/>
                    <a:pt x="152" y="121"/>
                    <a:pt x="152" y="117"/>
                  </a:cubicBezTo>
                  <a:cubicBezTo>
                    <a:pt x="152" y="113"/>
                    <a:pt x="158" y="103"/>
                    <a:pt x="158" y="97"/>
                  </a:cubicBezTo>
                  <a:cubicBezTo>
                    <a:pt x="158" y="91"/>
                    <a:pt x="160" y="90"/>
                    <a:pt x="152" y="87"/>
                  </a:cubicBezTo>
                  <a:cubicBezTo>
                    <a:pt x="148" y="85"/>
                    <a:pt x="144" y="84"/>
                    <a:pt x="140" y="84"/>
                  </a:cubicBezTo>
                  <a:cubicBezTo>
                    <a:pt x="141" y="84"/>
                    <a:pt x="141" y="85"/>
                    <a:pt x="141" y="85"/>
                  </a:cubicBezTo>
                  <a:cubicBezTo>
                    <a:pt x="136" y="90"/>
                    <a:pt x="136" y="90"/>
                    <a:pt x="136" y="90"/>
                  </a:cubicBezTo>
                  <a:cubicBezTo>
                    <a:pt x="136" y="90"/>
                    <a:pt x="120" y="99"/>
                    <a:pt x="117" y="103"/>
                  </a:cubicBezTo>
                  <a:cubicBezTo>
                    <a:pt x="114" y="106"/>
                    <a:pt x="108" y="112"/>
                    <a:pt x="108" y="113"/>
                  </a:cubicBezTo>
                  <a:cubicBezTo>
                    <a:pt x="107" y="114"/>
                    <a:pt x="104" y="120"/>
                    <a:pt x="104" y="120"/>
                  </a:cubicBezTo>
                  <a:cubicBezTo>
                    <a:pt x="104" y="120"/>
                    <a:pt x="102" y="129"/>
                    <a:pt x="101" y="132"/>
                  </a:cubicBezTo>
                  <a:cubicBezTo>
                    <a:pt x="100" y="135"/>
                    <a:pt x="95" y="140"/>
                    <a:pt x="95" y="140"/>
                  </a:cubicBezTo>
                  <a:cubicBezTo>
                    <a:pt x="87" y="145"/>
                    <a:pt x="87" y="145"/>
                    <a:pt x="87" y="145"/>
                  </a:cubicBezTo>
                  <a:cubicBezTo>
                    <a:pt x="72" y="154"/>
                    <a:pt x="72" y="154"/>
                    <a:pt x="72" y="154"/>
                  </a:cubicBezTo>
                  <a:cubicBezTo>
                    <a:pt x="71" y="153"/>
                    <a:pt x="71" y="153"/>
                    <a:pt x="71" y="153"/>
                  </a:cubicBezTo>
                  <a:cubicBezTo>
                    <a:pt x="70" y="162"/>
                    <a:pt x="70" y="162"/>
                    <a:pt x="70" y="162"/>
                  </a:cubicBezTo>
                  <a:cubicBezTo>
                    <a:pt x="65" y="174"/>
                    <a:pt x="65" y="174"/>
                    <a:pt x="65" y="174"/>
                  </a:cubicBezTo>
                  <a:cubicBezTo>
                    <a:pt x="64" y="200"/>
                    <a:pt x="64" y="200"/>
                    <a:pt x="64" y="200"/>
                  </a:cubicBezTo>
                  <a:cubicBezTo>
                    <a:pt x="64" y="200"/>
                    <a:pt x="64" y="210"/>
                    <a:pt x="64" y="211"/>
                  </a:cubicBezTo>
                  <a:cubicBezTo>
                    <a:pt x="64" y="212"/>
                    <a:pt x="64" y="215"/>
                    <a:pt x="61" y="222"/>
                  </a:cubicBezTo>
                  <a:cubicBezTo>
                    <a:pt x="58" y="229"/>
                    <a:pt x="66" y="239"/>
                    <a:pt x="67" y="248"/>
                  </a:cubicBezTo>
                  <a:cubicBezTo>
                    <a:pt x="69" y="256"/>
                    <a:pt x="66" y="261"/>
                    <a:pt x="66" y="261"/>
                  </a:cubicBezTo>
                  <a:cubicBezTo>
                    <a:pt x="66" y="261"/>
                    <a:pt x="63" y="263"/>
                    <a:pt x="58" y="265"/>
                  </a:cubicBezTo>
                  <a:cubicBezTo>
                    <a:pt x="52" y="267"/>
                    <a:pt x="52" y="270"/>
                    <a:pt x="56" y="273"/>
                  </a:cubicBezTo>
                  <a:cubicBezTo>
                    <a:pt x="60" y="276"/>
                    <a:pt x="65" y="281"/>
                    <a:pt x="62" y="288"/>
                  </a:cubicBezTo>
                  <a:cubicBezTo>
                    <a:pt x="59" y="295"/>
                    <a:pt x="67" y="302"/>
                    <a:pt x="67" y="302"/>
                  </a:cubicBezTo>
                  <a:cubicBezTo>
                    <a:pt x="78" y="319"/>
                    <a:pt x="78" y="319"/>
                    <a:pt x="78" y="319"/>
                  </a:cubicBezTo>
                  <a:cubicBezTo>
                    <a:pt x="79" y="326"/>
                    <a:pt x="79" y="326"/>
                    <a:pt x="79" y="326"/>
                  </a:cubicBezTo>
                  <a:cubicBezTo>
                    <a:pt x="85" y="347"/>
                    <a:pt x="85" y="347"/>
                    <a:pt x="85" y="347"/>
                  </a:cubicBezTo>
                  <a:cubicBezTo>
                    <a:pt x="95" y="368"/>
                    <a:pt x="95" y="368"/>
                    <a:pt x="95" y="368"/>
                  </a:cubicBezTo>
                  <a:cubicBezTo>
                    <a:pt x="95" y="368"/>
                    <a:pt x="106" y="378"/>
                    <a:pt x="105" y="379"/>
                  </a:cubicBezTo>
                  <a:cubicBezTo>
                    <a:pt x="105" y="379"/>
                    <a:pt x="103" y="393"/>
                    <a:pt x="105" y="395"/>
                  </a:cubicBezTo>
                  <a:cubicBezTo>
                    <a:pt x="108" y="398"/>
                    <a:pt x="121" y="399"/>
                    <a:pt x="119" y="406"/>
                  </a:cubicBezTo>
                  <a:cubicBezTo>
                    <a:pt x="117" y="412"/>
                    <a:pt x="103" y="411"/>
                    <a:pt x="94" y="416"/>
                  </a:cubicBezTo>
                  <a:cubicBezTo>
                    <a:pt x="86" y="421"/>
                    <a:pt x="96" y="429"/>
                    <a:pt x="96" y="429"/>
                  </a:cubicBezTo>
                  <a:cubicBezTo>
                    <a:pt x="95" y="436"/>
                    <a:pt x="89" y="435"/>
                    <a:pt x="89" y="435"/>
                  </a:cubicBezTo>
                  <a:cubicBezTo>
                    <a:pt x="89" y="435"/>
                    <a:pt x="86" y="433"/>
                    <a:pt x="83" y="434"/>
                  </a:cubicBezTo>
                  <a:cubicBezTo>
                    <a:pt x="79" y="435"/>
                    <a:pt x="67" y="438"/>
                    <a:pt x="67" y="438"/>
                  </a:cubicBezTo>
                  <a:cubicBezTo>
                    <a:pt x="65" y="448"/>
                    <a:pt x="65" y="448"/>
                    <a:pt x="65" y="448"/>
                  </a:cubicBezTo>
                  <a:cubicBezTo>
                    <a:pt x="65" y="448"/>
                    <a:pt x="59" y="457"/>
                    <a:pt x="63" y="459"/>
                  </a:cubicBezTo>
                  <a:cubicBezTo>
                    <a:pt x="66" y="461"/>
                    <a:pt x="74" y="473"/>
                    <a:pt x="75" y="478"/>
                  </a:cubicBezTo>
                  <a:cubicBezTo>
                    <a:pt x="77" y="483"/>
                    <a:pt x="84" y="486"/>
                    <a:pt x="84" y="500"/>
                  </a:cubicBezTo>
                  <a:cubicBezTo>
                    <a:pt x="83" y="514"/>
                    <a:pt x="91" y="528"/>
                    <a:pt x="91" y="528"/>
                  </a:cubicBezTo>
                  <a:cubicBezTo>
                    <a:pt x="91" y="528"/>
                    <a:pt x="97" y="538"/>
                    <a:pt x="93" y="544"/>
                  </a:cubicBezTo>
                  <a:cubicBezTo>
                    <a:pt x="90" y="550"/>
                    <a:pt x="79" y="550"/>
                    <a:pt x="79" y="550"/>
                  </a:cubicBezTo>
                  <a:cubicBezTo>
                    <a:pt x="54" y="541"/>
                    <a:pt x="54" y="541"/>
                    <a:pt x="54" y="541"/>
                  </a:cubicBezTo>
                  <a:cubicBezTo>
                    <a:pt x="54" y="541"/>
                    <a:pt x="16" y="529"/>
                    <a:pt x="10" y="529"/>
                  </a:cubicBezTo>
                  <a:cubicBezTo>
                    <a:pt x="3" y="529"/>
                    <a:pt x="10" y="542"/>
                    <a:pt x="10" y="542"/>
                  </a:cubicBezTo>
                  <a:cubicBezTo>
                    <a:pt x="10" y="542"/>
                    <a:pt x="5" y="542"/>
                    <a:pt x="3" y="550"/>
                  </a:cubicBezTo>
                  <a:cubicBezTo>
                    <a:pt x="0" y="559"/>
                    <a:pt x="14" y="558"/>
                    <a:pt x="14" y="558"/>
                  </a:cubicBezTo>
                  <a:cubicBezTo>
                    <a:pt x="26" y="555"/>
                    <a:pt x="26" y="555"/>
                    <a:pt x="26" y="555"/>
                  </a:cubicBezTo>
                  <a:cubicBezTo>
                    <a:pt x="32" y="567"/>
                    <a:pt x="32" y="567"/>
                    <a:pt x="32" y="567"/>
                  </a:cubicBezTo>
                  <a:cubicBezTo>
                    <a:pt x="43" y="581"/>
                    <a:pt x="43" y="581"/>
                    <a:pt x="43" y="581"/>
                  </a:cubicBezTo>
                  <a:cubicBezTo>
                    <a:pt x="43" y="581"/>
                    <a:pt x="44" y="590"/>
                    <a:pt x="47" y="598"/>
                  </a:cubicBezTo>
                  <a:cubicBezTo>
                    <a:pt x="50" y="606"/>
                    <a:pt x="48" y="621"/>
                    <a:pt x="48" y="621"/>
                  </a:cubicBezTo>
                  <a:cubicBezTo>
                    <a:pt x="74" y="628"/>
                    <a:pt x="74" y="628"/>
                    <a:pt x="74" y="628"/>
                  </a:cubicBezTo>
                  <a:cubicBezTo>
                    <a:pt x="74" y="628"/>
                    <a:pt x="79" y="632"/>
                    <a:pt x="81" y="639"/>
                  </a:cubicBezTo>
                  <a:cubicBezTo>
                    <a:pt x="83" y="645"/>
                    <a:pt x="92" y="642"/>
                    <a:pt x="92" y="642"/>
                  </a:cubicBezTo>
                  <a:cubicBezTo>
                    <a:pt x="92" y="642"/>
                    <a:pt x="96" y="639"/>
                    <a:pt x="96" y="638"/>
                  </a:cubicBezTo>
                  <a:cubicBezTo>
                    <a:pt x="97" y="637"/>
                    <a:pt x="114" y="626"/>
                    <a:pt x="114" y="626"/>
                  </a:cubicBezTo>
                  <a:cubicBezTo>
                    <a:pt x="140" y="621"/>
                    <a:pt x="140" y="621"/>
                    <a:pt x="140" y="621"/>
                  </a:cubicBezTo>
                  <a:cubicBezTo>
                    <a:pt x="158" y="618"/>
                    <a:pt x="158" y="618"/>
                    <a:pt x="158" y="618"/>
                  </a:cubicBezTo>
                  <a:cubicBezTo>
                    <a:pt x="157" y="613"/>
                    <a:pt x="157" y="613"/>
                    <a:pt x="157" y="613"/>
                  </a:cubicBezTo>
                  <a:cubicBezTo>
                    <a:pt x="137" y="591"/>
                    <a:pt x="137" y="591"/>
                    <a:pt x="137" y="591"/>
                  </a:cubicBezTo>
                  <a:cubicBezTo>
                    <a:pt x="137" y="591"/>
                    <a:pt x="124" y="574"/>
                    <a:pt x="123" y="574"/>
                  </a:cubicBezTo>
                  <a:cubicBezTo>
                    <a:pt x="122" y="573"/>
                    <a:pt x="126" y="573"/>
                    <a:pt x="126" y="573"/>
                  </a:cubicBezTo>
                  <a:cubicBezTo>
                    <a:pt x="126" y="573"/>
                    <a:pt x="135" y="576"/>
                    <a:pt x="139" y="577"/>
                  </a:cubicBezTo>
                  <a:cubicBezTo>
                    <a:pt x="144" y="579"/>
                    <a:pt x="157" y="588"/>
                    <a:pt x="157" y="588"/>
                  </a:cubicBezTo>
                  <a:cubicBezTo>
                    <a:pt x="189" y="608"/>
                    <a:pt x="189" y="608"/>
                    <a:pt x="189" y="608"/>
                  </a:cubicBezTo>
                  <a:cubicBezTo>
                    <a:pt x="208" y="618"/>
                    <a:pt x="208" y="618"/>
                    <a:pt x="208" y="618"/>
                  </a:cubicBezTo>
                  <a:cubicBezTo>
                    <a:pt x="208" y="618"/>
                    <a:pt x="205" y="609"/>
                    <a:pt x="205" y="599"/>
                  </a:cubicBezTo>
                  <a:cubicBezTo>
                    <a:pt x="205" y="590"/>
                    <a:pt x="216" y="596"/>
                    <a:pt x="216" y="596"/>
                  </a:cubicBezTo>
                  <a:cubicBezTo>
                    <a:pt x="216" y="613"/>
                    <a:pt x="225" y="619"/>
                    <a:pt x="225" y="619"/>
                  </a:cubicBezTo>
                  <a:cubicBezTo>
                    <a:pt x="233" y="610"/>
                    <a:pt x="233" y="610"/>
                    <a:pt x="233" y="610"/>
                  </a:cubicBezTo>
                  <a:cubicBezTo>
                    <a:pt x="237" y="589"/>
                    <a:pt x="237" y="589"/>
                    <a:pt x="237" y="589"/>
                  </a:cubicBezTo>
                  <a:cubicBezTo>
                    <a:pt x="237" y="589"/>
                    <a:pt x="264" y="601"/>
                    <a:pt x="269" y="605"/>
                  </a:cubicBezTo>
                  <a:cubicBezTo>
                    <a:pt x="273" y="609"/>
                    <a:pt x="265" y="614"/>
                    <a:pt x="265" y="614"/>
                  </a:cubicBezTo>
                  <a:cubicBezTo>
                    <a:pt x="265" y="614"/>
                    <a:pt x="268" y="616"/>
                    <a:pt x="273" y="618"/>
                  </a:cubicBezTo>
                  <a:cubicBezTo>
                    <a:pt x="278" y="620"/>
                    <a:pt x="291" y="632"/>
                    <a:pt x="291" y="632"/>
                  </a:cubicBezTo>
                  <a:cubicBezTo>
                    <a:pt x="302" y="618"/>
                    <a:pt x="302" y="618"/>
                    <a:pt x="302" y="618"/>
                  </a:cubicBezTo>
                  <a:cubicBezTo>
                    <a:pt x="323" y="611"/>
                    <a:pt x="323" y="611"/>
                    <a:pt x="323" y="611"/>
                  </a:cubicBezTo>
                  <a:cubicBezTo>
                    <a:pt x="349" y="602"/>
                    <a:pt x="349" y="602"/>
                    <a:pt x="349" y="602"/>
                  </a:cubicBezTo>
                  <a:cubicBezTo>
                    <a:pt x="382" y="600"/>
                    <a:pt x="382" y="600"/>
                    <a:pt x="382" y="600"/>
                  </a:cubicBezTo>
                  <a:cubicBezTo>
                    <a:pt x="382" y="600"/>
                    <a:pt x="385" y="597"/>
                    <a:pt x="396" y="595"/>
                  </a:cubicBezTo>
                  <a:cubicBezTo>
                    <a:pt x="406" y="592"/>
                    <a:pt x="423" y="591"/>
                    <a:pt x="423" y="591"/>
                  </a:cubicBezTo>
                  <a:cubicBezTo>
                    <a:pt x="452" y="591"/>
                    <a:pt x="452" y="591"/>
                    <a:pt x="452" y="591"/>
                  </a:cubicBezTo>
                  <a:cubicBezTo>
                    <a:pt x="452" y="591"/>
                    <a:pt x="463" y="595"/>
                    <a:pt x="469" y="596"/>
                  </a:cubicBezTo>
                  <a:cubicBezTo>
                    <a:pt x="475" y="596"/>
                    <a:pt x="481" y="594"/>
                    <a:pt x="481" y="594"/>
                  </a:cubicBezTo>
                  <a:cubicBezTo>
                    <a:pt x="496" y="608"/>
                    <a:pt x="496" y="608"/>
                    <a:pt x="496" y="608"/>
                  </a:cubicBezTo>
                  <a:cubicBezTo>
                    <a:pt x="496" y="608"/>
                    <a:pt x="515" y="609"/>
                    <a:pt x="528" y="609"/>
                  </a:cubicBezTo>
                  <a:cubicBezTo>
                    <a:pt x="541" y="609"/>
                    <a:pt x="554" y="613"/>
                    <a:pt x="554" y="613"/>
                  </a:cubicBezTo>
                  <a:cubicBezTo>
                    <a:pt x="554" y="613"/>
                    <a:pt x="564" y="596"/>
                    <a:pt x="577" y="584"/>
                  </a:cubicBezTo>
                  <a:cubicBezTo>
                    <a:pt x="591" y="571"/>
                    <a:pt x="609" y="567"/>
                    <a:pt x="618" y="567"/>
                  </a:cubicBezTo>
                  <a:cubicBezTo>
                    <a:pt x="627" y="567"/>
                    <a:pt x="622" y="578"/>
                    <a:pt x="622" y="578"/>
                  </a:cubicBezTo>
                  <a:cubicBezTo>
                    <a:pt x="648" y="574"/>
                    <a:pt x="648" y="574"/>
                    <a:pt x="648" y="574"/>
                  </a:cubicBezTo>
                  <a:cubicBezTo>
                    <a:pt x="648" y="574"/>
                    <a:pt x="651" y="565"/>
                    <a:pt x="652" y="563"/>
                  </a:cubicBezTo>
                  <a:cubicBezTo>
                    <a:pt x="652" y="561"/>
                    <a:pt x="661" y="537"/>
                    <a:pt x="663" y="531"/>
                  </a:cubicBezTo>
                  <a:cubicBezTo>
                    <a:pt x="665" y="526"/>
                    <a:pt x="680" y="525"/>
                    <a:pt x="680" y="525"/>
                  </a:cubicBezTo>
                  <a:cubicBezTo>
                    <a:pt x="688" y="528"/>
                    <a:pt x="688" y="528"/>
                    <a:pt x="688" y="528"/>
                  </a:cubicBezTo>
                  <a:cubicBezTo>
                    <a:pt x="710" y="528"/>
                    <a:pt x="710" y="528"/>
                    <a:pt x="710" y="528"/>
                  </a:cubicBezTo>
                  <a:cubicBezTo>
                    <a:pt x="721" y="522"/>
                    <a:pt x="721" y="522"/>
                    <a:pt x="721" y="522"/>
                  </a:cubicBezTo>
                  <a:cubicBezTo>
                    <a:pt x="715" y="515"/>
                    <a:pt x="718" y="500"/>
                    <a:pt x="725" y="490"/>
                  </a:cubicBezTo>
                  <a:cubicBezTo>
                    <a:pt x="732" y="480"/>
                    <a:pt x="748" y="471"/>
                    <a:pt x="748" y="471"/>
                  </a:cubicBezTo>
                  <a:cubicBezTo>
                    <a:pt x="767" y="462"/>
                    <a:pt x="767" y="462"/>
                    <a:pt x="767" y="462"/>
                  </a:cubicBezTo>
                  <a:cubicBezTo>
                    <a:pt x="780" y="456"/>
                    <a:pt x="780" y="456"/>
                    <a:pt x="780" y="456"/>
                  </a:cubicBezTo>
                  <a:cubicBezTo>
                    <a:pt x="786" y="448"/>
                    <a:pt x="786" y="448"/>
                    <a:pt x="786" y="448"/>
                  </a:cubicBezTo>
                  <a:cubicBezTo>
                    <a:pt x="786" y="448"/>
                    <a:pt x="814" y="436"/>
                    <a:pt x="819" y="433"/>
                  </a:cubicBezTo>
                  <a:cubicBezTo>
                    <a:pt x="824" y="430"/>
                    <a:pt x="833" y="425"/>
                    <a:pt x="833" y="425"/>
                  </a:cubicBezTo>
                  <a:cubicBezTo>
                    <a:pt x="833" y="425"/>
                    <a:pt x="822" y="400"/>
                    <a:pt x="820" y="386"/>
                  </a:cubicBezTo>
                  <a:cubicBezTo>
                    <a:pt x="819" y="373"/>
                    <a:pt x="821" y="354"/>
                    <a:pt x="821" y="354"/>
                  </a:cubicBezTo>
                  <a:cubicBezTo>
                    <a:pt x="829" y="348"/>
                    <a:pt x="829" y="348"/>
                    <a:pt x="829" y="348"/>
                  </a:cubicBezTo>
                  <a:cubicBezTo>
                    <a:pt x="829" y="348"/>
                    <a:pt x="842" y="347"/>
                    <a:pt x="845" y="344"/>
                  </a:cubicBezTo>
                  <a:cubicBezTo>
                    <a:pt x="848" y="340"/>
                    <a:pt x="843" y="338"/>
                    <a:pt x="835" y="33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9">
              <a:extLst>
                <a:ext uri="{FF2B5EF4-FFF2-40B4-BE49-F238E27FC236}">
                  <a16:creationId xmlns:a16="http://schemas.microsoft.com/office/drawing/2014/main" id="{415C77EE-43F7-4443-AA3E-AEA1FE146C01}"/>
                </a:ext>
              </a:extLst>
            </p:cNvPr>
            <p:cNvSpPr>
              <a:spLocks/>
            </p:cNvSpPr>
            <p:nvPr/>
          </p:nvSpPr>
          <p:spPr bwMode="auto">
            <a:xfrm>
              <a:off x="2155580" y="4693738"/>
              <a:ext cx="783746" cy="999421"/>
            </a:xfrm>
            <a:custGeom>
              <a:avLst/>
              <a:gdLst>
                <a:gd name="T0" fmla="*/ 639 w 649"/>
                <a:gd name="T1" fmla="*/ 621 h 826"/>
                <a:gd name="T2" fmla="*/ 605 w 649"/>
                <a:gd name="T3" fmla="*/ 588 h 826"/>
                <a:gd name="T4" fmla="*/ 573 w 649"/>
                <a:gd name="T5" fmla="*/ 589 h 826"/>
                <a:gd name="T6" fmla="*/ 549 w 649"/>
                <a:gd name="T7" fmla="*/ 558 h 826"/>
                <a:gd name="T8" fmla="*/ 542 w 649"/>
                <a:gd name="T9" fmla="*/ 481 h 826"/>
                <a:gd name="T10" fmla="*/ 563 w 649"/>
                <a:gd name="T11" fmla="*/ 450 h 826"/>
                <a:gd name="T12" fmla="*/ 541 w 649"/>
                <a:gd name="T13" fmla="*/ 427 h 826"/>
                <a:gd name="T14" fmla="*/ 509 w 649"/>
                <a:gd name="T15" fmla="*/ 401 h 826"/>
                <a:gd name="T16" fmla="*/ 522 w 649"/>
                <a:gd name="T17" fmla="*/ 380 h 826"/>
                <a:gd name="T18" fmla="*/ 563 w 649"/>
                <a:gd name="T19" fmla="*/ 343 h 826"/>
                <a:gd name="T20" fmla="*/ 536 w 649"/>
                <a:gd name="T21" fmla="*/ 319 h 826"/>
                <a:gd name="T22" fmla="*/ 567 w 649"/>
                <a:gd name="T23" fmla="*/ 273 h 826"/>
                <a:gd name="T24" fmla="*/ 528 w 649"/>
                <a:gd name="T25" fmla="*/ 225 h 826"/>
                <a:gd name="T26" fmla="*/ 541 w 649"/>
                <a:gd name="T27" fmla="*/ 202 h 826"/>
                <a:gd name="T28" fmla="*/ 557 w 649"/>
                <a:gd name="T29" fmla="*/ 184 h 826"/>
                <a:gd name="T30" fmla="*/ 580 w 649"/>
                <a:gd name="T31" fmla="*/ 190 h 826"/>
                <a:gd name="T32" fmla="*/ 618 w 649"/>
                <a:gd name="T33" fmla="*/ 193 h 826"/>
                <a:gd name="T34" fmla="*/ 616 w 649"/>
                <a:gd name="T35" fmla="*/ 169 h 826"/>
                <a:gd name="T36" fmla="*/ 567 w 649"/>
                <a:gd name="T37" fmla="*/ 112 h 826"/>
                <a:gd name="T38" fmla="*/ 536 w 649"/>
                <a:gd name="T39" fmla="*/ 59 h 826"/>
                <a:gd name="T40" fmla="*/ 539 w 649"/>
                <a:gd name="T41" fmla="*/ 24 h 826"/>
                <a:gd name="T42" fmla="*/ 521 w 649"/>
                <a:gd name="T43" fmla="*/ 0 h 826"/>
                <a:gd name="T44" fmla="*/ 521 w 649"/>
                <a:gd name="T45" fmla="*/ 61 h 826"/>
                <a:gd name="T46" fmla="*/ 500 w 649"/>
                <a:gd name="T47" fmla="*/ 56 h 826"/>
                <a:gd name="T48" fmla="*/ 467 w 649"/>
                <a:gd name="T49" fmla="*/ 39 h 826"/>
                <a:gd name="T50" fmla="*/ 413 w 649"/>
                <a:gd name="T51" fmla="*/ 62 h 826"/>
                <a:gd name="T52" fmla="*/ 350 w 649"/>
                <a:gd name="T53" fmla="*/ 58 h 826"/>
                <a:gd name="T54" fmla="*/ 236 w 649"/>
                <a:gd name="T55" fmla="*/ 127 h 826"/>
                <a:gd name="T56" fmla="*/ 198 w 649"/>
                <a:gd name="T57" fmla="*/ 197 h 826"/>
                <a:gd name="T58" fmla="*/ 131 w 649"/>
                <a:gd name="T59" fmla="*/ 243 h 826"/>
                <a:gd name="T60" fmla="*/ 163 w 649"/>
                <a:gd name="T61" fmla="*/ 259 h 826"/>
                <a:gd name="T62" fmla="*/ 200 w 649"/>
                <a:gd name="T63" fmla="*/ 224 h 826"/>
                <a:gd name="T64" fmla="*/ 270 w 649"/>
                <a:gd name="T65" fmla="*/ 205 h 826"/>
                <a:gd name="T66" fmla="*/ 277 w 649"/>
                <a:gd name="T67" fmla="*/ 226 h 826"/>
                <a:gd name="T68" fmla="*/ 295 w 649"/>
                <a:gd name="T69" fmla="*/ 277 h 826"/>
                <a:gd name="T70" fmla="*/ 290 w 649"/>
                <a:gd name="T71" fmla="*/ 324 h 826"/>
                <a:gd name="T72" fmla="*/ 315 w 649"/>
                <a:gd name="T73" fmla="*/ 350 h 826"/>
                <a:gd name="T74" fmla="*/ 301 w 649"/>
                <a:gd name="T75" fmla="*/ 390 h 826"/>
                <a:gd name="T76" fmla="*/ 272 w 649"/>
                <a:gd name="T77" fmla="*/ 455 h 826"/>
                <a:gd name="T78" fmla="*/ 200 w 649"/>
                <a:gd name="T79" fmla="*/ 510 h 826"/>
                <a:gd name="T80" fmla="*/ 153 w 649"/>
                <a:gd name="T81" fmla="*/ 532 h 826"/>
                <a:gd name="T82" fmla="*/ 96 w 649"/>
                <a:gd name="T83" fmla="*/ 569 h 826"/>
                <a:gd name="T84" fmla="*/ 0 w 649"/>
                <a:gd name="T85" fmla="*/ 619 h 826"/>
                <a:gd name="T86" fmla="*/ 46 w 649"/>
                <a:gd name="T87" fmla="*/ 661 h 826"/>
                <a:gd name="T88" fmla="*/ 57 w 649"/>
                <a:gd name="T89" fmla="*/ 685 h 826"/>
                <a:gd name="T90" fmla="*/ 102 w 649"/>
                <a:gd name="T91" fmla="*/ 662 h 826"/>
                <a:gd name="T92" fmla="*/ 50 w 649"/>
                <a:gd name="T93" fmla="*/ 704 h 826"/>
                <a:gd name="T94" fmla="*/ 119 w 649"/>
                <a:gd name="T95" fmla="*/ 713 h 826"/>
                <a:gd name="T96" fmla="*/ 179 w 649"/>
                <a:gd name="T97" fmla="*/ 672 h 826"/>
                <a:gd name="T98" fmla="*/ 213 w 649"/>
                <a:gd name="T99" fmla="*/ 684 h 826"/>
                <a:gd name="T100" fmla="*/ 275 w 649"/>
                <a:gd name="T101" fmla="*/ 702 h 826"/>
                <a:gd name="T102" fmla="*/ 260 w 649"/>
                <a:gd name="T103" fmla="*/ 721 h 826"/>
                <a:gd name="T104" fmla="*/ 271 w 649"/>
                <a:gd name="T105" fmla="*/ 754 h 826"/>
                <a:gd name="T106" fmla="*/ 345 w 649"/>
                <a:gd name="T107" fmla="*/ 719 h 826"/>
                <a:gd name="T108" fmla="*/ 381 w 649"/>
                <a:gd name="T109" fmla="*/ 779 h 826"/>
                <a:gd name="T110" fmla="*/ 453 w 649"/>
                <a:gd name="T111" fmla="*/ 822 h 826"/>
                <a:gd name="T112" fmla="*/ 522 w 649"/>
                <a:gd name="T113" fmla="*/ 800 h 826"/>
                <a:gd name="T114" fmla="*/ 558 w 649"/>
                <a:gd name="T115" fmla="*/ 745 h 826"/>
                <a:gd name="T116" fmla="*/ 626 w 649"/>
                <a:gd name="T117" fmla="*/ 720 h 826"/>
                <a:gd name="T118" fmla="*/ 642 w 649"/>
                <a:gd name="T119" fmla="*/ 661 h 826"/>
                <a:gd name="T120" fmla="*/ 649 w 649"/>
                <a:gd name="T121" fmla="*/ 628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9" h="826">
                  <a:moveTo>
                    <a:pt x="649" y="628"/>
                  </a:moveTo>
                  <a:cubicBezTo>
                    <a:pt x="649" y="628"/>
                    <a:pt x="649" y="628"/>
                    <a:pt x="648" y="626"/>
                  </a:cubicBezTo>
                  <a:cubicBezTo>
                    <a:pt x="648" y="624"/>
                    <a:pt x="645" y="621"/>
                    <a:pt x="639" y="621"/>
                  </a:cubicBezTo>
                  <a:cubicBezTo>
                    <a:pt x="632" y="621"/>
                    <a:pt x="626" y="623"/>
                    <a:pt x="621" y="620"/>
                  </a:cubicBezTo>
                  <a:cubicBezTo>
                    <a:pt x="616" y="618"/>
                    <a:pt x="618" y="606"/>
                    <a:pt x="618" y="602"/>
                  </a:cubicBezTo>
                  <a:cubicBezTo>
                    <a:pt x="617" y="599"/>
                    <a:pt x="605" y="588"/>
                    <a:pt x="605" y="588"/>
                  </a:cubicBezTo>
                  <a:cubicBezTo>
                    <a:pt x="605" y="588"/>
                    <a:pt x="602" y="584"/>
                    <a:pt x="597" y="586"/>
                  </a:cubicBezTo>
                  <a:cubicBezTo>
                    <a:pt x="592" y="587"/>
                    <a:pt x="580" y="601"/>
                    <a:pt x="580" y="601"/>
                  </a:cubicBezTo>
                  <a:cubicBezTo>
                    <a:pt x="580" y="601"/>
                    <a:pt x="577" y="597"/>
                    <a:pt x="573" y="589"/>
                  </a:cubicBezTo>
                  <a:cubicBezTo>
                    <a:pt x="569" y="581"/>
                    <a:pt x="567" y="584"/>
                    <a:pt x="567" y="584"/>
                  </a:cubicBezTo>
                  <a:cubicBezTo>
                    <a:pt x="567" y="584"/>
                    <a:pt x="560" y="578"/>
                    <a:pt x="559" y="575"/>
                  </a:cubicBezTo>
                  <a:cubicBezTo>
                    <a:pt x="558" y="572"/>
                    <a:pt x="553" y="565"/>
                    <a:pt x="549" y="558"/>
                  </a:cubicBezTo>
                  <a:cubicBezTo>
                    <a:pt x="545" y="552"/>
                    <a:pt x="529" y="514"/>
                    <a:pt x="528" y="506"/>
                  </a:cubicBezTo>
                  <a:cubicBezTo>
                    <a:pt x="527" y="499"/>
                    <a:pt x="530" y="498"/>
                    <a:pt x="533" y="495"/>
                  </a:cubicBezTo>
                  <a:cubicBezTo>
                    <a:pt x="536" y="492"/>
                    <a:pt x="542" y="481"/>
                    <a:pt x="542" y="481"/>
                  </a:cubicBezTo>
                  <a:cubicBezTo>
                    <a:pt x="539" y="478"/>
                    <a:pt x="539" y="478"/>
                    <a:pt x="539" y="478"/>
                  </a:cubicBezTo>
                  <a:cubicBezTo>
                    <a:pt x="554" y="461"/>
                    <a:pt x="554" y="461"/>
                    <a:pt x="554" y="461"/>
                  </a:cubicBezTo>
                  <a:cubicBezTo>
                    <a:pt x="554" y="461"/>
                    <a:pt x="562" y="454"/>
                    <a:pt x="563" y="450"/>
                  </a:cubicBezTo>
                  <a:cubicBezTo>
                    <a:pt x="565" y="445"/>
                    <a:pt x="573" y="443"/>
                    <a:pt x="576" y="439"/>
                  </a:cubicBezTo>
                  <a:cubicBezTo>
                    <a:pt x="579" y="434"/>
                    <a:pt x="572" y="433"/>
                    <a:pt x="564" y="431"/>
                  </a:cubicBezTo>
                  <a:cubicBezTo>
                    <a:pt x="557" y="430"/>
                    <a:pt x="550" y="430"/>
                    <a:pt x="541" y="427"/>
                  </a:cubicBezTo>
                  <a:cubicBezTo>
                    <a:pt x="532" y="424"/>
                    <a:pt x="530" y="421"/>
                    <a:pt x="527" y="417"/>
                  </a:cubicBezTo>
                  <a:cubicBezTo>
                    <a:pt x="523" y="414"/>
                    <a:pt x="526" y="413"/>
                    <a:pt x="521" y="410"/>
                  </a:cubicBezTo>
                  <a:cubicBezTo>
                    <a:pt x="516" y="407"/>
                    <a:pt x="509" y="401"/>
                    <a:pt x="509" y="401"/>
                  </a:cubicBezTo>
                  <a:cubicBezTo>
                    <a:pt x="514" y="392"/>
                    <a:pt x="514" y="392"/>
                    <a:pt x="514" y="392"/>
                  </a:cubicBezTo>
                  <a:cubicBezTo>
                    <a:pt x="510" y="389"/>
                    <a:pt x="510" y="389"/>
                    <a:pt x="510" y="389"/>
                  </a:cubicBezTo>
                  <a:cubicBezTo>
                    <a:pt x="522" y="380"/>
                    <a:pt x="522" y="380"/>
                    <a:pt x="522" y="380"/>
                  </a:cubicBezTo>
                  <a:cubicBezTo>
                    <a:pt x="522" y="380"/>
                    <a:pt x="544" y="367"/>
                    <a:pt x="549" y="365"/>
                  </a:cubicBezTo>
                  <a:cubicBezTo>
                    <a:pt x="554" y="362"/>
                    <a:pt x="562" y="361"/>
                    <a:pt x="563" y="357"/>
                  </a:cubicBezTo>
                  <a:cubicBezTo>
                    <a:pt x="565" y="353"/>
                    <a:pt x="564" y="346"/>
                    <a:pt x="563" y="343"/>
                  </a:cubicBezTo>
                  <a:cubicBezTo>
                    <a:pt x="561" y="340"/>
                    <a:pt x="553" y="339"/>
                    <a:pt x="545" y="338"/>
                  </a:cubicBezTo>
                  <a:cubicBezTo>
                    <a:pt x="537" y="337"/>
                    <a:pt x="530" y="334"/>
                    <a:pt x="530" y="334"/>
                  </a:cubicBezTo>
                  <a:cubicBezTo>
                    <a:pt x="530" y="334"/>
                    <a:pt x="534" y="322"/>
                    <a:pt x="536" y="319"/>
                  </a:cubicBezTo>
                  <a:cubicBezTo>
                    <a:pt x="538" y="316"/>
                    <a:pt x="548" y="308"/>
                    <a:pt x="549" y="305"/>
                  </a:cubicBezTo>
                  <a:cubicBezTo>
                    <a:pt x="551" y="301"/>
                    <a:pt x="553" y="297"/>
                    <a:pt x="558" y="292"/>
                  </a:cubicBezTo>
                  <a:cubicBezTo>
                    <a:pt x="562" y="287"/>
                    <a:pt x="567" y="277"/>
                    <a:pt x="567" y="273"/>
                  </a:cubicBezTo>
                  <a:cubicBezTo>
                    <a:pt x="568" y="270"/>
                    <a:pt x="559" y="263"/>
                    <a:pt x="549" y="255"/>
                  </a:cubicBezTo>
                  <a:cubicBezTo>
                    <a:pt x="539" y="248"/>
                    <a:pt x="526" y="245"/>
                    <a:pt x="526" y="245"/>
                  </a:cubicBezTo>
                  <a:cubicBezTo>
                    <a:pt x="528" y="225"/>
                    <a:pt x="528" y="225"/>
                    <a:pt x="528" y="225"/>
                  </a:cubicBezTo>
                  <a:cubicBezTo>
                    <a:pt x="524" y="225"/>
                    <a:pt x="524" y="225"/>
                    <a:pt x="524" y="225"/>
                  </a:cubicBezTo>
                  <a:cubicBezTo>
                    <a:pt x="524" y="218"/>
                    <a:pt x="524" y="218"/>
                    <a:pt x="524" y="218"/>
                  </a:cubicBezTo>
                  <a:cubicBezTo>
                    <a:pt x="541" y="202"/>
                    <a:pt x="541" y="202"/>
                    <a:pt x="541" y="202"/>
                  </a:cubicBezTo>
                  <a:cubicBezTo>
                    <a:pt x="541" y="202"/>
                    <a:pt x="540" y="199"/>
                    <a:pt x="540" y="196"/>
                  </a:cubicBezTo>
                  <a:cubicBezTo>
                    <a:pt x="541" y="194"/>
                    <a:pt x="552" y="186"/>
                    <a:pt x="552" y="186"/>
                  </a:cubicBezTo>
                  <a:cubicBezTo>
                    <a:pt x="557" y="184"/>
                    <a:pt x="557" y="184"/>
                    <a:pt x="557" y="184"/>
                  </a:cubicBezTo>
                  <a:cubicBezTo>
                    <a:pt x="555" y="180"/>
                    <a:pt x="555" y="180"/>
                    <a:pt x="555" y="180"/>
                  </a:cubicBezTo>
                  <a:cubicBezTo>
                    <a:pt x="570" y="185"/>
                    <a:pt x="570" y="185"/>
                    <a:pt x="570" y="185"/>
                  </a:cubicBezTo>
                  <a:cubicBezTo>
                    <a:pt x="580" y="190"/>
                    <a:pt x="580" y="190"/>
                    <a:pt x="580" y="190"/>
                  </a:cubicBezTo>
                  <a:cubicBezTo>
                    <a:pt x="599" y="194"/>
                    <a:pt x="599" y="194"/>
                    <a:pt x="599" y="194"/>
                  </a:cubicBezTo>
                  <a:cubicBezTo>
                    <a:pt x="608" y="199"/>
                    <a:pt x="608" y="199"/>
                    <a:pt x="608" y="199"/>
                  </a:cubicBezTo>
                  <a:cubicBezTo>
                    <a:pt x="618" y="193"/>
                    <a:pt x="618" y="193"/>
                    <a:pt x="618" y="193"/>
                  </a:cubicBezTo>
                  <a:cubicBezTo>
                    <a:pt x="618" y="193"/>
                    <a:pt x="626" y="180"/>
                    <a:pt x="628" y="177"/>
                  </a:cubicBezTo>
                  <a:cubicBezTo>
                    <a:pt x="630" y="174"/>
                    <a:pt x="639" y="172"/>
                    <a:pt x="639" y="172"/>
                  </a:cubicBezTo>
                  <a:cubicBezTo>
                    <a:pt x="616" y="169"/>
                    <a:pt x="616" y="169"/>
                    <a:pt x="616" y="169"/>
                  </a:cubicBezTo>
                  <a:cubicBezTo>
                    <a:pt x="594" y="151"/>
                    <a:pt x="594" y="151"/>
                    <a:pt x="594" y="151"/>
                  </a:cubicBezTo>
                  <a:cubicBezTo>
                    <a:pt x="574" y="121"/>
                    <a:pt x="574" y="121"/>
                    <a:pt x="574" y="121"/>
                  </a:cubicBezTo>
                  <a:cubicBezTo>
                    <a:pt x="567" y="112"/>
                    <a:pt x="567" y="112"/>
                    <a:pt x="567" y="112"/>
                  </a:cubicBezTo>
                  <a:cubicBezTo>
                    <a:pt x="567" y="112"/>
                    <a:pt x="567" y="104"/>
                    <a:pt x="564" y="92"/>
                  </a:cubicBezTo>
                  <a:cubicBezTo>
                    <a:pt x="562" y="81"/>
                    <a:pt x="539" y="63"/>
                    <a:pt x="539" y="63"/>
                  </a:cubicBezTo>
                  <a:cubicBezTo>
                    <a:pt x="536" y="59"/>
                    <a:pt x="536" y="59"/>
                    <a:pt x="536" y="59"/>
                  </a:cubicBezTo>
                  <a:cubicBezTo>
                    <a:pt x="540" y="46"/>
                    <a:pt x="540" y="46"/>
                    <a:pt x="540" y="46"/>
                  </a:cubicBezTo>
                  <a:cubicBezTo>
                    <a:pt x="550" y="42"/>
                    <a:pt x="550" y="42"/>
                    <a:pt x="550" y="42"/>
                  </a:cubicBezTo>
                  <a:cubicBezTo>
                    <a:pt x="550" y="42"/>
                    <a:pt x="544" y="31"/>
                    <a:pt x="539" y="24"/>
                  </a:cubicBezTo>
                  <a:cubicBezTo>
                    <a:pt x="533" y="18"/>
                    <a:pt x="532" y="4"/>
                    <a:pt x="532" y="4"/>
                  </a:cubicBezTo>
                  <a:cubicBezTo>
                    <a:pt x="528" y="1"/>
                    <a:pt x="528" y="1"/>
                    <a:pt x="528" y="1"/>
                  </a:cubicBezTo>
                  <a:cubicBezTo>
                    <a:pt x="521" y="0"/>
                    <a:pt x="521" y="0"/>
                    <a:pt x="521" y="0"/>
                  </a:cubicBezTo>
                  <a:cubicBezTo>
                    <a:pt x="521" y="0"/>
                    <a:pt x="502" y="15"/>
                    <a:pt x="502" y="15"/>
                  </a:cubicBezTo>
                  <a:cubicBezTo>
                    <a:pt x="505" y="28"/>
                    <a:pt x="505" y="28"/>
                    <a:pt x="505" y="28"/>
                  </a:cubicBezTo>
                  <a:cubicBezTo>
                    <a:pt x="521" y="61"/>
                    <a:pt x="521" y="61"/>
                    <a:pt x="521" y="61"/>
                  </a:cubicBezTo>
                  <a:cubicBezTo>
                    <a:pt x="513" y="77"/>
                    <a:pt x="513" y="77"/>
                    <a:pt x="513" y="77"/>
                  </a:cubicBezTo>
                  <a:cubicBezTo>
                    <a:pt x="499" y="62"/>
                    <a:pt x="499" y="62"/>
                    <a:pt x="499" y="62"/>
                  </a:cubicBezTo>
                  <a:cubicBezTo>
                    <a:pt x="500" y="56"/>
                    <a:pt x="500" y="56"/>
                    <a:pt x="500" y="56"/>
                  </a:cubicBezTo>
                  <a:cubicBezTo>
                    <a:pt x="500" y="56"/>
                    <a:pt x="490" y="52"/>
                    <a:pt x="485" y="44"/>
                  </a:cubicBezTo>
                  <a:cubicBezTo>
                    <a:pt x="481" y="36"/>
                    <a:pt x="475" y="35"/>
                    <a:pt x="475" y="35"/>
                  </a:cubicBezTo>
                  <a:cubicBezTo>
                    <a:pt x="475" y="35"/>
                    <a:pt x="475" y="35"/>
                    <a:pt x="467" y="39"/>
                  </a:cubicBezTo>
                  <a:cubicBezTo>
                    <a:pt x="459" y="43"/>
                    <a:pt x="453" y="38"/>
                    <a:pt x="453" y="38"/>
                  </a:cubicBezTo>
                  <a:cubicBezTo>
                    <a:pt x="436" y="46"/>
                    <a:pt x="436" y="46"/>
                    <a:pt x="436" y="46"/>
                  </a:cubicBezTo>
                  <a:cubicBezTo>
                    <a:pt x="436" y="46"/>
                    <a:pt x="423" y="60"/>
                    <a:pt x="413" y="62"/>
                  </a:cubicBezTo>
                  <a:cubicBezTo>
                    <a:pt x="404" y="63"/>
                    <a:pt x="386" y="58"/>
                    <a:pt x="380" y="55"/>
                  </a:cubicBezTo>
                  <a:cubicBezTo>
                    <a:pt x="373" y="51"/>
                    <a:pt x="353" y="38"/>
                    <a:pt x="353" y="38"/>
                  </a:cubicBezTo>
                  <a:cubicBezTo>
                    <a:pt x="350" y="58"/>
                    <a:pt x="350" y="58"/>
                    <a:pt x="350" y="58"/>
                  </a:cubicBezTo>
                  <a:cubicBezTo>
                    <a:pt x="350" y="58"/>
                    <a:pt x="338" y="72"/>
                    <a:pt x="330" y="77"/>
                  </a:cubicBezTo>
                  <a:cubicBezTo>
                    <a:pt x="322" y="82"/>
                    <a:pt x="289" y="86"/>
                    <a:pt x="281" y="92"/>
                  </a:cubicBezTo>
                  <a:cubicBezTo>
                    <a:pt x="272" y="97"/>
                    <a:pt x="242" y="121"/>
                    <a:pt x="236" y="127"/>
                  </a:cubicBezTo>
                  <a:cubicBezTo>
                    <a:pt x="231" y="132"/>
                    <a:pt x="231" y="152"/>
                    <a:pt x="231" y="152"/>
                  </a:cubicBezTo>
                  <a:cubicBezTo>
                    <a:pt x="231" y="152"/>
                    <a:pt x="203" y="172"/>
                    <a:pt x="194" y="182"/>
                  </a:cubicBezTo>
                  <a:cubicBezTo>
                    <a:pt x="185" y="192"/>
                    <a:pt x="198" y="197"/>
                    <a:pt x="198" y="197"/>
                  </a:cubicBezTo>
                  <a:cubicBezTo>
                    <a:pt x="198" y="197"/>
                    <a:pt x="169" y="212"/>
                    <a:pt x="167" y="213"/>
                  </a:cubicBezTo>
                  <a:cubicBezTo>
                    <a:pt x="166" y="214"/>
                    <a:pt x="155" y="227"/>
                    <a:pt x="155" y="227"/>
                  </a:cubicBezTo>
                  <a:cubicBezTo>
                    <a:pt x="155" y="227"/>
                    <a:pt x="138" y="238"/>
                    <a:pt x="131" y="243"/>
                  </a:cubicBezTo>
                  <a:cubicBezTo>
                    <a:pt x="124" y="249"/>
                    <a:pt x="118" y="264"/>
                    <a:pt x="119" y="267"/>
                  </a:cubicBezTo>
                  <a:cubicBezTo>
                    <a:pt x="121" y="270"/>
                    <a:pt x="146" y="258"/>
                    <a:pt x="146" y="258"/>
                  </a:cubicBezTo>
                  <a:cubicBezTo>
                    <a:pt x="146" y="258"/>
                    <a:pt x="155" y="259"/>
                    <a:pt x="163" y="259"/>
                  </a:cubicBezTo>
                  <a:cubicBezTo>
                    <a:pt x="170" y="258"/>
                    <a:pt x="180" y="254"/>
                    <a:pt x="180" y="254"/>
                  </a:cubicBezTo>
                  <a:cubicBezTo>
                    <a:pt x="180" y="254"/>
                    <a:pt x="187" y="242"/>
                    <a:pt x="189" y="237"/>
                  </a:cubicBezTo>
                  <a:cubicBezTo>
                    <a:pt x="191" y="233"/>
                    <a:pt x="200" y="224"/>
                    <a:pt x="200" y="224"/>
                  </a:cubicBezTo>
                  <a:cubicBezTo>
                    <a:pt x="200" y="224"/>
                    <a:pt x="218" y="219"/>
                    <a:pt x="219" y="217"/>
                  </a:cubicBezTo>
                  <a:cubicBezTo>
                    <a:pt x="221" y="215"/>
                    <a:pt x="234" y="206"/>
                    <a:pt x="248" y="204"/>
                  </a:cubicBezTo>
                  <a:cubicBezTo>
                    <a:pt x="262" y="201"/>
                    <a:pt x="270" y="205"/>
                    <a:pt x="270" y="205"/>
                  </a:cubicBezTo>
                  <a:cubicBezTo>
                    <a:pt x="286" y="208"/>
                    <a:pt x="286" y="208"/>
                    <a:pt x="286" y="208"/>
                  </a:cubicBezTo>
                  <a:cubicBezTo>
                    <a:pt x="289" y="212"/>
                    <a:pt x="289" y="212"/>
                    <a:pt x="289" y="212"/>
                  </a:cubicBezTo>
                  <a:cubicBezTo>
                    <a:pt x="277" y="226"/>
                    <a:pt x="277" y="226"/>
                    <a:pt x="277" y="226"/>
                  </a:cubicBezTo>
                  <a:cubicBezTo>
                    <a:pt x="281" y="256"/>
                    <a:pt x="281" y="256"/>
                    <a:pt x="281" y="256"/>
                  </a:cubicBezTo>
                  <a:cubicBezTo>
                    <a:pt x="296" y="252"/>
                    <a:pt x="296" y="252"/>
                    <a:pt x="296" y="252"/>
                  </a:cubicBezTo>
                  <a:cubicBezTo>
                    <a:pt x="296" y="252"/>
                    <a:pt x="294" y="265"/>
                    <a:pt x="295" y="277"/>
                  </a:cubicBezTo>
                  <a:cubicBezTo>
                    <a:pt x="296" y="288"/>
                    <a:pt x="308" y="284"/>
                    <a:pt x="308" y="284"/>
                  </a:cubicBezTo>
                  <a:cubicBezTo>
                    <a:pt x="306" y="286"/>
                    <a:pt x="291" y="308"/>
                    <a:pt x="291" y="308"/>
                  </a:cubicBezTo>
                  <a:cubicBezTo>
                    <a:pt x="290" y="324"/>
                    <a:pt x="290" y="324"/>
                    <a:pt x="290" y="324"/>
                  </a:cubicBezTo>
                  <a:cubicBezTo>
                    <a:pt x="290" y="345"/>
                    <a:pt x="290" y="345"/>
                    <a:pt x="290" y="345"/>
                  </a:cubicBezTo>
                  <a:cubicBezTo>
                    <a:pt x="294" y="355"/>
                    <a:pt x="294" y="355"/>
                    <a:pt x="294" y="355"/>
                  </a:cubicBezTo>
                  <a:cubicBezTo>
                    <a:pt x="294" y="355"/>
                    <a:pt x="310" y="352"/>
                    <a:pt x="315" y="350"/>
                  </a:cubicBezTo>
                  <a:cubicBezTo>
                    <a:pt x="321" y="348"/>
                    <a:pt x="329" y="352"/>
                    <a:pt x="328" y="357"/>
                  </a:cubicBezTo>
                  <a:cubicBezTo>
                    <a:pt x="327" y="362"/>
                    <a:pt x="301" y="367"/>
                    <a:pt x="301" y="367"/>
                  </a:cubicBezTo>
                  <a:cubicBezTo>
                    <a:pt x="301" y="390"/>
                    <a:pt x="301" y="390"/>
                    <a:pt x="301" y="390"/>
                  </a:cubicBezTo>
                  <a:cubicBezTo>
                    <a:pt x="301" y="390"/>
                    <a:pt x="295" y="396"/>
                    <a:pt x="287" y="408"/>
                  </a:cubicBezTo>
                  <a:cubicBezTo>
                    <a:pt x="278" y="420"/>
                    <a:pt x="274" y="439"/>
                    <a:pt x="274" y="439"/>
                  </a:cubicBezTo>
                  <a:cubicBezTo>
                    <a:pt x="272" y="455"/>
                    <a:pt x="272" y="455"/>
                    <a:pt x="272" y="455"/>
                  </a:cubicBezTo>
                  <a:cubicBezTo>
                    <a:pt x="272" y="455"/>
                    <a:pt x="259" y="466"/>
                    <a:pt x="250" y="473"/>
                  </a:cubicBezTo>
                  <a:cubicBezTo>
                    <a:pt x="242" y="480"/>
                    <a:pt x="231" y="496"/>
                    <a:pt x="231" y="496"/>
                  </a:cubicBezTo>
                  <a:cubicBezTo>
                    <a:pt x="200" y="510"/>
                    <a:pt x="200" y="510"/>
                    <a:pt x="200" y="510"/>
                  </a:cubicBezTo>
                  <a:cubicBezTo>
                    <a:pt x="204" y="515"/>
                    <a:pt x="204" y="515"/>
                    <a:pt x="204" y="515"/>
                  </a:cubicBezTo>
                  <a:cubicBezTo>
                    <a:pt x="204" y="515"/>
                    <a:pt x="204" y="515"/>
                    <a:pt x="193" y="521"/>
                  </a:cubicBezTo>
                  <a:cubicBezTo>
                    <a:pt x="181" y="526"/>
                    <a:pt x="153" y="532"/>
                    <a:pt x="153" y="532"/>
                  </a:cubicBezTo>
                  <a:cubicBezTo>
                    <a:pt x="153" y="532"/>
                    <a:pt x="145" y="529"/>
                    <a:pt x="128" y="533"/>
                  </a:cubicBezTo>
                  <a:cubicBezTo>
                    <a:pt x="111" y="537"/>
                    <a:pt x="113" y="562"/>
                    <a:pt x="113" y="562"/>
                  </a:cubicBezTo>
                  <a:cubicBezTo>
                    <a:pt x="96" y="569"/>
                    <a:pt x="96" y="569"/>
                    <a:pt x="96" y="569"/>
                  </a:cubicBezTo>
                  <a:cubicBezTo>
                    <a:pt x="96" y="569"/>
                    <a:pt x="60" y="564"/>
                    <a:pt x="58" y="565"/>
                  </a:cubicBezTo>
                  <a:cubicBezTo>
                    <a:pt x="56" y="565"/>
                    <a:pt x="55" y="588"/>
                    <a:pt x="55" y="588"/>
                  </a:cubicBezTo>
                  <a:cubicBezTo>
                    <a:pt x="0" y="619"/>
                    <a:pt x="0" y="619"/>
                    <a:pt x="0" y="619"/>
                  </a:cubicBezTo>
                  <a:cubicBezTo>
                    <a:pt x="20" y="622"/>
                    <a:pt x="20" y="622"/>
                    <a:pt x="20" y="622"/>
                  </a:cubicBezTo>
                  <a:cubicBezTo>
                    <a:pt x="34" y="627"/>
                    <a:pt x="34" y="627"/>
                    <a:pt x="34" y="627"/>
                  </a:cubicBezTo>
                  <a:cubicBezTo>
                    <a:pt x="26" y="656"/>
                    <a:pt x="46" y="661"/>
                    <a:pt x="46" y="661"/>
                  </a:cubicBezTo>
                  <a:cubicBezTo>
                    <a:pt x="4" y="669"/>
                    <a:pt x="4" y="669"/>
                    <a:pt x="4" y="669"/>
                  </a:cubicBezTo>
                  <a:cubicBezTo>
                    <a:pt x="23" y="688"/>
                    <a:pt x="23" y="688"/>
                    <a:pt x="23" y="688"/>
                  </a:cubicBezTo>
                  <a:cubicBezTo>
                    <a:pt x="23" y="688"/>
                    <a:pt x="46" y="684"/>
                    <a:pt x="57" y="685"/>
                  </a:cubicBezTo>
                  <a:cubicBezTo>
                    <a:pt x="69" y="686"/>
                    <a:pt x="80" y="689"/>
                    <a:pt x="80" y="689"/>
                  </a:cubicBezTo>
                  <a:cubicBezTo>
                    <a:pt x="80" y="689"/>
                    <a:pt x="87" y="666"/>
                    <a:pt x="90" y="662"/>
                  </a:cubicBezTo>
                  <a:cubicBezTo>
                    <a:pt x="93" y="658"/>
                    <a:pt x="102" y="662"/>
                    <a:pt x="102" y="662"/>
                  </a:cubicBezTo>
                  <a:cubicBezTo>
                    <a:pt x="102" y="662"/>
                    <a:pt x="110" y="683"/>
                    <a:pt x="107" y="692"/>
                  </a:cubicBezTo>
                  <a:cubicBezTo>
                    <a:pt x="104" y="701"/>
                    <a:pt x="93" y="701"/>
                    <a:pt x="85" y="703"/>
                  </a:cubicBezTo>
                  <a:cubicBezTo>
                    <a:pt x="77" y="706"/>
                    <a:pt x="59" y="703"/>
                    <a:pt x="50" y="704"/>
                  </a:cubicBezTo>
                  <a:cubicBezTo>
                    <a:pt x="40" y="706"/>
                    <a:pt x="51" y="727"/>
                    <a:pt x="55" y="731"/>
                  </a:cubicBezTo>
                  <a:cubicBezTo>
                    <a:pt x="59" y="734"/>
                    <a:pt x="83" y="723"/>
                    <a:pt x="83" y="723"/>
                  </a:cubicBezTo>
                  <a:cubicBezTo>
                    <a:pt x="119" y="713"/>
                    <a:pt x="119" y="713"/>
                    <a:pt x="119" y="713"/>
                  </a:cubicBezTo>
                  <a:cubicBezTo>
                    <a:pt x="119" y="713"/>
                    <a:pt x="128" y="706"/>
                    <a:pt x="130" y="702"/>
                  </a:cubicBezTo>
                  <a:cubicBezTo>
                    <a:pt x="131" y="699"/>
                    <a:pt x="136" y="687"/>
                    <a:pt x="141" y="684"/>
                  </a:cubicBezTo>
                  <a:cubicBezTo>
                    <a:pt x="146" y="681"/>
                    <a:pt x="179" y="672"/>
                    <a:pt x="179" y="672"/>
                  </a:cubicBezTo>
                  <a:cubicBezTo>
                    <a:pt x="179" y="672"/>
                    <a:pt x="200" y="666"/>
                    <a:pt x="206" y="664"/>
                  </a:cubicBezTo>
                  <a:cubicBezTo>
                    <a:pt x="212" y="662"/>
                    <a:pt x="220" y="661"/>
                    <a:pt x="220" y="661"/>
                  </a:cubicBezTo>
                  <a:cubicBezTo>
                    <a:pt x="220" y="661"/>
                    <a:pt x="214" y="675"/>
                    <a:pt x="213" y="684"/>
                  </a:cubicBezTo>
                  <a:cubicBezTo>
                    <a:pt x="212" y="693"/>
                    <a:pt x="240" y="709"/>
                    <a:pt x="240" y="709"/>
                  </a:cubicBezTo>
                  <a:cubicBezTo>
                    <a:pt x="240" y="709"/>
                    <a:pt x="246" y="700"/>
                    <a:pt x="255" y="698"/>
                  </a:cubicBezTo>
                  <a:cubicBezTo>
                    <a:pt x="263" y="696"/>
                    <a:pt x="275" y="702"/>
                    <a:pt x="275" y="702"/>
                  </a:cubicBezTo>
                  <a:cubicBezTo>
                    <a:pt x="296" y="711"/>
                    <a:pt x="296" y="711"/>
                    <a:pt x="296" y="711"/>
                  </a:cubicBezTo>
                  <a:cubicBezTo>
                    <a:pt x="296" y="711"/>
                    <a:pt x="286" y="718"/>
                    <a:pt x="278" y="721"/>
                  </a:cubicBezTo>
                  <a:cubicBezTo>
                    <a:pt x="269" y="723"/>
                    <a:pt x="260" y="721"/>
                    <a:pt x="260" y="721"/>
                  </a:cubicBezTo>
                  <a:cubicBezTo>
                    <a:pt x="260" y="721"/>
                    <a:pt x="248" y="728"/>
                    <a:pt x="241" y="737"/>
                  </a:cubicBezTo>
                  <a:cubicBezTo>
                    <a:pt x="235" y="747"/>
                    <a:pt x="250" y="760"/>
                    <a:pt x="250" y="760"/>
                  </a:cubicBezTo>
                  <a:cubicBezTo>
                    <a:pt x="250" y="760"/>
                    <a:pt x="265" y="756"/>
                    <a:pt x="271" y="754"/>
                  </a:cubicBezTo>
                  <a:cubicBezTo>
                    <a:pt x="277" y="753"/>
                    <a:pt x="285" y="749"/>
                    <a:pt x="291" y="748"/>
                  </a:cubicBezTo>
                  <a:cubicBezTo>
                    <a:pt x="296" y="746"/>
                    <a:pt x="312" y="749"/>
                    <a:pt x="312" y="749"/>
                  </a:cubicBezTo>
                  <a:cubicBezTo>
                    <a:pt x="317" y="737"/>
                    <a:pt x="345" y="719"/>
                    <a:pt x="345" y="719"/>
                  </a:cubicBezTo>
                  <a:cubicBezTo>
                    <a:pt x="353" y="722"/>
                    <a:pt x="361" y="742"/>
                    <a:pt x="364" y="751"/>
                  </a:cubicBezTo>
                  <a:cubicBezTo>
                    <a:pt x="367" y="760"/>
                    <a:pt x="363" y="767"/>
                    <a:pt x="363" y="767"/>
                  </a:cubicBezTo>
                  <a:cubicBezTo>
                    <a:pt x="363" y="767"/>
                    <a:pt x="374" y="786"/>
                    <a:pt x="381" y="779"/>
                  </a:cubicBezTo>
                  <a:cubicBezTo>
                    <a:pt x="388" y="772"/>
                    <a:pt x="400" y="767"/>
                    <a:pt x="400" y="767"/>
                  </a:cubicBezTo>
                  <a:cubicBezTo>
                    <a:pt x="400" y="767"/>
                    <a:pt x="413" y="792"/>
                    <a:pt x="418" y="799"/>
                  </a:cubicBezTo>
                  <a:cubicBezTo>
                    <a:pt x="423" y="806"/>
                    <a:pt x="435" y="819"/>
                    <a:pt x="453" y="822"/>
                  </a:cubicBezTo>
                  <a:cubicBezTo>
                    <a:pt x="471" y="826"/>
                    <a:pt x="497" y="807"/>
                    <a:pt x="497" y="807"/>
                  </a:cubicBezTo>
                  <a:cubicBezTo>
                    <a:pt x="497" y="807"/>
                    <a:pt x="501" y="805"/>
                    <a:pt x="507" y="806"/>
                  </a:cubicBezTo>
                  <a:cubicBezTo>
                    <a:pt x="513" y="807"/>
                    <a:pt x="520" y="805"/>
                    <a:pt x="522" y="800"/>
                  </a:cubicBezTo>
                  <a:cubicBezTo>
                    <a:pt x="525" y="796"/>
                    <a:pt x="523" y="788"/>
                    <a:pt x="523" y="780"/>
                  </a:cubicBezTo>
                  <a:cubicBezTo>
                    <a:pt x="524" y="773"/>
                    <a:pt x="535" y="767"/>
                    <a:pt x="538" y="764"/>
                  </a:cubicBezTo>
                  <a:cubicBezTo>
                    <a:pt x="541" y="761"/>
                    <a:pt x="553" y="750"/>
                    <a:pt x="558" y="745"/>
                  </a:cubicBezTo>
                  <a:cubicBezTo>
                    <a:pt x="562" y="740"/>
                    <a:pt x="571" y="733"/>
                    <a:pt x="577" y="732"/>
                  </a:cubicBezTo>
                  <a:cubicBezTo>
                    <a:pt x="584" y="730"/>
                    <a:pt x="597" y="732"/>
                    <a:pt x="609" y="731"/>
                  </a:cubicBezTo>
                  <a:cubicBezTo>
                    <a:pt x="621" y="731"/>
                    <a:pt x="619" y="725"/>
                    <a:pt x="626" y="720"/>
                  </a:cubicBezTo>
                  <a:cubicBezTo>
                    <a:pt x="632" y="715"/>
                    <a:pt x="645" y="696"/>
                    <a:pt x="645" y="696"/>
                  </a:cubicBezTo>
                  <a:cubicBezTo>
                    <a:pt x="645" y="696"/>
                    <a:pt x="644" y="682"/>
                    <a:pt x="644" y="676"/>
                  </a:cubicBezTo>
                  <a:cubicBezTo>
                    <a:pt x="644" y="669"/>
                    <a:pt x="642" y="664"/>
                    <a:pt x="642" y="661"/>
                  </a:cubicBezTo>
                  <a:cubicBezTo>
                    <a:pt x="641" y="657"/>
                    <a:pt x="640" y="658"/>
                    <a:pt x="640" y="657"/>
                  </a:cubicBezTo>
                  <a:cubicBezTo>
                    <a:pt x="640" y="656"/>
                    <a:pt x="641" y="641"/>
                    <a:pt x="642" y="638"/>
                  </a:cubicBezTo>
                  <a:cubicBezTo>
                    <a:pt x="643" y="634"/>
                    <a:pt x="649" y="628"/>
                    <a:pt x="649" y="628"/>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20">
              <a:extLst>
                <a:ext uri="{FF2B5EF4-FFF2-40B4-BE49-F238E27FC236}">
                  <a16:creationId xmlns:a16="http://schemas.microsoft.com/office/drawing/2014/main" id="{3C2AC1CD-10F5-4FC9-A7D6-0E563BC11A88}"/>
                </a:ext>
              </a:extLst>
            </p:cNvPr>
            <p:cNvSpPr>
              <a:spLocks/>
            </p:cNvSpPr>
            <p:nvPr/>
          </p:nvSpPr>
          <p:spPr bwMode="auto">
            <a:xfrm>
              <a:off x="2351998" y="4705292"/>
              <a:ext cx="167533" cy="144425"/>
            </a:xfrm>
            <a:custGeom>
              <a:avLst/>
              <a:gdLst>
                <a:gd name="T0" fmla="*/ 36 w 139"/>
                <a:gd name="T1" fmla="*/ 6 h 120"/>
                <a:gd name="T2" fmla="*/ 67 w 139"/>
                <a:gd name="T3" fmla="*/ 0 h 120"/>
                <a:gd name="T4" fmla="*/ 77 w 139"/>
                <a:gd name="T5" fmla="*/ 17 h 120"/>
                <a:gd name="T6" fmla="*/ 83 w 139"/>
                <a:gd name="T7" fmla="*/ 25 h 120"/>
                <a:gd name="T8" fmla="*/ 96 w 139"/>
                <a:gd name="T9" fmla="*/ 40 h 120"/>
                <a:gd name="T10" fmla="*/ 104 w 139"/>
                <a:gd name="T11" fmla="*/ 45 h 120"/>
                <a:gd name="T12" fmla="*/ 139 w 139"/>
                <a:gd name="T13" fmla="*/ 44 h 120"/>
                <a:gd name="T14" fmla="*/ 127 w 139"/>
                <a:gd name="T15" fmla="*/ 57 h 120"/>
                <a:gd name="T16" fmla="*/ 105 w 139"/>
                <a:gd name="T17" fmla="*/ 80 h 120"/>
                <a:gd name="T18" fmla="*/ 88 w 139"/>
                <a:gd name="T19" fmla="*/ 91 h 120"/>
                <a:gd name="T20" fmla="*/ 65 w 139"/>
                <a:gd name="T21" fmla="*/ 116 h 120"/>
                <a:gd name="T22" fmla="*/ 51 w 139"/>
                <a:gd name="T23" fmla="*/ 120 h 120"/>
                <a:gd name="T24" fmla="*/ 39 w 139"/>
                <a:gd name="T25" fmla="*/ 100 h 120"/>
                <a:gd name="T26" fmla="*/ 10 w 139"/>
                <a:gd name="T27" fmla="*/ 84 h 120"/>
                <a:gd name="T28" fmla="*/ 15 w 139"/>
                <a:gd name="T29" fmla="*/ 51 h 120"/>
                <a:gd name="T30" fmla="*/ 12 w 139"/>
                <a:gd name="T31" fmla="*/ 28 h 120"/>
                <a:gd name="T32" fmla="*/ 5 w 139"/>
                <a:gd name="T33" fmla="*/ 16 h 120"/>
                <a:gd name="T34" fmla="*/ 36 w 139"/>
                <a:gd name="T35"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20">
                  <a:moveTo>
                    <a:pt x="36" y="6"/>
                  </a:moveTo>
                  <a:cubicBezTo>
                    <a:pt x="67" y="0"/>
                    <a:pt x="67" y="0"/>
                    <a:pt x="67" y="0"/>
                  </a:cubicBezTo>
                  <a:cubicBezTo>
                    <a:pt x="77" y="17"/>
                    <a:pt x="77" y="17"/>
                    <a:pt x="77" y="17"/>
                  </a:cubicBezTo>
                  <a:cubicBezTo>
                    <a:pt x="83" y="25"/>
                    <a:pt x="83" y="25"/>
                    <a:pt x="83" y="25"/>
                  </a:cubicBezTo>
                  <a:cubicBezTo>
                    <a:pt x="96" y="40"/>
                    <a:pt x="96" y="40"/>
                    <a:pt x="96" y="40"/>
                  </a:cubicBezTo>
                  <a:cubicBezTo>
                    <a:pt x="104" y="45"/>
                    <a:pt x="104" y="45"/>
                    <a:pt x="104" y="45"/>
                  </a:cubicBezTo>
                  <a:cubicBezTo>
                    <a:pt x="104" y="45"/>
                    <a:pt x="139" y="40"/>
                    <a:pt x="139" y="44"/>
                  </a:cubicBezTo>
                  <a:cubicBezTo>
                    <a:pt x="139" y="48"/>
                    <a:pt x="129" y="55"/>
                    <a:pt x="127" y="57"/>
                  </a:cubicBezTo>
                  <a:cubicBezTo>
                    <a:pt x="126" y="59"/>
                    <a:pt x="111" y="74"/>
                    <a:pt x="105" y="80"/>
                  </a:cubicBezTo>
                  <a:cubicBezTo>
                    <a:pt x="99" y="85"/>
                    <a:pt x="88" y="91"/>
                    <a:pt x="88" y="91"/>
                  </a:cubicBezTo>
                  <a:cubicBezTo>
                    <a:pt x="65" y="116"/>
                    <a:pt x="65" y="116"/>
                    <a:pt x="65" y="116"/>
                  </a:cubicBezTo>
                  <a:cubicBezTo>
                    <a:pt x="51" y="120"/>
                    <a:pt x="51" y="120"/>
                    <a:pt x="51" y="120"/>
                  </a:cubicBezTo>
                  <a:cubicBezTo>
                    <a:pt x="51" y="120"/>
                    <a:pt x="48" y="104"/>
                    <a:pt x="39" y="100"/>
                  </a:cubicBezTo>
                  <a:cubicBezTo>
                    <a:pt x="30" y="96"/>
                    <a:pt x="10" y="84"/>
                    <a:pt x="10" y="84"/>
                  </a:cubicBezTo>
                  <a:cubicBezTo>
                    <a:pt x="10" y="84"/>
                    <a:pt x="15" y="63"/>
                    <a:pt x="15" y="51"/>
                  </a:cubicBezTo>
                  <a:cubicBezTo>
                    <a:pt x="15" y="39"/>
                    <a:pt x="12" y="28"/>
                    <a:pt x="12" y="28"/>
                  </a:cubicBezTo>
                  <a:cubicBezTo>
                    <a:pt x="12" y="28"/>
                    <a:pt x="0" y="23"/>
                    <a:pt x="5" y="16"/>
                  </a:cubicBezTo>
                  <a:cubicBezTo>
                    <a:pt x="10" y="8"/>
                    <a:pt x="36" y="6"/>
                    <a:pt x="36" y="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21">
              <a:extLst>
                <a:ext uri="{FF2B5EF4-FFF2-40B4-BE49-F238E27FC236}">
                  <a16:creationId xmlns:a16="http://schemas.microsoft.com/office/drawing/2014/main" id="{101895EF-1E38-42F3-860F-7615ADA7546F}"/>
                </a:ext>
              </a:extLst>
            </p:cNvPr>
            <p:cNvSpPr>
              <a:spLocks/>
            </p:cNvSpPr>
            <p:nvPr/>
          </p:nvSpPr>
          <p:spPr bwMode="auto">
            <a:xfrm>
              <a:off x="2132472" y="3596109"/>
              <a:ext cx="92432" cy="152128"/>
            </a:xfrm>
            <a:custGeom>
              <a:avLst/>
              <a:gdLst>
                <a:gd name="T0" fmla="*/ 0 w 76"/>
                <a:gd name="T1" fmla="*/ 40 h 126"/>
                <a:gd name="T2" fmla="*/ 9 w 76"/>
                <a:gd name="T3" fmla="*/ 24 h 126"/>
                <a:gd name="T4" fmla="*/ 16 w 76"/>
                <a:gd name="T5" fmla="*/ 7 h 126"/>
                <a:gd name="T6" fmla="*/ 59 w 76"/>
                <a:gd name="T7" fmla="*/ 0 h 126"/>
                <a:gd name="T8" fmla="*/ 58 w 76"/>
                <a:gd name="T9" fmla="*/ 38 h 126"/>
                <a:gd name="T10" fmla="*/ 60 w 76"/>
                <a:gd name="T11" fmla="*/ 57 h 126"/>
                <a:gd name="T12" fmla="*/ 68 w 76"/>
                <a:gd name="T13" fmla="*/ 54 h 126"/>
                <a:gd name="T14" fmla="*/ 75 w 76"/>
                <a:gd name="T15" fmla="*/ 74 h 126"/>
                <a:gd name="T16" fmla="*/ 70 w 76"/>
                <a:gd name="T17" fmla="*/ 80 h 126"/>
                <a:gd name="T18" fmla="*/ 74 w 76"/>
                <a:gd name="T19" fmla="*/ 111 h 126"/>
                <a:gd name="T20" fmla="*/ 68 w 76"/>
                <a:gd name="T21" fmla="*/ 124 h 126"/>
                <a:gd name="T22" fmla="*/ 35 w 76"/>
                <a:gd name="T23" fmla="*/ 116 h 126"/>
                <a:gd name="T24" fmla="*/ 23 w 76"/>
                <a:gd name="T25" fmla="*/ 104 h 126"/>
                <a:gd name="T26" fmla="*/ 25 w 76"/>
                <a:gd name="T27" fmla="*/ 82 h 126"/>
                <a:gd name="T28" fmla="*/ 20 w 76"/>
                <a:gd name="T29" fmla="*/ 60 h 126"/>
                <a:gd name="T30" fmla="*/ 19 w 76"/>
                <a:gd name="T31" fmla="*/ 55 h 126"/>
                <a:gd name="T32" fmla="*/ 0 w 76"/>
                <a:gd name="T33" fmla="*/ 4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126">
                  <a:moveTo>
                    <a:pt x="0" y="40"/>
                  </a:moveTo>
                  <a:cubicBezTo>
                    <a:pt x="9" y="24"/>
                    <a:pt x="9" y="24"/>
                    <a:pt x="9" y="24"/>
                  </a:cubicBezTo>
                  <a:cubicBezTo>
                    <a:pt x="16" y="7"/>
                    <a:pt x="16" y="7"/>
                    <a:pt x="16" y="7"/>
                  </a:cubicBezTo>
                  <a:cubicBezTo>
                    <a:pt x="59" y="0"/>
                    <a:pt x="59" y="0"/>
                    <a:pt x="59" y="0"/>
                  </a:cubicBezTo>
                  <a:cubicBezTo>
                    <a:pt x="58" y="38"/>
                    <a:pt x="58" y="38"/>
                    <a:pt x="58" y="38"/>
                  </a:cubicBezTo>
                  <a:cubicBezTo>
                    <a:pt x="60" y="57"/>
                    <a:pt x="60" y="57"/>
                    <a:pt x="60" y="57"/>
                  </a:cubicBezTo>
                  <a:cubicBezTo>
                    <a:pt x="60" y="57"/>
                    <a:pt x="67" y="52"/>
                    <a:pt x="68" y="54"/>
                  </a:cubicBezTo>
                  <a:cubicBezTo>
                    <a:pt x="69" y="56"/>
                    <a:pt x="76" y="69"/>
                    <a:pt x="75" y="74"/>
                  </a:cubicBezTo>
                  <a:cubicBezTo>
                    <a:pt x="74" y="80"/>
                    <a:pt x="70" y="80"/>
                    <a:pt x="70" y="80"/>
                  </a:cubicBezTo>
                  <a:cubicBezTo>
                    <a:pt x="70" y="80"/>
                    <a:pt x="72" y="97"/>
                    <a:pt x="74" y="111"/>
                  </a:cubicBezTo>
                  <a:cubicBezTo>
                    <a:pt x="76" y="125"/>
                    <a:pt x="74" y="126"/>
                    <a:pt x="68" y="124"/>
                  </a:cubicBezTo>
                  <a:cubicBezTo>
                    <a:pt x="61" y="122"/>
                    <a:pt x="38" y="119"/>
                    <a:pt x="35" y="116"/>
                  </a:cubicBezTo>
                  <a:cubicBezTo>
                    <a:pt x="31" y="114"/>
                    <a:pt x="21" y="109"/>
                    <a:pt x="23" y="104"/>
                  </a:cubicBezTo>
                  <a:cubicBezTo>
                    <a:pt x="24" y="99"/>
                    <a:pt x="26" y="88"/>
                    <a:pt x="25" y="82"/>
                  </a:cubicBezTo>
                  <a:cubicBezTo>
                    <a:pt x="24" y="75"/>
                    <a:pt x="20" y="60"/>
                    <a:pt x="20" y="60"/>
                  </a:cubicBezTo>
                  <a:cubicBezTo>
                    <a:pt x="19" y="55"/>
                    <a:pt x="19" y="55"/>
                    <a:pt x="19" y="55"/>
                  </a:cubicBezTo>
                  <a:cubicBezTo>
                    <a:pt x="19" y="55"/>
                    <a:pt x="2" y="45"/>
                    <a:pt x="0" y="4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 name="Freeform 22">
              <a:extLst>
                <a:ext uri="{FF2B5EF4-FFF2-40B4-BE49-F238E27FC236}">
                  <a16:creationId xmlns:a16="http://schemas.microsoft.com/office/drawing/2014/main" id="{CFA31769-8742-4B4C-B27D-27A085ECD6B7}"/>
                </a:ext>
              </a:extLst>
            </p:cNvPr>
            <p:cNvSpPr>
              <a:spLocks/>
            </p:cNvSpPr>
            <p:nvPr/>
          </p:nvSpPr>
          <p:spPr bwMode="auto">
            <a:xfrm>
              <a:off x="2032337" y="3588406"/>
              <a:ext cx="23108" cy="42365"/>
            </a:xfrm>
            <a:custGeom>
              <a:avLst/>
              <a:gdLst>
                <a:gd name="T0" fmla="*/ 7 w 19"/>
                <a:gd name="T1" fmla="*/ 11 h 35"/>
                <a:gd name="T2" fmla="*/ 17 w 19"/>
                <a:gd name="T3" fmla="*/ 11 h 35"/>
                <a:gd name="T4" fmla="*/ 8 w 19"/>
                <a:gd name="T5" fmla="*/ 35 h 35"/>
                <a:gd name="T6" fmla="*/ 7 w 19"/>
                <a:gd name="T7" fmla="*/ 11 h 35"/>
              </a:gdLst>
              <a:ahLst/>
              <a:cxnLst>
                <a:cxn ang="0">
                  <a:pos x="T0" y="T1"/>
                </a:cxn>
                <a:cxn ang="0">
                  <a:pos x="T2" y="T3"/>
                </a:cxn>
                <a:cxn ang="0">
                  <a:pos x="T4" y="T5"/>
                </a:cxn>
                <a:cxn ang="0">
                  <a:pos x="T6" y="T7"/>
                </a:cxn>
              </a:cxnLst>
              <a:rect l="0" t="0" r="r" b="b"/>
              <a:pathLst>
                <a:path w="19" h="35">
                  <a:moveTo>
                    <a:pt x="7" y="11"/>
                  </a:moveTo>
                  <a:cubicBezTo>
                    <a:pt x="8" y="8"/>
                    <a:pt x="15" y="0"/>
                    <a:pt x="17" y="11"/>
                  </a:cubicBezTo>
                  <a:cubicBezTo>
                    <a:pt x="19" y="21"/>
                    <a:pt x="8" y="35"/>
                    <a:pt x="8" y="35"/>
                  </a:cubicBezTo>
                  <a:cubicBezTo>
                    <a:pt x="8" y="35"/>
                    <a:pt x="0" y="27"/>
                    <a:pt x="7" y="11"/>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23">
              <a:extLst>
                <a:ext uri="{FF2B5EF4-FFF2-40B4-BE49-F238E27FC236}">
                  <a16:creationId xmlns:a16="http://schemas.microsoft.com/office/drawing/2014/main" id="{7A8157B0-D121-464C-8837-28DD664C639D}"/>
                </a:ext>
              </a:extLst>
            </p:cNvPr>
            <p:cNvSpPr>
              <a:spLocks/>
            </p:cNvSpPr>
            <p:nvPr/>
          </p:nvSpPr>
          <p:spPr bwMode="auto">
            <a:xfrm>
              <a:off x="1843622" y="3397765"/>
              <a:ext cx="223377" cy="269593"/>
            </a:xfrm>
            <a:custGeom>
              <a:avLst/>
              <a:gdLst>
                <a:gd name="T0" fmla="*/ 91 w 185"/>
                <a:gd name="T1" fmla="*/ 104 h 222"/>
                <a:gd name="T2" fmla="*/ 103 w 185"/>
                <a:gd name="T3" fmla="*/ 85 h 222"/>
                <a:gd name="T4" fmla="*/ 132 w 185"/>
                <a:gd name="T5" fmla="*/ 67 h 222"/>
                <a:gd name="T6" fmla="*/ 115 w 185"/>
                <a:gd name="T7" fmla="*/ 66 h 222"/>
                <a:gd name="T8" fmla="*/ 124 w 185"/>
                <a:gd name="T9" fmla="*/ 55 h 222"/>
                <a:gd name="T10" fmla="*/ 124 w 185"/>
                <a:gd name="T11" fmla="*/ 38 h 222"/>
                <a:gd name="T12" fmla="*/ 155 w 185"/>
                <a:gd name="T13" fmla="*/ 15 h 222"/>
                <a:gd name="T14" fmla="*/ 185 w 185"/>
                <a:gd name="T15" fmla="*/ 4 h 222"/>
                <a:gd name="T16" fmla="*/ 177 w 185"/>
                <a:gd name="T17" fmla="*/ 21 h 222"/>
                <a:gd name="T18" fmla="*/ 161 w 185"/>
                <a:gd name="T19" fmla="*/ 58 h 222"/>
                <a:gd name="T20" fmla="*/ 129 w 185"/>
                <a:gd name="T21" fmla="*/ 104 h 222"/>
                <a:gd name="T22" fmla="*/ 96 w 185"/>
                <a:gd name="T23" fmla="*/ 125 h 222"/>
                <a:gd name="T24" fmla="*/ 93 w 185"/>
                <a:gd name="T25" fmla="*/ 134 h 222"/>
                <a:gd name="T26" fmla="*/ 86 w 185"/>
                <a:gd name="T27" fmla="*/ 134 h 222"/>
                <a:gd name="T28" fmla="*/ 104 w 185"/>
                <a:gd name="T29" fmla="*/ 163 h 222"/>
                <a:gd name="T30" fmla="*/ 111 w 185"/>
                <a:gd name="T31" fmla="*/ 175 h 222"/>
                <a:gd name="T32" fmla="*/ 101 w 185"/>
                <a:gd name="T33" fmla="*/ 183 h 222"/>
                <a:gd name="T34" fmla="*/ 89 w 185"/>
                <a:gd name="T35" fmla="*/ 187 h 222"/>
                <a:gd name="T36" fmla="*/ 69 w 185"/>
                <a:gd name="T37" fmla="*/ 195 h 222"/>
                <a:gd name="T38" fmla="*/ 60 w 185"/>
                <a:gd name="T39" fmla="*/ 207 h 222"/>
                <a:gd name="T40" fmla="*/ 62 w 185"/>
                <a:gd name="T41" fmla="*/ 212 h 222"/>
                <a:gd name="T42" fmla="*/ 48 w 185"/>
                <a:gd name="T43" fmla="*/ 221 h 222"/>
                <a:gd name="T44" fmla="*/ 35 w 185"/>
                <a:gd name="T45" fmla="*/ 205 h 222"/>
                <a:gd name="T46" fmla="*/ 57 w 185"/>
                <a:gd name="T47" fmla="*/ 195 h 222"/>
                <a:gd name="T48" fmla="*/ 45 w 185"/>
                <a:gd name="T49" fmla="*/ 186 h 222"/>
                <a:gd name="T50" fmla="*/ 45 w 185"/>
                <a:gd name="T51" fmla="*/ 168 h 222"/>
                <a:gd name="T52" fmla="*/ 38 w 185"/>
                <a:gd name="T53" fmla="*/ 151 h 222"/>
                <a:gd name="T54" fmla="*/ 56 w 185"/>
                <a:gd name="T55" fmla="*/ 143 h 222"/>
                <a:gd name="T56" fmla="*/ 51 w 185"/>
                <a:gd name="T57" fmla="*/ 134 h 222"/>
                <a:gd name="T58" fmla="*/ 36 w 185"/>
                <a:gd name="T59" fmla="*/ 145 h 222"/>
                <a:gd name="T60" fmla="*/ 14 w 185"/>
                <a:gd name="T61" fmla="*/ 168 h 222"/>
                <a:gd name="T62" fmla="*/ 0 w 185"/>
                <a:gd name="T63" fmla="*/ 171 h 222"/>
                <a:gd name="T64" fmla="*/ 8 w 185"/>
                <a:gd name="T65" fmla="*/ 145 h 222"/>
                <a:gd name="T66" fmla="*/ 27 w 185"/>
                <a:gd name="T67" fmla="*/ 111 h 222"/>
                <a:gd name="T68" fmla="*/ 37 w 185"/>
                <a:gd name="T69" fmla="*/ 107 h 222"/>
                <a:gd name="T70" fmla="*/ 51 w 185"/>
                <a:gd name="T71" fmla="*/ 93 h 222"/>
                <a:gd name="T72" fmla="*/ 72 w 185"/>
                <a:gd name="T73" fmla="*/ 71 h 222"/>
                <a:gd name="T74" fmla="*/ 70 w 185"/>
                <a:gd name="T75" fmla="*/ 85 h 222"/>
                <a:gd name="T76" fmla="*/ 75 w 185"/>
                <a:gd name="T77" fmla="*/ 90 h 222"/>
                <a:gd name="T78" fmla="*/ 89 w 185"/>
                <a:gd name="T79" fmla="*/ 89 h 222"/>
                <a:gd name="T80" fmla="*/ 86 w 185"/>
                <a:gd name="T81" fmla="*/ 103 h 222"/>
                <a:gd name="T82" fmla="*/ 91 w 185"/>
                <a:gd name="T83" fmla="*/ 10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5" h="222">
                  <a:moveTo>
                    <a:pt x="91" y="104"/>
                  </a:moveTo>
                  <a:cubicBezTo>
                    <a:pt x="94" y="95"/>
                    <a:pt x="96" y="89"/>
                    <a:pt x="103" y="85"/>
                  </a:cubicBezTo>
                  <a:cubicBezTo>
                    <a:pt x="110" y="82"/>
                    <a:pt x="130" y="76"/>
                    <a:pt x="132" y="67"/>
                  </a:cubicBezTo>
                  <a:cubicBezTo>
                    <a:pt x="115" y="66"/>
                    <a:pt x="115" y="66"/>
                    <a:pt x="115" y="66"/>
                  </a:cubicBezTo>
                  <a:cubicBezTo>
                    <a:pt x="115" y="66"/>
                    <a:pt x="123" y="59"/>
                    <a:pt x="124" y="55"/>
                  </a:cubicBezTo>
                  <a:cubicBezTo>
                    <a:pt x="124" y="52"/>
                    <a:pt x="119" y="45"/>
                    <a:pt x="124" y="38"/>
                  </a:cubicBezTo>
                  <a:cubicBezTo>
                    <a:pt x="129" y="32"/>
                    <a:pt x="147" y="20"/>
                    <a:pt x="155" y="15"/>
                  </a:cubicBezTo>
                  <a:cubicBezTo>
                    <a:pt x="162" y="11"/>
                    <a:pt x="185" y="0"/>
                    <a:pt x="185" y="4"/>
                  </a:cubicBezTo>
                  <a:cubicBezTo>
                    <a:pt x="185" y="8"/>
                    <a:pt x="179" y="14"/>
                    <a:pt x="177" y="21"/>
                  </a:cubicBezTo>
                  <a:cubicBezTo>
                    <a:pt x="174" y="28"/>
                    <a:pt x="164" y="48"/>
                    <a:pt x="161" y="58"/>
                  </a:cubicBezTo>
                  <a:cubicBezTo>
                    <a:pt x="159" y="68"/>
                    <a:pt x="141" y="95"/>
                    <a:pt x="129" y="104"/>
                  </a:cubicBezTo>
                  <a:cubicBezTo>
                    <a:pt x="118" y="114"/>
                    <a:pt x="96" y="125"/>
                    <a:pt x="96" y="125"/>
                  </a:cubicBezTo>
                  <a:cubicBezTo>
                    <a:pt x="96" y="125"/>
                    <a:pt x="95" y="132"/>
                    <a:pt x="93" y="134"/>
                  </a:cubicBezTo>
                  <a:cubicBezTo>
                    <a:pt x="92" y="135"/>
                    <a:pt x="84" y="130"/>
                    <a:pt x="86" y="134"/>
                  </a:cubicBezTo>
                  <a:cubicBezTo>
                    <a:pt x="87" y="139"/>
                    <a:pt x="103" y="158"/>
                    <a:pt x="104" y="163"/>
                  </a:cubicBezTo>
                  <a:cubicBezTo>
                    <a:pt x="106" y="167"/>
                    <a:pt x="110" y="171"/>
                    <a:pt x="111" y="175"/>
                  </a:cubicBezTo>
                  <a:cubicBezTo>
                    <a:pt x="112" y="178"/>
                    <a:pt x="105" y="182"/>
                    <a:pt x="101" y="183"/>
                  </a:cubicBezTo>
                  <a:cubicBezTo>
                    <a:pt x="98" y="185"/>
                    <a:pt x="89" y="187"/>
                    <a:pt x="89" y="187"/>
                  </a:cubicBezTo>
                  <a:cubicBezTo>
                    <a:pt x="69" y="195"/>
                    <a:pt x="69" y="195"/>
                    <a:pt x="69" y="195"/>
                  </a:cubicBezTo>
                  <a:cubicBezTo>
                    <a:pt x="60" y="207"/>
                    <a:pt x="60" y="207"/>
                    <a:pt x="60" y="207"/>
                  </a:cubicBezTo>
                  <a:cubicBezTo>
                    <a:pt x="62" y="212"/>
                    <a:pt x="62" y="212"/>
                    <a:pt x="62" y="212"/>
                  </a:cubicBezTo>
                  <a:cubicBezTo>
                    <a:pt x="62" y="212"/>
                    <a:pt x="52" y="222"/>
                    <a:pt x="48" y="221"/>
                  </a:cubicBezTo>
                  <a:cubicBezTo>
                    <a:pt x="44" y="220"/>
                    <a:pt x="34" y="207"/>
                    <a:pt x="35" y="205"/>
                  </a:cubicBezTo>
                  <a:cubicBezTo>
                    <a:pt x="36" y="203"/>
                    <a:pt x="57" y="195"/>
                    <a:pt x="57" y="195"/>
                  </a:cubicBezTo>
                  <a:cubicBezTo>
                    <a:pt x="45" y="186"/>
                    <a:pt x="45" y="186"/>
                    <a:pt x="45" y="186"/>
                  </a:cubicBezTo>
                  <a:cubicBezTo>
                    <a:pt x="45" y="186"/>
                    <a:pt x="47" y="173"/>
                    <a:pt x="45" y="168"/>
                  </a:cubicBezTo>
                  <a:cubicBezTo>
                    <a:pt x="42" y="163"/>
                    <a:pt x="35" y="156"/>
                    <a:pt x="38" y="151"/>
                  </a:cubicBezTo>
                  <a:cubicBezTo>
                    <a:pt x="40" y="146"/>
                    <a:pt x="56" y="143"/>
                    <a:pt x="56" y="143"/>
                  </a:cubicBezTo>
                  <a:cubicBezTo>
                    <a:pt x="51" y="134"/>
                    <a:pt x="51" y="134"/>
                    <a:pt x="51" y="134"/>
                  </a:cubicBezTo>
                  <a:cubicBezTo>
                    <a:pt x="51" y="134"/>
                    <a:pt x="38" y="141"/>
                    <a:pt x="36" y="145"/>
                  </a:cubicBezTo>
                  <a:cubicBezTo>
                    <a:pt x="33" y="148"/>
                    <a:pt x="16" y="165"/>
                    <a:pt x="14" y="168"/>
                  </a:cubicBezTo>
                  <a:cubicBezTo>
                    <a:pt x="11" y="170"/>
                    <a:pt x="0" y="175"/>
                    <a:pt x="0" y="171"/>
                  </a:cubicBezTo>
                  <a:cubicBezTo>
                    <a:pt x="1" y="168"/>
                    <a:pt x="4" y="152"/>
                    <a:pt x="8" y="145"/>
                  </a:cubicBezTo>
                  <a:cubicBezTo>
                    <a:pt x="13" y="138"/>
                    <a:pt x="25" y="115"/>
                    <a:pt x="27" y="111"/>
                  </a:cubicBezTo>
                  <a:cubicBezTo>
                    <a:pt x="29" y="108"/>
                    <a:pt x="37" y="105"/>
                    <a:pt x="37" y="107"/>
                  </a:cubicBezTo>
                  <a:cubicBezTo>
                    <a:pt x="38" y="108"/>
                    <a:pt x="46" y="100"/>
                    <a:pt x="51" y="93"/>
                  </a:cubicBezTo>
                  <a:cubicBezTo>
                    <a:pt x="55" y="87"/>
                    <a:pt x="69" y="69"/>
                    <a:pt x="72" y="71"/>
                  </a:cubicBezTo>
                  <a:cubicBezTo>
                    <a:pt x="74" y="74"/>
                    <a:pt x="70" y="81"/>
                    <a:pt x="70" y="85"/>
                  </a:cubicBezTo>
                  <a:cubicBezTo>
                    <a:pt x="69" y="89"/>
                    <a:pt x="70" y="92"/>
                    <a:pt x="75" y="90"/>
                  </a:cubicBezTo>
                  <a:cubicBezTo>
                    <a:pt x="81" y="88"/>
                    <a:pt x="89" y="84"/>
                    <a:pt x="89" y="89"/>
                  </a:cubicBezTo>
                  <a:cubicBezTo>
                    <a:pt x="89" y="95"/>
                    <a:pt x="86" y="103"/>
                    <a:pt x="86" y="103"/>
                  </a:cubicBezTo>
                  <a:lnTo>
                    <a:pt x="91" y="104"/>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24">
              <a:extLst>
                <a:ext uri="{FF2B5EF4-FFF2-40B4-BE49-F238E27FC236}">
                  <a16:creationId xmlns:a16="http://schemas.microsoft.com/office/drawing/2014/main" id="{7DA9A1C7-5C29-4E77-9650-7B063142808B}"/>
                </a:ext>
              </a:extLst>
            </p:cNvPr>
            <p:cNvSpPr>
              <a:spLocks/>
            </p:cNvSpPr>
            <p:nvPr/>
          </p:nvSpPr>
          <p:spPr bwMode="auto">
            <a:xfrm>
              <a:off x="1914872" y="3395840"/>
              <a:ext cx="46216" cy="48142"/>
            </a:xfrm>
            <a:custGeom>
              <a:avLst/>
              <a:gdLst>
                <a:gd name="T0" fmla="*/ 10 w 38"/>
                <a:gd name="T1" fmla="*/ 39 h 39"/>
                <a:gd name="T2" fmla="*/ 2 w 38"/>
                <a:gd name="T3" fmla="*/ 21 h 39"/>
                <a:gd name="T4" fmla="*/ 21 w 38"/>
                <a:gd name="T5" fmla="*/ 1 h 39"/>
                <a:gd name="T6" fmla="*/ 38 w 38"/>
                <a:gd name="T7" fmla="*/ 10 h 39"/>
                <a:gd name="T8" fmla="*/ 29 w 38"/>
                <a:gd name="T9" fmla="*/ 12 h 39"/>
                <a:gd name="T10" fmla="*/ 10 w 38"/>
                <a:gd name="T11" fmla="*/ 39 h 39"/>
              </a:gdLst>
              <a:ahLst/>
              <a:cxnLst>
                <a:cxn ang="0">
                  <a:pos x="T0" y="T1"/>
                </a:cxn>
                <a:cxn ang="0">
                  <a:pos x="T2" y="T3"/>
                </a:cxn>
                <a:cxn ang="0">
                  <a:pos x="T4" y="T5"/>
                </a:cxn>
                <a:cxn ang="0">
                  <a:pos x="T6" y="T7"/>
                </a:cxn>
                <a:cxn ang="0">
                  <a:pos x="T8" y="T9"/>
                </a:cxn>
                <a:cxn ang="0">
                  <a:pos x="T10" y="T11"/>
                </a:cxn>
              </a:cxnLst>
              <a:rect l="0" t="0" r="r" b="b"/>
              <a:pathLst>
                <a:path w="38" h="39">
                  <a:moveTo>
                    <a:pt x="10" y="39"/>
                  </a:moveTo>
                  <a:cubicBezTo>
                    <a:pt x="10" y="39"/>
                    <a:pt x="0" y="30"/>
                    <a:pt x="2" y="21"/>
                  </a:cubicBezTo>
                  <a:cubicBezTo>
                    <a:pt x="3" y="12"/>
                    <a:pt x="14" y="0"/>
                    <a:pt x="21" y="1"/>
                  </a:cubicBezTo>
                  <a:cubicBezTo>
                    <a:pt x="28" y="2"/>
                    <a:pt x="37" y="8"/>
                    <a:pt x="38" y="10"/>
                  </a:cubicBezTo>
                  <a:cubicBezTo>
                    <a:pt x="38" y="11"/>
                    <a:pt x="29" y="12"/>
                    <a:pt x="29" y="12"/>
                  </a:cubicBezTo>
                  <a:cubicBezTo>
                    <a:pt x="29" y="12"/>
                    <a:pt x="13" y="28"/>
                    <a:pt x="10" y="39"/>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25">
              <a:extLst>
                <a:ext uri="{FF2B5EF4-FFF2-40B4-BE49-F238E27FC236}">
                  <a16:creationId xmlns:a16="http://schemas.microsoft.com/office/drawing/2014/main" id="{1DB186CE-82E2-4648-932F-FEB3540CF6CB}"/>
                </a:ext>
              </a:extLst>
            </p:cNvPr>
            <p:cNvSpPr>
              <a:spLocks/>
            </p:cNvSpPr>
            <p:nvPr/>
          </p:nvSpPr>
          <p:spPr bwMode="auto">
            <a:xfrm>
              <a:off x="1887912" y="3139726"/>
              <a:ext cx="190641" cy="188715"/>
            </a:xfrm>
            <a:custGeom>
              <a:avLst/>
              <a:gdLst>
                <a:gd name="T0" fmla="*/ 16 w 158"/>
                <a:gd name="T1" fmla="*/ 37 h 157"/>
                <a:gd name="T2" fmla="*/ 20 w 158"/>
                <a:gd name="T3" fmla="*/ 17 h 157"/>
                <a:gd name="T4" fmla="*/ 41 w 158"/>
                <a:gd name="T5" fmla="*/ 10 h 157"/>
                <a:gd name="T6" fmla="*/ 62 w 158"/>
                <a:gd name="T7" fmla="*/ 3 h 157"/>
                <a:gd name="T8" fmla="*/ 74 w 158"/>
                <a:gd name="T9" fmla="*/ 22 h 157"/>
                <a:gd name="T10" fmla="*/ 82 w 158"/>
                <a:gd name="T11" fmla="*/ 42 h 157"/>
                <a:gd name="T12" fmla="*/ 97 w 158"/>
                <a:gd name="T13" fmla="*/ 57 h 157"/>
                <a:gd name="T14" fmla="*/ 133 w 158"/>
                <a:gd name="T15" fmla="*/ 71 h 157"/>
                <a:gd name="T16" fmla="*/ 157 w 158"/>
                <a:gd name="T17" fmla="*/ 96 h 157"/>
                <a:gd name="T18" fmla="*/ 149 w 158"/>
                <a:gd name="T19" fmla="*/ 101 h 157"/>
                <a:gd name="T20" fmla="*/ 123 w 158"/>
                <a:gd name="T21" fmla="*/ 106 h 157"/>
                <a:gd name="T22" fmla="*/ 127 w 158"/>
                <a:gd name="T23" fmla="*/ 114 h 157"/>
                <a:gd name="T24" fmla="*/ 139 w 158"/>
                <a:gd name="T25" fmla="*/ 125 h 157"/>
                <a:gd name="T26" fmla="*/ 109 w 158"/>
                <a:gd name="T27" fmla="*/ 136 h 157"/>
                <a:gd name="T28" fmla="*/ 98 w 158"/>
                <a:gd name="T29" fmla="*/ 132 h 157"/>
                <a:gd name="T30" fmla="*/ 71 w 158"/>
                <a:gd name="T31" fmla="*/ 145 h 157"/>
                <a:gd name="T32" fmla="*/ 48 w 158"/>
                <a:gd name="T33" fmla="*/ 150 h 157"/>
                <a:gd name="T34" fmla="*/ 31 w 158"/>
                <a:gd name="T35" fmla="*/ 157 h 157"/>
                <a:gd name="T36" fmla="*/ 0 w 158"/>
                <a:gd name="T37" fmla="*/ 139 h 157"/>
                <a:gd name="T38" fmla="*/ 14 w 158"/>
                <a:gd name="T39" fmla="*/ 132 h 157"/>
                <a:gd name="T40" fmla="*/ 37 w 158"/>
                <a:gd name="T41" fmla="*/ 139 h 157"/>
                <a:gd name="T42" fmla="*/ 51 w 158"/>
                <a:gd name="T43" fmla="*/ 136 h 157"/>
                <a:gd name="T44" fmla="*/ 73 w 158"/>
                <a:gd name="T45" fmla="*/ 114 h 157"/>
                <a:gd name="T46" fmla="*/ 41 w 158"/>
                <a:gd name="T47" fmla="*/ 118 h 157"/>
                <a:gd name="T48" fmla="*/ 53 w 158"/>
                <a:gd name="T49" fmla="*/ 95 h 157"/>
                <a:gd name="T50" fmla="*/ 79 w 158"/>
                <a:gd name="T51" fmla="*/ 82 h 157"/>
                <a:gd name="T52" fmla="*/ 89 w 158"/>
                <a:gd name="T53" fmla="*/ 66 h 157"/>
                <a:gd name="T54" fmla="*/ 82 w 158"/>
                <a:gd name="T55" fmla="*/ 64 h 157"/>
                <a:gd name="T56" fmla="*/ 50 w 158"/>
                <a:gd name="T57" fmla="*/ 65 h 157"/>
                <a:gd name="T58" fmla="*/ 41 w 158"/>
                <a:gd name="T59" fmla="*/ 59 h 157"/>
                <a:gd name="T60" fmla="*/ 26 w 158"/>
                <a:gd name="T61" fmla="*/ 49 h 157"/>
                <a:gd name="T62" fmla="*/ 16 w 158"/>
                <a:gd name="T63" fmla="*/ 40 h 157"/>
                <a:gd name="T64" fmla="*/ 16 w 158"/>
                <a:gd name="T65" fmla="*/ 3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57">
                  <a:moveTo>
                    <a:pt x="16" y="37"/>
                  </a:moveTo>
                  <a:cubicBezTo>
                    <a:pt x="20" y="17"/>
                    <a:pt x="20" y="17"/>
                    <a:pt x="20" y="17"/>
                  </a:cubicBezTo>
                  <a:cubicBezTo>
                    <a:pt x="20" y="17"/>
                    <a:pt x="32" y="14"/>
                    <a:pt x="41" y="10"/>
                  </a:cubicBezTo>
                  <a:cubicBezTo>
                    <a:pt x="50" y="6"/>
                    <a:pt x="56" y="0"/>
                    <a:pt x="62" y="3"/>
                  </a:cubicBezTo>
                  <a:cubicBezTo>
                    <a:pt x="67" y="7"/>
                    <a:pt x="74" y="15"/>
                    <a:pt x="74" y="22"/>
                  </a:cubicBezTo>
                  <a:cubicBezTo>
                    <a:pt x="75" y="29"/>
                    <a:pt x="76" y="36"/>
                    <a:pt x="82" y="42"/>
                  </a:cubicBezTo>
                  <a:cubicBezTo>
                    <a:pt x="88" y="49"/>
                    <a:pt x="88" y="54"/>
                    <a:pt x="97" y="57"/>
                  </a:cubicBezTo>
                  <a:cubicBezTo>
                    <a:pt x="106" y="59"/>
                    <a:pt x="122" y="64"/>
                    <a:pt x="133" y="71"/>
                  </a:cubicBezTo>
                  <a:cubicBezTo>
                    <a:pt x="144" y="77"/>
                    <a:pt x="155" y="94"/>
                    <a:pt x="157" y="96"/>
                  </a:cubicBezTo>
                  <a:cubicBezTo>
                    <a:pt x="158" y="98"/>
                    <a:pt x="154" y="101"/>
                    <a:pt x="149" y="101"/>
                  </a:cubicBezTo>
                  <a:cubicBezTo>
                    <a:pt x="145" y="101"/>
                    <a:pt x="125" y="102"/>
                    <a:pt x="123" y="106"/>
                  </a:cubicBezTo>
                  <a:cubicBezTo>
                    <a:pt x="121" y="110"/>
                    <a:pt x="116" y="112"/>
                    <a:pt x="127" y="114"/>
                  </a:cubicBezTo>
                  <a:cubicBezTo>
                    <a:pt x="138" y="117"/>
                    <a:pt x="142" y="119"/>
                    <a:pt x="139" y="125"/>
                  </a:cubicBezTo>
                  <a:cubicBezTo>
                    <a:pt x="136" y="131"/>
                    <a:pt x="118" y="134"/>
                    <a:pt x="109" y="136"/>
                  </a:cubicBezTo>
                  <a:cubicBezTo>
                    <a:pt x="100" y="138"/>
                    <a:pt x="98" y="132"/>
                    <a:pt x="98" y="132"/>
                  </a:cubicBezTo>
                  <a:cubicBezTo>
                    <a:pt x="98" y="132"/>
                    <a:pt x="74" y="143"/>
                    <a:pt x="71" y="145"/>
                  </a:cubicBezTo>
                  <a:cubicBezTo>
                    <a:pt x="67" y="147"/>
                    <a:pt x="52" y="148"/>
                    <a:pt x="48" y="150"/>
                  </a:cubicBezTo>
                  <a:cubicBezTo>
                    <a:pt x="43" y="151"/>
                    <a:pt x="31" y="157"/>
                    <a:pt x="31" y="157"/>
                  </a:cubicBezTo>
                  <a:cubicBezTo>
                    <a:pt x="31" y="157"/>
                    <a:pt x="0" y="144"/>
                    <a:pt x="0" y="139"/>
                  </a:cubicBezTo>
                  <a:cubicBezTo>
                    <a:pt x="0" y="135"/>
                    <a:pt x="4" y="132"/>
                    <a:pt x="14" y="132"/>
                  </a:cubicBezTo>
                  <a:cubicBezTo>
                    <a:pt x="24" y="132"/>
                    <a:pt x="35" y="135"/>
                    <a:pt x="37" y="139"/>
                  </a:cubicBezTo>
                  <a:cubicBezTo>
                    <a:pt x="38" y="144"/>
                    <a:pt x="43" y="142"/>
                    <a:pt x="51" y="136"/>
                  </a:cubicBezTo>
                  <a:cubicBezTo>
                    <a:pt x="60" y="131"/>
                    <a:pt x="75" y="115"/>
                    <a:pt x="73" y="114"/>
                  </a:cubicBezTo>
                  <a:cubicBezTo>
                    <a:pt x="72" y="112"/>
                    <a:pt x="41" y="118"/>
                    <a:pt x="41" y="118"/>
                  </a:cubicBezTo>
                  <a:cubicBezTo>
                    <a:pt x="41" y="118"/>
                    <a:pt x="43" y="99"/>
                    <a:pt x="53" y="95"/>
                  </a:cubicBezTo>
                  <a:cubicBezTo>
                    <a:pt x="62" y="91"/>
                    <a:pt x="76" y="88"/>
                    <a:pt x="79" y="82"/>
                  </a:cubicBezTo>
                  <a:cubicBezTo>
                    <a:pt x="82" y="76"/>
                    <a:pt x="89" y="66"/>
                    <a:pt x="89" y="66"/>
                  </a:cubicBezTo>
                  <a:cubicBezTo>
                    <a:pt x="89" y="66"/>
                    <a:pt x="86" y="64"/>
                    <a:pt x="82" y="64"/>
                  </a:cubicBezTo>
                  <a:cubicBezTo>
                    <a:pt x="79" y="64"/>
                    <a:pt x="55" y="68"/>
                    <a:pt x="50" y="65"/>
                  </a:cubicBezTo>
                  <a:cubicBezTo>
                    <a:pt x="45" y="63"/>
                    <a:pt x="41" y="59"/>
                    <a:pt x="41" y="59"/>
                  </a:cubicBezTo>
                  <a:cubicBezTo>
                    <a:pt x="41" y="59"/>
                    <a:pt x="25" y="60"/>
                    <a:pt x="26" y="49"/>
                  </a:cubicBezTo>
                  <a:cubicBezTo>
                    <a:pt x="16" y="40"/>
                    <a:pt x="16" y="40"/>
                    <a:pt x="16" y="40"/>
                  </a:cubicBezTo>
                  <a:lnTo>
                    <a:pt x="16" y="37"/>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26">
              <a:extLst>
                <a:ext uri="{FF2B5EF4-FFF2-40B4-BE49-F238E27FC236}">
                  <a16:creationId xmlns:a16="http://schemas.microsoft.com/office/drawing/2014/main" id="{8CFD8A65-083B-4C18-822E-3F6C6FDF61BA}"/>
                </a:ext>
              </a:extLst>
            </p:cNvPr>
            <p:cNvSpPr>
              <a:spLocks/>
            </p:cNvSpPr>
            <p:nvPr/>
          </p:nvSpPr>
          <p:spPr bwMode="auto">
            <a:xfrm>
              <a:off x="1833994" y="3126246"/>
              <a:ext cx="40439" cy="30811"/>
            </a:xfrm>
            <a:custGeom>
              <a:avLst/>
              <a:gdLst>
                <a:gd name="T0" fmla="*/ 0 w 33"/>
                <a:gd name="T1" fmla="*/ 25 h 25"/>
                <a:gd name="T2" fmla="*/ 15 w 33"/>
                <a:gd name="T3" fmla="*/ 1 h 25"/>
                <a:gd name="T4" fmla="*/ 32 w 33"/>
                <a:gd name="T5" fmla="*/ 3 h 25"/>
                <a:gd name="T6" fmla="*/ 17 w 33"/>
                <a:gd name="T7" fmla="*/ 17 h 25"/>
                <a:gd name="T8" fmla="*/ 0 w 33"/>
                <a:gd name="T9" fmla="*/ 25 h 25"/>
              </a:gdLst>
              <a:ahLst/>
              <a:cxnLst>
                <a:cxn ang="0">
                  <a:pos x="T0" y="T1"/>
                </a:cxn>
                <a:cxn ang="0">
                  <a:pos x="T2" y="T3"/>
                </a:cxn>
                <a:cxn ang="0">
                  <a:pos x="T4" y="T5"/>
                </a:cxn>
                <a:cxn ang="0">
                  <a:pos x="T6" y="T7"/>
                </a:cxn>
                <a:cxn ang="0">
                  <a:pos x="T8" y="T9"/>
                </a:cxn>
              </a:cxnLst>
              <a:rect l="0" t="0" r="r" b="b"/>
              <a:pathLst>
                <a:path w="33" h="25">
                  <a:moveTo>
                    <a:pt x="0" y="25"/>
                  </a:moveTo>
                  <a:cubicBezTo>
                    <a:pt x="0" y="25"/>
                    <a:pt x="13" y="2"/>
                    <a:pt x="15" y="1"/>
                  </a:cubicBezTo>
                  <a:cubicBezTo>
                    <a:pt x="18" y="1"/>
                    <a:pt x="33" y="0"/>
                    <a:pt x="32" y="3"/>
                  </a:cubicBezTo>
                  <a:cubicBezTo>
                    <a:pt x="32" y="5"/>
                    <a:pt x="17" y="17"/>
                    <a:pt x="17" y="17"/>
                  </a:cubicBezTo>
                  <a:lnTo>
                    <a:pt x="0" y="25"/>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27">
              <a:extLst>
                <a:ext uri="{FF2B5EF4-FFF2-40B4-BE49-F238E27FC236}">
                  <a16:creationId xmlns:a16="http://schemas.microsoft.com/office/drawing/2014/main" id="{72BE8A92-3B5C-4173-BE01-F726DF9F7365}"/>
                </a:ext>
              </a:extLst>
            </p:cNvPr>
            <p:cNvSpPr>
              <a:spLocks/>
            </p:cNvSpPr>
            <p:nvPr/>
          </p:nvSpPr>
          <p:spPr bwMode="auto">
            <a:xfrm>
              <a:off x="1739636" y="3185942"/>
              <a:ext cx="57770" cy="40439"/>
            </a:xfrm>
            <a:custGeom>
              <a:avLst/>
              <a:gdLst>
                <a:gd name="T0" fmla="*/ 0 w 49"/>
                <a:gd name="T1" fmla="*/ 22 h 33"/>
                <a:gd name="T2" fmla="*/ 31 w 49"/>
                <a:gd name="T3" fmla="*/ 7 h 33"/>
                <a:gd name="T4" fmla="*/ 49 w 49"/>
                <a:gd name="T5" fmla="*/ 6 h 33"/>
                <a:gd name="T6" fmla="*/ 40 w 49"/>
                <a:gd name="T7" fmla="*/ 21 h 33"/>
                <a:gd name="T8" fmla="*/ 12 w 49"/>
                <a:gd name="T9" fmla="*/ 31 h 33"/>
                <a:gd name="T10" fmla="*/ 1 w 49"/>
                <a:gd name="T11" fmla="*/ 33 h 33"/>
                <a:gd name="T12" fmla="*/ 0 w 49"/>
                <a:gd name="T13" fmla="*/ 22 h 33"/>
              </a:gdLst>
              <a:ahLst/>
              <a:cxnLst>
                <a:cxn ang="0">
                  <a:pos x="T0" y="T1"/>
                </a:cxn>
                <a:cxn ang="0">
                  <a:pos x="T2" y="T3"/>
                </a:cxn>
                <a:cxn ang="0">
                  <a:pos x="T4" y="T5"/>
                </a:cxn>
                <a:cxn ang="0">
                  <a:pos x="T6" y="T7"/>
                </a:cxn>
                <a:cxn ang="0">
                  <a:pos x="T8" y="T9"/>
                </a:cxn>
                <a:cxn ang="0">
                  <a:pos x="T10" y="T11"/>
                </a:cxn>
                <a:cxn ang="0">
                  <a:pos x="T12" y="T13"/>
                </a:cxn>
              </a:cxnLst>
              <a:rect l="0" t="0" r="r" b="b"/>
              <a:pathLst>
                <a:path w="49" h="33">
                  <a:moveTo>
                    <a:pt x="0" y="22"/>
                  </a:moveTo>
                  <a:cubicBezTo>
                    <a:pt x="0" y="22"/>
                    <a:pt x="20" y="10"/>
                    <a:pt x="31" y="7"/>
                  </a:cubicBezTo>
                  <a:cubicBezTo>
                    <a:pt x="41" y="3"/>
                    <a:pt x="49" y="0"/>
                    <a:pt x="49" y="6"/>
                  </a:cubicBezTo>
                  <a:cubicBezTo>
                    <a:pt x="49" y="12"/>
                    <a:pt x="44" y="19"/>
                    <a:pt x="40" y="21"/>
                  </a:cubicBezTo>
                  <a:cubicBezTo>
                    <a:pt x="36" y="24"/>
                    <a:pt x="13" y="30"/>
                    <a:pt x="12" y="31"/>
                  </a:cubicBezTo>
                  <a:cubicBezTo>
                    <a:pt x="11" y="31"/>
                    <a:pt x="1" y="33"/>
                    <a:pt x="1" y="33"/>
                  </a:cubicBezTo>
                  <a:lnTo>
                    <a:pt x="0" y="22"/>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28">
              <a:extLst>
                <a:ext uri="{FF2B5EF4-FFF2-40B4-BE49-F238E27FC236}">
                  <a16:creationId xmlns:a16="http://schemas.microsoft.com/office/drawing/2014/main" id="{1A864033-EA01-4925-840E-560097E43C5B}"/>
                </a:ext>
              </a:extLst>
            </p:cNvPr>
            <p:cNvSpPr>
              <a:spLocks/>
            </p:cNvSpPr>
            <p:nvPr/>
          </p:nvSpPr>
          <p:spPr bwMode="auto">
            <a:xfrm>
              <a:off x="1866730" y="2951011"/>
              <a:ext cx="71250" cy="57770"/>
            </a:xfrm>
            <a:custGeom>
              <a:avLst/>
              <a:gdLst>
                <a:gd name="T0" fmla="*/ 3 w 59"/>
                <a:gd name="T1" fmla="*/ 8 h 49"/>
                <a:gd name="T2" fmla="*/ 22 w 59"/>
                <a:gd name="T3" fmla="*/ 3 h 49"/>
                <a:gd name="T4" fmla="*/ 31 w 59"/>
                <a:gd name="T5" fmla="*/ 9 h 49"/>
                <a:gd name="T6" fmla="*/ 37 w 59"/>
                <a:gd name="T7" fmla="*/ 7 h 49"/>
                <a:gd name="T8" fmla="*/ 57 w 59"/>
                <a:gd name="T9" fmla="*/ 30 h 49"/>
                <a:gd name="T10" fmla="*/ 42 w 59"/>
                <a:gd name="T11" fmla="*/ 47 h 49"/>
                <a:gd name="T12" fmla="*/ 30 w 59"/>
                <a:gd name="T13" fmla="*/ 44 h 49"/>
                <a:gd name="T14" fmla="*/ 24 w 59"/>
                <a:gd name="T15" fmla="*/ 29 h 49"/>
                <a:gd name="T16" fmla="*/ 8 w 59"/>
                <a:gd name="T17" fmla="*/ 19 h 49"/>
                <a:gd name="T18" fmla="*/ 3 w 59"/>
                <a:gd name="T19"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49">
                  <a:moveTo>
                    <a:pt x="3" y="8"/>
                  </a:moveTo>
                  <a:cubicBezTo>
                    <a:pt x="7" y="5"/>
                    <a:pt x="14" y="0"/>
                    <a:pt x="22" y="3"/>
                  </a:cubicBezTo>
                  <a:cubicBezTo>
                    <a:pt x="30" y="7"/>
                    <a:pt x="31" y="9"/>
                    <a:pt x="31" y="9"/>
                  </a:cubicBezTo>
                  <a:cubicBezTo>
                    <a:pt x="31" y="9"/>
                    <a:pt x="33" y="5"/>
                    <a:pt x="37" y="7"/>
                  </a:cubicBezTo>
                  <a:cubicBezTo>
                    <a:pt x="41" y="9"/>
                    <a:pt x="59" y="25"/>
                    <a:pt x="57" y="30"/>
                  </a:cubicBezTo>
                  <a:cubicBezTo>
                    <a:pt x="55" y="36"/>
                    <a:pt x="42" y="47"/>
                    <a:pt x="42" y="47"/>
                  </a:cubicBezTo>
                  <a:cubicBezTo>
                    <a:pt x="42" y="47"/>
                    <a:pt x="34" y="49"/>
                    <a:pt x="30" y="44"/>
                  </a:cubicBezTo>
                  <a:cubicBezTo>
                    <a:pt x="27" y="39"/>
                    <a:pt x="24" y="29"/>
                    <a:pt x="24" y="29"/>
                  </a:cubicBezTo>
                  <a:cubicBezTo>
                    <a:pt x="24" y="29"/>
                    <a:pt x="11" y="23"/>
                    <a:pt x="8" y="19"/>
                  </a:cubicBezTo>
                  <a:cubicBezTo>
                    <a:pt x="5" y="15"/>
                    <a:pt x="0" y="10"/>
                    <a:pt x="3" y="8"/>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29">
              <a:extLst>
                <a:ext uri="{FF2B5EF4-FFF2-40B4-BE49-F238E27FC236}">
                  <a16:creationId xmlns:a16="http://schemas.microsoft.com/office/drawing/2014/main" id="{1C009FAD-E008-463E-8F8C-45B5EBD677C6}"/>
                </a:ext>
              </a:extLst>
            </p:cNvPr>
            <p:cNvSpPr>
              <a:spLocks/>
            </p:cNvSpPr>
            <p:nvPr/>
          </p:nvSpPr>
          <p:spPr bwMode="auto">
            <a:xfrm>
              <a:off x="1941831" y="3014558"/>
              <a:ext cx="11554" cy="17331"/>
            </a:xfrm>
            <a:custGeom>
              <a:avLst/>
              <a:gdLst>
                <a:gd name="T0" fmla="*/ 0 w 11"/>
                <a:gd name="T1" fmla="*/ 9 h 14"/>
                <a:gd name="T2" fmla="*/ 7 w 11"/>
                <a:gd name="T3" fmla="*/ 2 h 14"/>
                <a:gd name="T4" fmla="*/ 9 w 11"/>
                <a:gd name="T5" fmla="*/ 12 h 14"/>
                <a:gd name="T6" fmla="*/ 0 w 11"/>
                <a:gd name="T7" fmla="*/ 9 h 14"/>
              </a:gdLst>
              <a:ahLst/>
              <a:cxnLst>
                <a:cxn ang="0">
                  <a:pos x="T0" y="T1"/>
                </a:cxn>
                <a:cxn ang="0">
                  <a:pos x="T2" y="T3"/>
                </a:cxn>
                <a:cxn ang="0">
                  <a:pos x="T4" y="T5"/>
                </a:cxn>
                <a:cxn ang="0">
                  <a:pos x="T6" y="T7"/>
                </a:cxn>
              </a:cxnLst>
              <a:rect l="0" t="0" r="r" b="b"/>
              <a:pathLst>
                <a:path w="11" h="14">
                  <a:moveTo>
                    <a:pt x="0" y="9"/>
                  </a:moveTo>
                  <a:cubicBezTo>
                    <a:pt x="0" y="6"/>
                    <a:pt x="5" y="0"/>
                    <a:pt x="7" y="2"/>
                  </a:cubicBezTo>
                  <a:cubicBezTo>
                    <a:pt x="9" y="5"/>
                    <a:pt x="11" y="10"/>
                    <a:pt x="9" y="12"/>
                  </a:cubicBezTo>
                  <a:cubicBezTo>
                    <a:pt x="8" y="14"/>
                    <a:pt x="0" y="14"/>
                    <a:pt x="0" y="9"/>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30">
              <a:extLst>
                <a:ext uri="{FF2B5EF4-FFF2-40B4-BE49-F238E27FC236}">
                  <a16:creationId xmlns:a16="http://schemas.microsoft.com/office/drawing/2014/main" id="{8C15ABCA-90E5-4EE1-850E-2DEA9AB580E4}"/>
                </a:ext>
              </a:extLst>
            </p:cNvPr>
            <p:cNvSpPr>
              <a:spLocks/>
            </p:cNvSpPr>
            <p:nvPr/>
          </p:nvSpPr>
          <p:spPr bwMode="auto">
            <a:xfrm>
              <a:off x="1805109" y="2656384"/>
              <a:ext cx="275370" cy="310032"/>
            </a:xfrm>
            <a:custGeom>
              <a:avLst/>
              <a:gdLst>
                <a:gd name="T0" fmla="*/ 185 w 227"/>
                <a:gd name="T1" fmla="*/ 174 h 255"/>
                <a:gd name="T2" fmla="*/ 225 w 227"/>
                <a:gd name="T3" fmla="*/ 175 h 255"/>
                <a:gd name="T4" fmla="*/ 210 w 227"/>
                <a:gd name="T5" fmla="*/ 203 h 255"/>
                <a:gd name="T6" fmla="*/ 192 w 227"/>
                <a:gd name="T7" fmla="*/ 229 h 255"/>
                <a:gd name="T8" fmla="*/ 157 w 227"/>
                <a:gd name="T9" fmla="*/ 254 h 255"/>
                <a:gd name="T10" fmla="*/ 153 w 227"/>
                <a:gd name="T11" fmla="*/ 233 h 255"/>
                <a:gd name="T12" fmla="*/ 180 w 227"/>
                <a:gd name="T13" fmla="*/ 206 h 255"/>
                <a:gd name="T14" fmla="*/ 151 w 227"/>
                <a:gd name="T15" fmla="*/ 203 h 255"/>
                <a:gd name="T16" fmla="*/ 134 w 227"/>
                <a:gd name="T17" fmla="*/ 189 h 255"/>
                <a:gd name="T18" fmla="*/ 104 w 227"/>
                <a:gd name="T19" fmla="*/ 203 h 255"/>
                <a:gd name="T20" fmla="*/ 92 w 227"/>
                <a:gd name="T21" fmla="*/ 196 h 255"/>
                <a:gd name="T22" fmla="*/ 81 w 227"/>
                <a:gd name="T23" fmla="*/ 184 h 255"/>
                <a:gd name="T24" fmla="*/ 61 w 227"/>
                <a:gd name="T25" fmla="*/ 165 h 255"/>
                <a:gd name="T26" fmla="*/ 56 w 227"/>
                <a:gd name="T27" fmla="*/ 133 h 255"/>
                <a:gd name="T28" fmla="*/ 46 w 227"/>
                <a:gd name="T29" fmla="*/ 109 h 255"/>
                <a:gd name="T30" fmla="*/ 23 w 227"/>
                <a:gd name="T31" fmla="*/ 125 h 255"/>
                <a:gd name="T32" fmla="*/ 13 w 227"/>
                <a:gd name="T33" fmla="*/ 70 h 255"/>
                <a:gd name="T34" fmla="*/ 34 w 227"/>
                <a:gd name="T35" fmla="*/ 85 h 255"/>
                <a:gd name="T36" fmla="*/ 31 w 227"/>
                <a:gd name="T37" fmla="*/ 60 h 255"/>
                <a:gd name="T38" fmla="*/ 25 w 227"/>
                <a:gd name="T39" fmla="*/ 25 h 255"/>
                <a:gd name="T40" fmla="*/ 48 w 227"/>
                <a:gd name="T41" fmla="*/ 18 h 255"/>
                <a:gd name="T42" fmla="*/ 47 w 227"/>
                <a:gd name="T43" fmla="*/ 52 h 255"/>
                <a:gd name="T44" fmla="*/ 51 w 227"/>
                <a:gd name="T45" fmla="*/ 37 h 255"/>
                <a:gd name="T46" fmla="*/ 55 w 227"/>
                <a:gd name="T47" fmla="*/ 56 h 255"/>
                <a:gd name="T48" fmla="*/ 67 w 227"/>
                <a:gd name="T49" fmla="*/ 71 h 255"/>
                <a:gd name="T50" fmla="*/ 85 w 227"/>
                <a:gd name="T51" fmla="*/ 75 h 255"/>
                <a:gd name="T52" fmla="*/ 92 w 227"/>
                <a:gd name="T53" fmla="*/ 71 h 255"/>
                <a:gd name="T54" fmla="*/ 75 w 227"/>
                <a:gd name="T55" fmla="*/ 32 h 255"/>
                <a:gd name="T56" fmla="*/ 77 w 227"/>
                <a:gd name="T57" fmla="*/ 11 h 255"/>
                <a:gd name="T58" fmla="*/ 109 w 227"/>
                <a:gd name="T59" fmla="*/ 12 h 255"/>
                <a:gd name="T60" fmla="*/ 124 w 227"/>
                <a:gd name="T61" fmla="*/ 35 h 255"/>
                <a:gd name="T62" fmla="*/ 129 w 227"/>
                <a:gd name="T63" fmla="*/ 101 h 255"/>
                <a:gd name="T64" fmla="*/ 126 w 227"/>
                <a:gd name="T65" fmla="*/ 139 h 255"/>
                <a:gd name="T66" fmla="*/ 142 w 227"/>
                <a:gd name="T67" fmla="*/ 159 h 255"/>
                <a:gd name="T68" fmla="*/ 155 w 227"/>
                <a:gd name="T69" fmla="*/ 169 h 255"/>
                <a:gd name="T70" fmla="*/ 179 w 227"/>
                <a:gd name="T71" fmla="*/ 16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7" h="255">
                  <a:moveTo>
                    <a:pt x="179" y="163"/>
                  </a:moveTo>
                  <a:cubicBezTo>
                    <a:pt x="179" y="163"/>
                    <a:pt x="183" y="173"/>
                    <a:pt x="185" y="174"/>
                  </a:cubicBezTo>
                  <a:cubicBezTo>
                    <a:pt x="188" y="175"/>
                    <a:pt x="210" y="167"/>
                    <a:pt x="214" y="167"/>
                  </a:cubicBezTo>
                  <a:cubicBezTo>
                    <a:pt x="218" y="167"/>
                    <a:pt x="223" y="168"/>
                    <a:pt x="225" y="175"/>
                  </a:cubicBezTo>
                  <a:cubicBezTo>
                    <a:pt x="227" y="182"/>
                    <a:pt x="226" y="187"/>
                    <a:pt x="224" y="192"/>
                  </a:cubicBezTo>
                  <a:cubicBezTo>
                    <a:pt x="222" y="197"/>
                    <a:pt x="215" y="201"/>
                    <a:pt x="210" y="203"/>
                  </a:cubicBezTo>
                  <a:cubicBezTo>
                    <a:pt x="205" y="204"/>
                    <a:pt x="205" y="205"/>
                    <a:pt x="202" y="212"/>
                  </a:cubicBezTo>
                  <a:cubicBezTo>
                    <a:pt x="200" y="219"/>
                    <a:pt x="198" y="223"/>
                    <a:pt x="192" y="229"/>
                  </a:cubicBezTo>
                  <a:cubicBezTo>
                    <a:pt x="186" y="234"/>
                    <a:pt x="181" y="238"/>
                    <a:pt x="174" y="244"/>
                  </a:cubicBezTo>
                  <a:cubicBezTo>
                    <a:pt x="166" y="249"/>
                    <a:pt x="157" y="255"/>
                    <a:pt x="157" y="254"/>
                  </a:cubicBezTo>
                  <a:cubicBezTo>
                    <a:pt x="157" y="253"/>
                    <a:pt x="161" y="242"/>
                    <a:pt x="161" y="242"/>
                  </a:cubicBezTo>
                  <a:cubicBezTo>
                    <a:pt x="161" y="242"/>
                    <a:pt x="150" y="238"/>
                    <a:pt x="153" y="233"/>
                  </a:cubicBezTo>
                  <a:cubicBezTo>
                    <a:pt x="155" y="228"/>
                    <a:pt x="166" y="227"/>
                    <a:pt x="172" y="219"/>
                  </a:cubicBezTo>
                  <a:cubicBezTo>
                    <a:pt x="178" y="210"/>
                    <a:pt x="183" y="209"/>
                    <a:pt x="180" y="206"/>
                  </a:cubicBezTo>
                  <a:cubicBezTo>
                    <a:pt x="177" y="203"/>
                    <a:pt x="160" y="204"/>
                    <a:pt x="160" y="204"/>
                  </a:cubicBezTo>
                  <a:cubicBezTo>
                    <a:pt x="151" y="203"/>
                    <a:pt x="151" y="203"/>
                    <a:pt x="151" y="203"/>
                  </a:cubicBezTo>
                  <a:cubicBezTo>
                    <a:pt x="151" y="203"/>
                    <a:pt x="146" y="201"/>
                    <a:pt x="145" y="199"/>
                  </a:cubicBezTo>
                  <a:cubicBezTo>
                    <a:pt x="143" y="197"/>
                    <a:pt x="135" y="188"/>
                    <a:pt x="134" y="189"/>
                  </a:cubicBezTo>
                  <a:cubicBezTo>
                    <a:pt x="133" y="190"/>
                    <a:pt x="132" y="207"/>
                    <a:pt x="126" y="208"/>
                  </a:cubicBezTo>
                  <a:cubicBezTo>
                    <a:pt x="119" y="208"/>
                    <a:pt x="104" y="206"/>
                    <a:pt x="104" y="203"/>
                  </a:cubicBezTo>
                  <a:cubicBezTo>
                    <a:pt x="104" y="201"/>
                    <a:pt x="106" y="194"/>
                    <a:pt x="106" y="194"/>
                  </a:cubicBezTo>
                  <a:cubicBezTo>
                    <a:pt x="92" y="196"/>
                    <a:pt x="92" y="196"/>
                    <a:pt x="92" y="196"/>
                  </a:cubicBezTo>
                  <a:cubicBezTo>
                    <a:pt x="94" y="188"/>
                    <a:pt x="94" y="188"/>
                    <a:pt x="94" y="188"/>
                  </a:cubicBezTo>
                  <a:cubicBezTo>
                    <a:pt x="81" y="184"/>
                    <a:pt x="81" y="184"/>
                    <a:pt x="81" y="184"/>
                  </a:cubicBezTo>
                  <a:cubicBezTo>
                    <a:pt x="82" y="178"/>
                    <a:pt x="82" y="178"/>
                    <a:pt x="82" y="178"/>
                  </a:cubicBezTo>
                  <a:cubicBezTo>
                    <a:pt x="61" y="165"/>
                    <a:pt x="61" y="165"/>
                    <a:pt x="61" y="165"/>
                  </a:cubicBezTo>
                  <a:cubicBezTo>
                    <a:pt x="61" y="165"/>
                    <a:pt x="63" y="154"/>
                    <a:pt x="65" y="153"/>
                  </a:cubicBezTo>
                  <a:cubicBezTo>
                    <a:pt x="67" y="151"/>
                    <a:pt x="56" y="134"/>
                    <a:pt x="56" y="133"/>
                  </a:cubicBezTo>
                  <a:cubicBezTo>
                    <a:pt x="56" y="133"/>
                    <a:pt x="56" y="119"/>
                    <a:pt x="56" y="119"/>
                  </a:cubicBezTo>
                  <a:cubicBezTo>
                    <a:pt x="56" y="119"/>
                    <a:pt x="54" y="108"/>
                    <a:pt x="46" y="109"/>
                  </a:cubicBezTo>
                  <a:cubicBezTo>
                    <a:pt x="38" y="111"/>
                    <a:pt x="29" y="123"/>
                    <a:pt x="29" y="123"/>
                  </a:cubicBezTo>
                  <a:cubicBezTo>
                    <a:pt x="23" y="125"/>
                    <a:pt x="23" y="125"/>
                    <a:pt x="23" y="125"/>
                  </a:cubicBezTo>
                  <a:cubicBezTo>
                    <a:pt x="0" y="83"/>
                    <a:pt x="0" y="83"/>
                    <a:pt x="0" y="83"/>
                  </a:cubicBezTo>
                  <a:cubicBezTo>
                    <a:pt x="13" y="70"/>
                    <a:pt x="13" y="70"/>
                    <a:pt x="13" y="70"/>
                  </a:cubicBezTo>
                  <a:cubicBezTo>
                    <a:pt x="13" y="70"/>
                    <a:pt x="19" y="72"/>
                    <a:pt x="21" y="75"/>
                  </a:cubicBezTo>
                  <a:cubicBezTo>
                    <a:pt x="24" y="78"/>
                    <a:pt x="29" y="84"/>
                    <a:pt x="34" y="85"/>
                  </a:cubicBezTo>
                  <a:cubicBezTo>
                    <a:pt x="39" y="85"/>
                    <a:pt x="48" y="84"/>
                    <a:pt x="46" y="78"/>
                  </a:cubicBezTo>
                  <a:cubicBezTo>
                    <a:pt x="44" y="71"/>
                    <a:pt x="35" y="62"/>
                    <a:pt x="31" y="60"/>
                  </a:cubicBezTo>
                  <a:cubicBezTo>
                    <a:pt x="27" y="58"/>
                    <a:pt x="18" y="55"/>
                    <a:pt x="18" y="55"/>
                  </a:cubicBezTo>
                  <a:cubicBezTo>
                    <a:pt x="25" y="25"/>
                    <a:pt x="25" y="25"/>
                    <a:pt x="25" y="25"/>
                  </a:cubicBezTo>
                  <a:cubicBezTo>
                    <a:pt x="25" y="25"/>
                    <a:pt x="32" y="14"/>
                    <a:pt x="40" y="14"/>
                  </a:cubicBezTo>
                  <a:cubicBezTo>
                    <a:pt x="47" y="14"/>
                    <a:pt x="49" y="14"/>
                    <a:pt x="48" y="18"/>
                  </a:cubicBezTo>
                  <a:cubicBezTo>
                    <a:pt x="48" y="21"/>
                    <a:pt x="45" y="39"/>
                    <a:pt x="44" y="42"/>
                  </a:cubicBezTo>
                  <a:cubicBezTo>
                    <a:pt x="44" y="45"/>
                    <a:pt x="47" y="52"/>
                    <a:pt x="47" y="52"/>
                  </a:cubicBezTo>
                  <a:cubicBezTo>
                    <a:pt x="50" y="41"/>
                    <a:pt x="50" y="41"/>
                    <a:pt x="50" y="41"/>
                  </a:cubicBezTo>
                  <a:cubicBezTo>
                    <a:pt x="50" y="41"/>
                    <a:pt x="49" y="37"/>
                    <a:pt x="51" y="37"/>
                  </a:cubicBezTo>
                  <a:cubicBezTo>
                    <a:pt x="52" y="37"/>
                    <a:pt x="57" y="41"/>
                    <a:pt x="56" y="45"/>
                  </a:cubicBezTo>
                  <a:cubicBezTo>
                    <a:pt x="55" y="48"/>
                    <a:pt x="55" y="56"/>
                    <a:pt x="55" y="56"/>
                  </a:cubicBezTo>
                  <a:cubicBezTo>
                    <a:pt x="65" y="68"/>
                    <a:pt x="65" y="68"/>
                    <a:pt x="65" y="68"/>
                  </a:cubicBezTo>
                  <a:cubicBezTo>
                    <a:pt x="67" y="71"/>
                    <a:pt x="67" y="71"/>
                    <a:pt x="67" y="71"/>
                  </a:cubicBezTo>
                  <a:cubicBezTo>
                    <a:pt x="78" y="61"/>
                    <a:pt x="78" y="61"/>
                    <a:pt x="78" y="61"/>
                  </a:cubicBezTo>
                  <a:cubicBezTo>
                    <a:pt x="78" y="61"/>
                    <a:pt x="78" y="67"/>
                    <a:pt x="85" y="75"/>
                  </a:cubicBezTo>
                  <a:cubicBezTo>
                    <a:pt x="92" y="83"/>
                    <a:pt x="94" y="82"/>
                    <a:pt x="94" y="82"/>
                  </a:cubicBezTo>
                  <a:cubicBezTo>
                    <a:pt x="92" y="71"/>
                    <a:pt x="92" y="71"/>
                    <a:pt x="92" y="71"/>
                  </a:cubicBezTo>
                  <a:cubicBezTo>
                    <a:pt x="92" y="71"/>
                    <a:pt x="78" y="58"/>
                    <a:pt x="82" y="44"/>
                  </a:cubicBezTo>
                  <a:cubicBezTo>
                    <a:pt x="75" y="32"/>
                    <a:pt x="75" y="32"/>
                    <a:pt x="75" y="32"/>
                  </a:cubicBezTo>
                  <a:cubicBezTo>
                    <a:pt x="77" y="22"/>
                    <a:pt x="77" y="22"/>
                    <a:pt x="77" y="22"/>
                  </a:cubicBezTo>
                  <a:cubicBezTo>
                    <a:pt x="77" y="22"/>
                    <a:pt x="75" y="14"/>
                    <a:pt x="77" y="11"/>
                  </a:cubicBezTo>
                  <a:cubicBezTo>
                    <a:pt x="78" y="7"/>
                    <a:pt x="88" y="1"/>
                    <a:pt x="90" y="0"/>
                  </a:cubicBezTo>
                  <a:cubicBezTo>
                    <a:pt x="93" y="0"/>
                    <a:pt x="105" y="1"/>
                    <a:pt x="109" y="12"/>
                  </a:cubicBezTo>
                  <a:cubicBezTo>
                    <a:pt x="113" y="22"/>
                    <a:pt x="116" y="27"/>
                    <a:pt x="118" y="29"/>
                  </a:cubicBezTo>
                  <a:cubicBezTo>
                    <a:pt x="120" y="31"/>
                    <a:pt x="124" y="35"/>
                    <a:pt x="124" y="35"/>
                  </a:cubicBezTo>
                  <a:cubicBezTo>
                    <a:pt x="124" y="35"/>
                    <a:pt x="123" y="77"/>
                    <a:pt x="123" y="81"/>
                  </a:cubicBezTo>
                  <a:cubicBezTo>
                    <a:pt x="123" y="84"/>
                    <a:pt x="130" y="92"/>
                    <a:pt x="129" y="101"/>
                  </a:cubicBezTo>
                  <a:cubicBezTo>
                    <a:pt x="127" y="110"/>
                    <a:pt x="129" y="111"/>
                    <a:pt x="125" y="121"/>
                  </a:cubicBezTo>
                  <a:cubicBezTo>
                    <a:pt x="121" y="131"/>
                    <a:pt x="122" y="134"/>
                    <a:pt x="126" y="139"/>
                  </a:cubicBezTo>
                  <a:cubicBezTo>
                    <a:pt x="129" y="143"/>
                    <a:pt x="133" y="151"/>
                    <a:pt x="134" y="154"/>
                  </a:cubicBezTo>
                  <a:cubicBezTo>
                    <a:pt x="136" y="157"/>
                    <a:pt x="138" y="158"/>
                    <a:pt x="142" y="159"/>
                  </a:cubicBezTo>
                  <a:cubicBezTo>
                    <a:pt x="145" y="160"/>
                    <a:pt x="146" y="164"/>
                    <a:pt x="147" y="166"/>
                  </a:cubicBezTo>
                  <a:cubicBezTo>
                    <a:pt x="148" y="168"/>
                    <a:pt x="150" y="169"/>
                    <a:pt x="155" y="169"/>
                  </a:cubicBezTo>
                  <a:cubicBezTo>
                    <a:pt x="160" y="170"/>
                    <a:pt x="161" y="165"/>
                    <a:pt x="161" y="165"/>
                  </a:cubicBezTo>
                  <a:lnTo>
                    <a:pt x="179" y="163"/>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31">
              <a:extLst>
                <a:ext uri="{FF2B5EF4-FFF2-40B4-BE49-F238E27FC236}">
                  <a16:creationId xmlns:a16="http://schemas.microsoft.com/office/drawing/2014/main" id="{C670FA00-0525-47C2-B32D-9C7CBDAFED7B}"/>
                </a:ext>
              </a:extLst>
            </p:cNvPr>
            <p:cNvSpPr>
              <a:spLocks/>
            </p:cNvSpPr>
            <p:nvPr/>
          </p:nvSpPr>
          <p:spPr bwMode="auto">
            <a:xfrm>
              <a:off x="1970716" y="2750742"/>
              <a:ext cx="26959" cy="61621"/>
            </a:xfrm>
            <a:custGeom>
              <a:avLst/>
              <a:gdLst>
                <a:gd name="T0" fmla="*/ 1 w 22"/>
                <a:gd name="T1" fmla="*/ 23 h 51"/>
                <a:gd name="T2" fmla="*/ 7 w 22"/>
                <a:gd name="T3" fmla="*/ 7 h 51"/>
                <a:gd name="T4" fmla="*/ 21 w 22"/>
                <a:gd name="T5" fmla="*/ 5 h 51"/>
                <a:gd name="T6" fmla="*/ 18 w 22"/>
                <a:gd name="T7" fmla="*/ 22 h 51"/>
                <a:gd name="T8" fmla="*/ 15 w 22"/>
                <a:gd name="T9" fmla="*/ 48 h 51"/>
                <a:gd name="T10" fmla="*/ 10 w 22"/>
                <a:gd name="T11" fmla="*/ 45 h 51"/>
                <a:gd name="T12" fmla="*/ 1 w 22"/>
                <a:gd name="T13" fmla="*/ 23 h 51"/>
              </a:gdLst>
              <a:ahLst/>
              <a:cxnLst>
                <a:cxn ang="0">
                  <a:pos x="T0" y="T1"/>
                </a:cxn>
                <a:cxn ang="0">
                  <a:pos x="T2" y="T3"/>
                </a:cxn>
                <a:cxn ang="0">
                  <a:pos x="T4" y="T5"/>
                </a:cxn>
                <a:cxn ang="0">
                  <a:pos x="T6" y="T7"/>
                </a:cxn>
                <a:cxn ang="0">
                  <a:pos x="T8" y="T9"/>
                </a:cxn>
                <a:cxn ang="0">
                  <a:pos x="T10" y="T11"/>
                </a:cxn>
                <a:cxn ang="0">
                  <a:pos x="T12" y="T13"/>
                </a:cxn>
              </a:cxnLst>
              <a:rect l="0" t="0" r="r" b="b"/>
              <a:pathLst>
                <a:path w="22" h="51">
                  <a:moveTo>
                    <a:pt x="1" y="23"/>
                  </a:moveTo>
                  <a:cubicBezTo>
                    <a:pt x="0" y="16"/>
                    <a:pt x="3" y="10"/>
                    <a:pt x="7" y="7"/>
                  </a:cubicBezTo>
                  <a:cubicBezTo>
                    <a:pt x="11" y="4"/>
                    <a:pt x="20" y="0"/>
                    <a:pt x="21" y="5"/>
                  </a:cubicBezTo>
                  <a:cubicBezTo>
                    <a:pt x="22" y="9"/>
                    <a:pt x="21" y="10"/>
                    <a:pt x="18" y="22"/>
                  </a:cubicBezTo>
                  <a:cubicBezTo>
                    <a:pt x="16" y="34"/>
                    <a:pt x="16" y="45"/>
                    <a:pt x="15" y="48"/>
                  </a:cubicBezTo>
                  <a:cubicBezTo>
                    <a:pt x="14" y="51"/>
                    <a:pt x="13" y="50"/>
                    <a:pt x="10" y="45"/>
                  </a:cubicBezTo>
                  <a:cubicBezTo>
                    <a:pt x="7" y="40"/>
                    <a:pt x="3" y="31"/>
                    <a:pt x="1" y="23"/>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32">
              <a:extLst>
                <a:ext uri="{FF2B5EF4-FFF2-40B4-BE49-F238E27FC236}">
                  <a16:creationId xmlns:a16="http://schemas.microsoft.com/office/drawing/2014/main" id="{3F28CD3B-A7CC-4A57-A297-6272C958CBA3}"/>
                </a:ext>
              </a:extLst>
            </p:cNvPr>
            <p:cNvSpPr>
              <a:spLocks/>
            </p:cNvSpPr>
            <p:nvPr/>
          </p:nvSpPr>
          <p:spPr bwMode="auto">
            <a:xfrm>
              <a:off x="1612542" y="2644830"/>
              <a:ext cx="100135" cy="78952"/>
            </a:xfrm>
            <a:custGeom>
              <a:avLst/>
              <a:gdLst>
                <a:gd name="T0" fmla="*/ 9 w 82"/>
                <a:gd name="T1" fmla="*/ 15 h 65"/>
                <a:gd name="T2" fmla="*/ 19 w 82"/>
                <a:gd name="T3" fmla="*/ 17 h 65"/>
                <a:gd name="T4" fmla="*/ 31 w 82"/>
                <a:gd name="T5" fmla="*/ 16 h 65"/>
                <a:gd name="T6" fmla="*/ 44 w 82"/>
                <a:gd name="T7" fmla="*/ 11 h 65"/>
                <a:gd name="T8" fmla="*/ 53 w 82"/>
                <a:gd name="T9" fmla="*/ 3 h 65"/>
                <a:gd name="T10" fmla="*/ 66 w 82"/>
                <a:gd name="T11" fmla="*/ 2 h 65"/>
                <a:gd name="T12" fmla="*/ 80 w 82"/>
                <a:gd name="T13" fmla="*/ 12 h 65"/>
                <a:gd name="T14" fmla="*/ 82 w 82"/>
                <a:gd name="T15" fmla="*/ 24 h 65"/>
                <a:gd name="T16" fmla="*/ 73 w 82"/>
                <a:gd name="T17" fmla="*/ 25 h 65"/>
                <a:gd name="T18" fmla="*/ 59 w 82"/>
                <a:gd name="T19" fmla="*/ 26 h 65"/>
                <a:gd name="T20" fmla="*/ 67 w 82"/>
                <a:gd name="T21" fmla="*/ 34 h 65"/>
                <a:gd name="T22" fmla="*/ 75 w 82"/>
                <a:gd name="T23" fmla="*/ 41 h 65"/>
                <a:gd name="T24" fmla="*/ 69 w 82"/>
                <a:gd name="T25" fmla="*/ 45 h 65"/>
                <a:gd name="T26" fmla="*/ 58 w 82"/>
                <a:gd name="T27" fmla="*/ 47 h 65"/>
                <a:gd name="T28" fmla="*/ 70 w 82"/>
                <a:gd name="T29" fmla="*/ 53 h 65"/>
                <a:gd name="T30" fmla="*/ 65 w 82"/>
                <a:gd name="T31" fmla="*/ 62 h 65"/>
                <a:gd name="T32" fmla="*/ 43 w 82"/>
                <a:gd name="T33" fmla="*/ 62 h 65"/>
                <a:gd name="T34" fmla="*/ 41 w 82"/>
                <a:gd name="T35" fmla="*/ 55 h 65"/>
                <a:gd name="T36" fmla="*/ 24 w 82"/>
                <a:gd name="T37" fmla="*/ 38 h 65"/>
                <a:gd name="T38" fmla="*/ 19 w 82"/>
                <a:gd name="T39" fmla="*/ 35 h 65"/>
                <a:gd name="T40" fmla="*/ 6 w 82"/>
                <a:gd name="T41" fmla="*/ 33 h 65"/>
                <a:gd name="T42" fmla="*/ 9 w 82"/>
                <a:gd name="T43"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2" h="65">
                  <a:moveTo>
                    <a:pt x="9" y="15"/>
                  </a:moveTo>
                  <a:cubicBezTo>
                    <a:pt x="12" y="14"/>
                    <a:pt x="19" y="17"/>
                    <a:pt x="19" y="17"/>
                  </a:cubicBezTo>
                  <a:cubicBezTo>
                    <a:pt x="19" y="17"/>
                    <a:pt x="23" y="17"/>
                    <a:pt x="31" y="16"/>
                  </a:cubicBezTo>
                  <a:cubicBezTo>
                    <a:pt x="38" y="15"/>
                    <a:pt x="42" y="13"/>
                    <a:pt x="44" y="11"/>
                  </a:cubicBezTo>
                  <a:cubicBezTo>
                    <a:pt x="46" y="9"/>
                    <a:pt x="51" y="5"/>
                    <a:pt x="53" y="3"/>
                  </a:cubicBezTo>
                  <a:cubicBezTo>
                    <a:pt x="55" y="2"/>
                    <a:pt x="60" y="0"/>
                    <a:pt x="66" y="2"/>
                  </a:cubicBezTo>
                  <a:cubicBezTo>
                    <a:pt x="72" y="4"/>
                    <a:pt x="78" y="8"/>
                    <a:pt x="80" y="12"/>
                  </a:cubicBezTo>
                  <a:cubicBezTo>
                    <a:pt x="82" y="16"/>
                    <a:pt x="82" y="22"/>
                    <a:pt x="82" y="24"/>
                  </a:cubicBezTo>
                  <a:cubicBezTo>
                    <a:pt x="82" y="26"/>
                    <a:pt x="82" y="26"/>
                    <a:pt x="73" y="25"/>
                  </a:cubicBezTo>
                  <a:cubicBezTo>
                    <a:pt x="65" y="25"/>
                    <a:pt x="59" y="23"/>
                    <a:pt x="59" y="26"/>
                  </a:cubicBezTo>
                  <a:cubicBezTo>
                    <a:pt x="59" y="28"/>
                    <a:pt x="63" y="31"/>
                    <a:pt x="67" y="34"/>
                  </a:cubicBezTo>
                  <a:cubicBezTo>
                    <a:pt x="70" y="36"/>
                    <a:pt x="75" y="38"/>
                    <a:pt x="75" y="41"/>
                  </a:cubicBezTo>
                  <a:cubicBezTo>
                    <a:pt x="75" y="44"/>
                    <a:pt x="76" y="45"/>
                    <a:pt x="69" y="45"/>
                  </a:cubicBezTo>
                  <a:cubicBezTo>
                    <a:pt x="62" y="46"/>
                    <a:pt x="55" y="45"/>
                    <a:pt x="58" y="47"/>
                  </a:cubicBezTo>
                  <a:cubicBezTo>
                    <a:pt x="61" y="49"/>
                    <a:pt x="69" y="52"/>
                    <a:pt x="70" y="53"/>
                  </a:cubicBezTo>
                  <a:cubicBezTo>
                    <a:pt x="71" y="54"/>
                    <a:pt x="69" y="61"/>
                    <a:pt x="65" y="62"/>
                  </a:cubicBezTo>
                  <a:cubicBezTo>
                    <a:pt x="61" y="62"/>
                    <a:pt x="46" y="65"/>
                    <a:pt x="43" y="62"/>
                  </a:cubicBezTo>
                  <a:cubicBezTo>
                    <a:pt x="41" y="60"/>
                    <a:pt x="41" y="57"/>
                    <a:pt x="41" y="55"/>
                  </a:cubicBezTo>
                  <a:cubicBezTo>
                    <a:pt x="40" y="52"/>
                    <a:pt x="24" y="38"/>
                    <a:pt x="24" y="38"/>
                  </a:cubicBezTo>
                  <a:cubicBezTo>
                    <a:pt x="19" y="35"/>
                    <a:pt x="19" y="35"/>
                    <a:pt x="19" y="35"/>
                  </a:cubicBezTo>
                  <a:cubicBezTo>
                    <a:pt x="19" y="35"/>
                    <a:pt x="7" y="41"/>
                    <a:pt x="6" y="33"/>
                  </a:cubicBezTo>
                  <a:cubicBezTo>
                    <a:pt x="5" y="26"/>
                    <a:pt x="0" y="18"/>
                    <a:pt x="9" y="1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33">
              <a:extLst>
                <a:ext uri="{FF2B5EF4-FFF2-40B4-BE49-F238E27FC236}">
                  <a16:creationId xmlns:a16="http://schemas.microsoft.com/office/drawing/2014/main" id="{1308DC51-16E9-468C-A499-4F234BBB8FE9}"/>
                </a:ext>
              </a:extLst>
            </p:cNvPr>
            <p:cNvSpPr>
              <a:spLocks/>
            </p:cNvSpPr>
            <p:nvPr/>
          </p:nvSpPr>
          <p:spPr bwMode="auto">
            <a:xfrm>
              <a:off x="1631799" y="2743039"/>
              <a:ext cx="57770" cy="36588"/>
            </a:xfrm>
            <a:custGeom>
              <a:avLst/>
              <a:gdLst>
                <a:gd name="T0" fmla="*/ 2 w 48"/>
                <a:gd name="T1" fmla="*/ 6 h 30"/>
                <a:gd name="T2" fmla="*/ 20 w 48"/>
                <a:gd name="T3" fmla="*/ 2 h 30"/>
                <a:gd name="T4" fmla="*/ 38 w 48"/>
                <a:gd name="T5" fmla="*/ 6 h 30"/>
                <a:gd name="T6" fmla="*/ 48 w 48"/>
                <a:gd name="T7" fmla="*/ 27 h 30"/>
                <a:gd name="T8" fmla="*/ 38 w 48"/>
                <a:gd name="T9" fmla="*/ 27 h 30"/>
                <a:gd name="T10" fmla="*/ 20 w 48"/>
                <a:gd name="T11" fmla="*/ 26 h 30"/>
                <a:gd name="T12" fmla="*/ 1 w 48"/>
                <a:gd name="T13" fmla="*/ 16 h 30"/>
                <a:gd name="T14" fmla="*/ 2 w 4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0">
                  <a:moveTo>
                    <a:pt x="2" y="6"/>
                  </a:moveTo>
                  <a:cubicBezTo>
                    <a:pt x="5" y="4"/>
                    <a:pt x="13" y="3"/>
                    <a:pt x="20" y="2"/>
                  </a:cubicBezTo>
                  <a:cubicBezTo>
                    <a:pt x="26" y="0"/>
                    <a:pt x="38" y="6"/>
                    <a:pt x="38" y="6"/>
                  </a:cubicBezTo>
                  <a:cubicBezTo>
                    <a:pt x="43" y="11"/>
                    <a:pt x="48" y="23"/>
                    <a:pt x="48" y="27"/>
                  </a:cubicBezTo>
                  <a:cubicBezTo>
                    <a:pt x="48" y="30"/>
                    <a:pt x="45" y="30"/>
                    <a:pt x="38" y="27"/>
                  </a:cubicBezTo>
                  <a:cubicBezTo>
                    <a:pt x="30" y="24"/>
                    <a:pt x="20" y="26"/>
                    <a:pt x="20" y="26"/>
                  </a:cubicBezTo>
                  <a:cubicBezTo>
                    <a:pt x="20" y="26"/>
                    <a:pt x="2" y="20"/>
                    <a:pt x="1" y="16"/>
                  </a:cubicBezTo>
                  <a:cubicBezTo>
                    <a:pt x="0" y="11"/>
                    <a:pt x="2" y="6"/>
                    <a:pt x="2" y="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34">
              <a:extLst>
                <a:ext uri="{FF2B5EF4-FFF2-40B4-BE49-F238E27FC236}">
                  <a16:creationId xmlns:a16="http://schemas.microsoft.com/office/drawing/2014/main" id="{6B024B49-15F1-4915-9838-913CA8020309}"/>
                </a:ext>
              </a:extLst>
            </p:cNvPr>
            <p:cNvSpPr>
              <a:spLocks/>
            </p:cNvSpPr>
            <p:nvPr/>
          </p:nvSpPr>
          <p:spPr bwMode="auto">
            <a:xfrm>
              <a:off x="1620245" y="2783478"/>
              <a:ext cx="59696" cy="144425"/>
            </a:xfrm>
            <a:custGeom>
              <a:avLst/>
              <a:gdLst>
                <a:gd name="T0" fmla="*/ 7 w 49"/>
                <a:gd name="T1" fmla="*/ 23 h 118"/>
                <a:gd name="T2" fmla="*/ 11 w 49"/>
                <a:gd name="T3" fmla="*/ 8 h 118"/>
                <a:gd name="T4" fmla="*/ 13 w 49"/>
                <a:gd name="T5" fmla="*/ 6 h 118"/>
                <a:gd name="T6" fmla="*/ 13 w 49"/>
                <a:gd name="T7" fmla="*/ 0 h 118"/>
                <a:gd name="T8" fmla="*/ 32 w 49"/>
                <a:gd name="T9" fmla="*/ 6 h 118"/>
                <a:gd name="T10" fmla="*/ 45 w 49"/>
                <a:gd name="T11" fmla="*/ 15 h 118"/>
                <a:gd name="T12" fmla="*/ 34 w 49"/>
                <a:gd name="T13" fmla="*/ 18 h 118"/>
                <a:gd name="T14" fmla="*/ 39 w 49"/>
                <a:gd name="T15" fmla="*/ 28 h 118"/>
                <a:gd name="T16" fmla="*/ 48 w 49"/>
                <a:gd name="T17" fmla="*/ 30 h 118"/>
                <a:gd name="T18" fmla="*/ 44 w 49"/>
                <a:gd name="T19" fmla="*/ 41 h 118"/>
                <a:gd name="T20" fmla="*/ 46 w 49"/>
                <a:gd name="T21" fmla="*/ 54 h 118"/>
                <a:gd name="T22" fmla="*/ 27 w 49"/>
                <a:gd name="T23" fmla="*/ 69 h 118"/>
                <a:gd name="T24" fmla="*/ 33 w 49"/>
                <a:gd name="T25" fmla="*/ 85 h 118"/>
                <a:gd name="T26" fmla="*/ 30 w 49"/>
                <a:gd name="T27" fmla="*/ 96 h 118"/>
                <a:gd name="T28" fmla="*/ 44 w 49"/>
                <a:gd name="T29" fmla="*/ 102 h 118"/>
                <a:gd name="T30" fmla="*/ 41 w 49"/>
                <a:gd name="T31" fmla="*/ 108 h 118"/>
                <a:gd name="T32" fmla="*/ 22 w 49"/>
                <a:gd name="T33" fmla="*/ 108 h 118"/>
                <a:gd name="T34" fmla="*/ 15 w 49"/>
                <a:gd name="T35" fmla="*/ 110 h 118"/>
                <a:gd name="T36" fmla="*/ 11 w 49"/>
                <a:gd name="T37" fmla="*/ 115 h 118"/>
                <a:gd name="T38" fmla="*/ 3 w 49"/>
                <a:gd name="T39" fmla="*/ 86 h 118"/>
                <a:gd name="T40" fmla="*/ 11 w 49"/>
                <a:gd name="T41" fmla="*/ 67 h 118"/>
                <a:gd name="T42" fmla="*/ 7 w 49"/>
                <a:gd name="T43" fmla="*/ 50 h 118"/>
                <a:gd name="T44" fmla="*/ 7 w 49"/>
                <a:gd name="T45" fmla="*/ 36 h 118"/>
                <a:gd name="T46" fmla="*/ 7 w 49"/>
                <a:gd name="T47" fmla="*/ 2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118">
                  <a:moveTo>
                    <a:pt x="7" y="23"/>
                  </a:moveTo>
                  <a:cubicBezTo>
                    <a:pt x="7" y="23"/>
                    <a:pt x="8" y="11"/>
                    <a:pt x="11" y="8"/>
                  </a:cubicBezTo>
                  <a:cubicBezTo>
                    <a:pt x="13" y="6"/>
                    <a:pt x="13" y="6"/>
                    <a:pt x="13" y="6"/>
                  </a:cubicBezTo>
                  <a:cubicBezTo>
                    <a:pt x="13" y="0"/>
                    <a:pt x="13" y="0"/>
                    <a:pt x="13" y="0"/>
                  </a:cubicBezTo>
                  <a:cubicBezTo>
                    <a:pt x="13" y="0"/>
                    <a:pt x="26" y="3"/>
                    <a:pt x="32" y="6"/>
                  </a:cubicBezTo>
                  <a:cubicBezTo>
                    <a:pt x="39" y="8"/>
                    <a:pt x="47" y="12"/>
                    <a:pt x="45" y="15"/>
                  </a:cubicBezTo>
                  <a:cubicBezTo>
                    <a:pt x="44" y="19"/>
                    <a:pt x="34" y="18"/>
                    <a:pt x="34" y="18"/>
                  </a:cubicBezTo>
                  <a:cubicBezTo>
                    <a:pt x="34" y="18"/>
                    <a:pt x="35" y="27"/>
                    <a:pt x="39" y="28"/>
                  </a:cubicBezTo>
                  <a:cubicBezTo>
                    <a:pt x="43" y="29"/>
                    <a:pt x="48" y="29"/>
                    <a:pt x="48" y="30"/>
                  </a:cubicBezTo>
                  <a:cubicBezTo>
                    <a:pt x="48" y="32"/>
                    <a:pt x="44" y="41"/>
                    <a:pt x="44" y="41"/>
                  </a:cubicBezTo>
                  <a:cubicBezTo>
                    <a:pt x="44" y="41"/>
                    <a:pt x="49" y="50"/>
                    <a:pt x="46" y="54"/>
                  </a:cubicBezTo>
                  <a:cubicBezTo>
                    <a:pt x="43" y="59"/>
                    <a:pt x="28" y="66"/>
                    <a:pt x="27" y="69"/>
                  </a:cubicBezTo>
                  <a:cubicBezTo>
                    <a:pt x="27" y="72"/>
                    <a:pt x="33" y="81"/>
                    <a:pt x="33" y="85"/>
                  </a:cubicBezTo>
                  <a:cubicBezTo>
                    <a:pt x="33" y="88"/>
                    <a:pt x="30" y="93"/>
                    <a:pt x="30" y="96"/>
                  </a:cubicBezTo>
                  <a:cubicBezTo>
                    <a:pt x="31" y="99"/>
                    <a:pt x="42" y="101"/>
                    <a:pt x="44" y="102"/>
                  </a:cubicBezTo>
                  <a:cubicBezTo>
                    <a:pt x="45" y="104"/>
                    <a:pt x="44" y="107"/>
                    <a:pt x="41" y="108"/>
                  </a:cubicBezTo>
                  <a:cubicBezTo>
                    <a:pt x="37" y="110"/>
                    <a:pt x="26" y="110"/>
                    <a:pt x="22" y="108"/>
                  </a:cubicBezTo>
                  <a:cubicBezTo>
                    <a:pt x="18" y="106"/>
                    <a:pt x="16" y="105"/>
                    <a:pt x="15" y="110"/>
                  </a:cubicBezTo>
                  <a:cubicBezTo>
                    <a:pt x="15" y="115"/>
                    <a:pt x="12" y="118"/>
                    <a:pt x="11" y="115"/>
                  </a:cubicBezTo>
                  <a:cubicBezTo>
                    <a:pt x="10" y="113"/>
                    <a:pt x="0" y="98"/>
                    <a:pt x="3" y="86"/>
                  </a:cubicBezTo>
                  <a:cubicBezTo>
                    <a:pt x="6" y="75"/>
                    <a:pt x="11" y="70"/>
                    <a:pt x="11" y="67"/>
                  </a:cubicBezTo>
                  <a:cubicBezTo>
                    <a:pt x="11" y="63"/>
                    <a:pt x="7" y="55"/>
                    <a:pt x="7" y="50"/>
                  </a:cubicBezTo>
                  <a:cubicBezTo>
                    <a:pt x="6" y="45"/>
                    <a:pt x="7" y="38"/>
                    <a:pt x="7" y="36"/>
                  </a:cubicBezTo>
                  <a:cubicBezTo>
                    <a:pt x="7" y="33"/>
                    <a:pt x="7" y="23"/>
                    <a:pt x="7" y="23"/>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35">
              <a:extLst>
                <a:ext uri="{FF2B5EF4-FFF2-40B4-BE49-F238E27FC236}">
                  <a16:creationId xmlns:a16="http://schemas.microsoft.com/office/drawing/2014/main" id="{24D3BA45-C9E3-4A03-8427-EEF724DBA712}"/>
                </a:ext>
              </a:extLst>
            </p:cNvPr>
            <p:cNvSpPr>
              <a:spLocks/>
            </p:cNvSpPr>
            <p:nvPr/>
          </p:nvSpPr>
          <p:spPr bwMode="auto">
            <a:xfrm>
              <a:off x="1589434" y="2941383"/>
              <a:ext cx="30811" cy="71250"/>
            </a:xfrm>
            <a:custGeom>
              <a:avLst/>
              <a:gdLst>
                <a:gd name="T0" fmla="*/ 10 w 25"/>
                <a:gd name="T1" fmla="*/ 15 h 59"/>
                <a:gd name="T2" fmla="*/ 22 w 25"/>
                <a:gd name="T3" fmla="*/ 5 h 59"/>
                <a:gd name="T4" fmla="*/ 22 w 25"/>
                <a:gd name="T5" fmla="*/ 28 h 59"/>
                <a:gd name="T6" fmla="*/ 9 w 25"/>
                <a:gd name="T7" fmla="*/ 52 h 59"/>
                <a:gd name="T8" fmla="*/ 1 w 25"/>
                <a:gd name="T9" fmla="*/ 54 h 59"/>
                <a:gd name="T10" fmla="*/ 7 w 25"/>
                <a:gd name="T11" fmla="*/ 34 h 59"/>
                <a:gd name="T12" fmla="*/ 10 w 25"/>
                <a:gd name="T13" fmla="*/ 15 h 59"/>
              </a:gdLst>
              <a:ahLst/>
              <a:cxnLst>
                <a:cxn ang="0">
                  <a:pos x="T0" y="T1"/>
                </a:cxn>
                <a:cxn ang="0">
                  <a:pos x="T2" y="T3"/>
                </a:cxn>
                <a:cxn ang="0">
                  <a:pos x="T4" y="T5"/>
                </a:cxn>
                <a:cxn ang="0">
                  <a:pos x="T6" y="T7"/>
                </a:cxn>
                <a:cxn ang="0">
                  <a:pos x="T8" y="T9"/>
                </a:cxn>
                <a:cxn ang="0">
                  <a:pos x="T10" y="T11"/>
                </a:cxn>
                <a:cxn ang="0">
                  <a:pos x="T12" y="T13"/>
                </a:cxn>
              </a:cxnLst>
              <a:rect l="0" t="0" r="r" b="b"/>
              <a:pathLst>
                <a:path w="25" h="59">
                  <a:moveTo>
                    <a:pt x="10" y="15"/>
                  </a:moveTo>
                  <a:cubicBezTo>
                    <a:pt x="11" y="12"/>
                    <a:pt x="19" y="0"/>
                    <a:pt x="22" y="5"/>
                  </a:cubicBezTo>
                  <a:cubicBezTo>
                    <a:pt x="24" y="9"/>
                    <a:pt x="25" y="21"/>
                    <a:pt x="22" y="28"/>
                  </a:cubicBezTo>
                  <a:cubicBezTo>
                    <a:pt x="20" y="35"/>
                    <a:pt x="16" y="45"/>
                    <a:pt x="9" y="52"/>
                  </a:cubicBezTo>
                  <a:cubicBezTo>
                    <a:pt x="3" y="59"/>
                    <a:pt x="0" y="56"/>
                    <a:pt x="1" y="54"/>
                  </a:cubicBezTo>
                  <a:cubicBezTo>
                    <a:pt x="2" y="53"/>
                    <a:pt x="7" y="36"/>
                    <a:pt x="7" y="34"/>
                  </a:cubicBezTo>
                  <a:cubicBezTo>
                    <a:pt x="7" y="32"/>
                    <a:pt x="10" y="15"/>
                    <a:pt x="10" y="1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36">
              <a:extLst>
                <a:ext uri="{FF2B5EF4-FFF2-40B4-BE49-F238E27FC236}">
                  <a16:creationId xmlns:a16="http://schemas.microsoft.com/office/drawing/2014/main" id="{387A33E7-E1B2-4B5C-90A5-0A66429E7E4E}"/>
                </a:ext>
              </a:extLst>
            </p:cNvPr>
            <p:cNvSpPr>
              <a:spLocks/>
            </p:cNvSpPr>
            <p:nvPr/>
          </p:nvSpPr>
          <p:spPr bwMode="auto">
            <a:xfrm>
              <a:off x="1712677" y="2244291"/>
              <a:ext cx="258039" cy="371654"/>
            </a:xfrm>
            <a:custGeom>
              <a:avLst/>
              <a:gdLst>
                <a:gd name="T0" fmla="*/ 30 w 213"/>
                <a:gd name="T1" fmla="*/ 275 h 306"/>
                <a:gd name="T2" fmla="*/ 52 w 213"/>
                <a:gd name="T3" fmla="*/ 244 h 306"/>
                <a:gd name="T4" fmla="*/ 25 w 213"/>
                <a:gd name="T5" fmla="*/ 226 h 306"/>
                <a:gd name="T6" fmla="*/ 30 w 213"/>
                <a:gd name="T7" fmla="*/ 193 h 306"/>
                <a:gd name="T8" fmla="*/ 5 w 213"/>
                <a:gd name="T9" fmla="*/ 152 h 306"/>
                <a:gd name="T10" fmla="*/ 26 w 213"/>
                <a:gd name="T11" fmla="*/ 118 h 306"/>
                <a:gd name="T12" fmla="*/ 41 w 213"/>
                <a:gd name="T13" fmla="*/ 146 h 306"/>
                <a:gd name="T14" fmla="*/ 63 w 213"/>
                <a:gd name="T15" fmla="*/ 143 h 306"/>
                <a:gd name="T16" fmla="*/ 90 w 213"/>
                <a:gd name="T17" fmla="*/ 145 h 306"/>
                <a:gd name="T18" fmla="*/ 77 w 213"/>
                <a:gd name="T19" fmla="*/ 113 h 306"/>
                <a:gd name="T20" fmla="*/ 128 w 213"/>
                <a:gd name="T21" fmla="*/ 68 h 306"/>
                <a:gd name="T22" fmla="*/ 178 w 213"/>
                <a:gd name="T23" fmla="*/ 19 h 306"/>
                <a:gd name="T24" fmla="*/ 197 w 213"/>
                <a:gd name="T25" fmla="*/ 15 h 306"/>
                <a:gd name="T26" fmla="*/ 188 w 213"/>
                <a:gd name="T27" fmla="*/ 81 h 306"/>
                <a:gd name="T28" fmla="*/ 190 w 213"/>
                <a:gd name="T29" fmla="*/ 113 h 306"/>
                <a:gd name="T30" fmla="*/ 192 w 213"/>
                <a:gd name="T31" fmla="*/ 127 h 306"/>
                <a:gd name="T32" fmla="*/ 165 w 213"/>
                <a:gd name="T33" fmla="*/ 124 h 306"/>
                <a:gd name="T34" fmla="*/ 159 w 213"/>
                <a:gd name="T35" fmla="*/ 139 h 306"/>
                <a:gd name="T36" fmla="*/ 140 w 213"/>
                <a:gd name="T37" fmla="*/ 161 h 306"/>
                <a:gd name="T38" fmla="*/ 136 w 213"/>
                <a:gd name="T39" fmla="*/ 183 h 306"/>
                <a:gd name="T40" fmla="*/ 148 w 213"/>
                <a:gd name="T41" fmla="*/ 174 h 306"/>
                <a:gd name="T42" fmla="*/ 138 w 213"/>
                <a:gd name="T43" fmla="*/ 205 h 306"/>
                <a:gd name="T44" fmla="*/ 147 w 213"/>
                <a:gd name="T45" fmla="*/ 228 h 306"/>
                <a:gd name="T46" fmla="*/ 102 w 213"/>
                <a:gd name="T47" fmla="*/ 213 h 306"/>
                <a:gd name="T48" fmla="*/ 94 w 213"/>
                <a:gd name="T49" fmla="*/ 187 h 306"/>
                <a:gd name="T50" fmla="*/ 73 w 213"/>
                <a:gd name="T51" fmla="*/ 211 h 306"/>
                <a:gd name="T52" fmla="*/ 89 w 213"/>
                <a:gd name="T53" fmla="*/ 232 h 306"/>
                <a:gd name="T54" fmla="*/ 67 w 213"/>
                <a:gd name="T55" fmla="*/ 248 h 306"/>
                <a:gd name="T56" fmla="*/ 73 w 213"/>
                <a:gd name="T57" fmla="*/ 274 h 306"/>
                <a:gd name="T58" fmla="*/ 54 w 213"/>
                <a:gd name="T59" fmla="*/ 280 h 306"/>
                <a:gd name="T60" fmla="*/ 42 w 213"/>
                <a:gd name="T61" fmla="*/ 290 h 306"/>
                <a:gd name="T62" fmla="*/ 11 w 213"/>
                <a:gd name="T63" fmla="*/ 28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306">
                  <a:moveTo>
                    <a:pt x="11" y="286"/>
                  </a:moveTo>
                  <a:cubicBezTo>
                    <a:pt x="30" y="275"/>
                    <a:pt x="30" y="275"/>
                    <a:pt x="30" y="275"/>
                  </a:cubicBezTo>
                  <a:cubicBezTo>
                    <a:pt x="30" y="275"/>
                    <a:pt x="23" y="267"/>
                    <a:pt x="32" y="261"/>
                  </a:cubicBezTo>
                  <a:cubicBezTo>
                    <a:pt x="41" y="256"/>
                    <a:pt x="51" y="248"/>
                    <a:pt x="52" y="244"/>
                  </a:cubicBezTo>
                  <a:cubicBezTo>
                    <a:pt x="54" y="241"/>
                    <a:pt x="48" y="232"/>
                    <a:pt x="48" y="232"/>
                  </a:cubicBezTo>
                  <a:cubicBezTo>
                    <a:pt x="25" y="226"/>
                    <a:pt x="25" y="226"/>
                    <a:pt x="25" y="226"/>
                  </a:cubicBezTo>
                  <a:cubicBezTo>
                    <a:pt x="20" y="216"/>
                    <a:pt x="20" y="216"/>
                    <a:pt x="20" y="216"/>
                  </a:cubicBezTo>
                  <a:cubicBezTo>
                    <a:pt x="20" y="216"/>
                    <a:pt x="28" y="197"/>
                    <a:pt x="30" y="193"/>
                  </a:cubicBezTo>
                  <a:cubicBezTo>
                    <a:pt x="33" y="189"/>
                    <a:pt x="25" y="191"/>
                    <a:pt x="15" y="185"/>
                  </a:cubicBezTo>
                  <a:cubicBezTo>
                    <a:pt x="5" y="179"/>
                    <a:pt x="0" y="160"/>
                    <a:pt x="5" y="152"/>
                  </a:cubicBezTo>
                  <a:cubicBezTo>
                    <a:pt x="10" y="145"/>
                    <a:pt x="12" y="139"/>
                    <a:pt x="12" y="139"/>
                  </a:cubicBezTo>
                  <a:cubicBezTo>
                    <a:pt x="12" y="139"/>
                    <a:pt x="17" y="118"/>
                    <a:pt x="26" y="118"/>
                  </a:cubicBezTo>
                  <a:cubicBezTo>
                    <a:pt x="35" y="118"/>
                    <a:pt x="43" y="120"/>
                    <a:pt x="44" y="124"/>
                  </a:cubicBezTo>
                  <a:cubicBezTo>
                    <a:pt x="45" y="129"/>
                    <a:pt x="41" y="146"/>
                    <a:pt x="41" y="146"/>
                  </a:cubicBezTo>
                  <a:cubicBezTo>
                    <a:pt x="56" y="157"/>
                    <a:pt x="56" y="157"/>
                    <a:pt x="56" y="157"/>
                  </a:cubicBezTo>
                  <a:cubicBezTo>
                    <a:pt x="56" y="157"/>
                    <a:pt x="62" y="144"/>
                    <a:pt x="63" y="143"/>
                  </a:cubicBezTo>
                  <a:cubicBezTo>
                    <a:pt x="63" y="142"/>
                    <a:pt x="69" y="133"/>
                    <a:pt x="69" y="133"/>
                  </a:cubicBezTo>
                  <a:cubicBezTo>
                    <a:pt x="69" y="133"/>
                    <a:pt x="83" y="149"/>
                    <a:pt x="90" y="145"/>
                  </a:cubicBezTo>
                  <a:cubicBezTo>
                    <a:pt x="96" y="142"/>
                    <a:pt x="93" y="139"/>
                    <a:pt x="89" y="134"/>
                  </a:cubicBezTo>
                  <a:cubicBezTo>
                    <a:pt x="86" y="129"/>
                    <a:pt x="78" y="118"/>
                    <a:pt x="77" y="113"/>
                  </a:cubicBezTo>
                  <a:cubicBezTo>
                    <a:pt x="75" y="108"/>
                    <a:pt x="80" y="90"/>
                    <a:pt x="91" y="82"/>
                  </a:cubicBezTo>
                  <a:cubicBezTo>
                    <a:pt x="102" y="74"/>
                    <a:pt x="114" y="67"/>
                    <a:pt x="128" y="68"/>
                  </a:cubicBezTo>
                  <a:cubicBezTo>
                    <a:pt x="128" y="68"/>
                    <a:pt x="144" y="63"/>
                    <a:pt x="148" y="59"/>
                  </a:cubicBezTo>
                  <a:cubicBezTo>
                    <a:pt x="151" y="55"/>
                    <a:pt x="178" y="19"/>
                    <a:pt x="178" y="19"/>
                  </a:cubicBezTo>
                  <a:cubicBezTo>
                    <a:pt x="196" y="0"/>
                    <a:pt x="196" y="0"/>
                    <a:pt x="196" y="0"/>
                  </a:cubicBezTo>
                  <a:cubicBezTo>
                    <a:pt x="196" y="0"/>
                    <a:pt x="198" y="6"/>
                    <a:pt x="197" y="15"/>
                  </a:cubicBezTo>
                  <a:cubicBezTo>
                    <a:pt x="197" y="23"/>
                    <a:pt x="199" y="49"/>
                    <a:pt x="198" y="54"/>
                  </a:cubicBezTo>
                  <a:cubicBezTo>
                    <a:pt x="198" y="59"/>
                    <a:pt x="188" y="73"/>
                    <a:pt x="188" y="81"/>
                  </a:cubicBezTo>
                  <a:cubicBezTo>
                    <a:pt x="188" y="89"/>
                    <a:pt x="179" y="104"/>
                    <a:pt x="176" y="111"/>
                  </a:cubicBezTo>
                  <a:cubicBezTo>
                    <a:pt x="174" y="117"/>
                    <a:pt x="182" y="115"/>
                    <a:pt x="190" y="113"/>
                  </a:cubicBezTo>
                  <a:cubicBezTo>
                    <a:pt x="199" y="110"/>
                    <a:pt x="213" y="107"/>
                    <a:pt x="212" y="112"/>
                  </a:cubicBezTo>
                  <a:cubicBezTo>
                    <a:pt x="211" y="118"/>
                    <a:pt x="205" y="128"/>
                    <a:pt x="192" y="127"/>
                  </a:cubicBezTo>
                  <a:cubicBezTo>
                    <a:pt x="180" y="126"/>
                    <a:pt x="176" y="122"/>
                    <a:pt x="176" y="122"/>
                  </a:cubicBezTo>
                  <a:cubicBezTo>
                    <a:pt x="176" y="122"/>
                    <a:pt x="167" y="120"/>
                    <a:pt x="165" y="124"/>
                  </a:cubicBezTo>
                  <a:cubicBezTo>
                    <a:pt x="164" y="128"/>
                    <a:pt x="168" y="131"/>
                    <a:pt x="167" y="134"/>
                  </a:cubicBezTo>
                  <a:cubicBezTo>
                    <a:pt x="166" y="137"/>
                    <a:pt x="159" y="138"/>
                    <a:pt x="159" y="139"/>
                  </a:cubicBezTo>
                  <a:cubicBezTo>
                    <a:pt x="159" y="140"/>
                    <a:pt x="162" y="150"/>
                    <a:pt x="160" y="152"/>
                  </a:cubicBezTo>
                  <a:cubicBezTo>
                    <a:pt x="157" y="154"/>
                    <a:pt x="140" y="161"/>
                    <a:pt x="140" y="161"/>
                  </a:cubicBezTo>
                  <a:cubicBezTo>
                    <a:pt x="140" y="161"/>
                    <a:pt x="125" y="165"/>
                    <a:pt x="125" y="169"/>
                  </a:cubicBezTo>
                  <a:cubicBezTo>
                    <a:pt x="125" y="173"/>
                    <a:pt x="136" y="183"/>
                    <a:pt x="136" y="183"/>
                  </a:cubicBezTo>
                  <a:cubicBezTo>
                    <a:pt x="146" y="191"/>
                    <a:pt x="146" y="191"/>
                    <a:pt x="146" y="191"/>
                  </a:cubicBezTo>
                  <a:cubicBezTo>
                    <a:pt x="146" y="191"/>
                    <a:pt x="141" y="172"/>
                    <a:pt x="148" y="174"/>
                  </a:cubicBezTo>
                  <a:cubicBezTo>
                    <a:pt x="156" y="175"/>
                    <a:pt x="160" y="187"/>
                    <a:pt x="155" y="193"/>
                  </a:cubicBezTo>
                  <a:cubicBezTo>
                    <a:pt x="151" y="199"/>
                    <a:pt x="138" y="205"/>
                    <a:pt x="138" y="205"/>
                  </a:cubicBezTo>
                  <a:cubicBezTo>
                    <a:pt x="124" y="212"/>
                    <a:pt x="124" y="212"/>
                    <a:pt x="124" y="212"/>
                  </a:cubicBezTo>
                  <a:cubicBezTo>
                    <a:pt x="124" y="212"/>
                    <a:pt x="153" y="216"/>
                    <a:pt x="147" y="228"/>
                  </a:cubicBezTo>
                  <a:cubicBezTo>
                    <a:pt x="142" y="239"/>
                    <a:pt x="127" y="233"/>
                    <a:pt x="121" y="232"/>
                  </a:cubicBezTo>
                  <a:cubicBezTo>
                    <a:pt x="114" y="230"/>
                    <a:pt x="101" y="221"/>
                    <a:pt x="102" y="213"/>
                  </a:cubicBezTo>
                  <a:cubicBezTo>
                    <a:pt x="103" y="205"/>
                    <a:pt x="110" y="183"/>
                    <a:pt x="110" y="183"/>
                  </a:cubicBezTo>
                  <a:cubicBezTo>
                    <a:pt x="94" y="187"/>
                    <a:pt x="94" y="187"/>
                    <a:pt x="94" y="187"/>
                  </a:cubicBezTo>
                  <a:cubicBezTo>
                    <a:pt x="74" y="200"/>
                    <a:pt x="74" y="200"/>
                    <a:pt x="74" y="200"/>
                  </a:cubicBezTo>
                  <a:cubicBezTo>
                    <a:pt x="74" y="200"/>
                    <a:pt x="72" y="203"/>
                    <a:pt x="73" y="211"/>
                  </a:cubicBezTo>
                  <a:cubicBezTo>
                    <a:pt x="74" y="218"/>
                    <a:pt x="74" y="224"/>
                    <a:pt x="78" y="226"/>
                  </a:cubicBezTo>
                  <a:cubicBezTo>
                    <a:pt x="82" y="228"/>
                    <a:pt x="89" y="232"/>
                    <a:pt x="89" y="232"/>
                  </a:cubicBezTo>
                  <a:cubicBezTo>
                    <a:pt x="86" y="250"/>
                    <a:pt x="86" y="250"/>
                    <a:pt x="86" y="250"/>
                  </a:cubicBezTo>
                  <a:cubicBezTo>
                    <a:pt x="67" y="248"/>
                    <a:pt x="67" y="248"/>
                    <a:pt x="67" y="248"/>
                  </a:cubicBezTo>
                  <a:cubicBezTo>
                    <a:pt x="67" y="248"/>
                    <a:pt x="84" y="261"/>
                    <a:pt x="83" y="264"/>
                  </a:cubicBezTo>
                  <a:cubicBezTo>
                    <a:pt x="81" y="267"/>
                    <a:pt x="73" y="274"/>
                    <a:pt x="73" y="274"/>
                  </a:cubicBezTo>
                  <a:cubicBezTo>
                    <a:pt x="73" y="274"/>
                    <a:pt x="62" y="276"/>
                    <a:pt x="58" y="276"/>
                  </a:cubicBezTo>
                  <a:cubicBezTo>
                    <a:pt x="55" y="276"/>
                    <a:pt x="54" y="279"/>
                    <a:pt x="54" y="280"/>
                  </a:cubicBezTo>
                  <a:cubicBezTo>
                    <a:pt x="54" y="281"/>
                    <a:pt x="54" y="289"/>
                    <a:pt x="54" y="289"/>
                  </a:cubicBezTo>
                  <a:cubicBezTo>
                    <a:pt x="54" y="289"/>
                    <a:pt x="46" y="287"/>
                    <a:pt x="42" y="290"/>
                  </a:cubicBezTo>
                  <a:cubicBezTo>
                    <a:pt x="39" y="294"/>
                    <a:pt x="25" y="306"/>
                    <a:pt x="17" y="304"/>
                  </a:cubicBezTo>
                  <a:cubicBezTo>
                    <a:pt x="8" y="301"/>
                    <a:pt x="3" y="292"/>
                    <a:pt x="11" y="28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41">
              <a:extLst>
                <a:ext uri="{FF2B5EF4-FFF2-40B4-BE49-F238E27FC236}">
                  <a16:creationId xmlns:a16="http://schemas.microsoft.com/office/drawing/2014/main" id="{5A35E96B-2BA2-4A70-9295-837A571B82F0}"/>
                </a:ext>
              </a:extLst>
            </p:cNvPr>
            <p:cNvSpPr>
              <a:spLocks/>
            </p:cNvSpPr>
            <p:nvPr/>
          </p:nvSpPr>
          <p:spPr bwMode="auto">
            <a:xfrm>
              <a:off x="2825712" y="1874564"/>
              <a:ext cx="36588" cy="26959"/>
            </a:xfrm>
            <a:custGeom>
              <a:avLst/>
              <a:gdLst>
                <a:gd name="T0" fmla="*/ 0 w 30"/>
                <a:gd name="T1" fmla="*/ 11 h 22"/>
                <a:gd name="T2" fmla="*/ 19 w 30"/>
                <a:gd name="T3" fmla="*/ 1 h 22"/>
                <a:gd name="T4" fmla="*/ 20 w 30"/>
                <a:gd name="T5" fmla="*/ 17 h 22"/>
                <a:gd name="T6" fmla="*/ 9 w 30"/>
                <a:gd name="T7" fmla="*/ 22 h 22"/>
                <a:gd name="T8" fmla="*/ 0 w 30"/>
                <a:gd name="T9" fmla="*/ 11 h 22"/>
              </a:gdLst>
              <a:ahLst/>
              <a:cxnLst>
                <a:cxn ang="0">
                  <a:pos x="T0" y="T1"/>
                </a:cxn>
                <a:cxn ang="0">
                  <a:pos x="T2" y="T3"/>
                </a:cxn>
                <a:cxn ang="0">
                  <a:pos x="T4" y="T5"/>
                </a:cxn>
                <a:cxn ang="0">
                  <a:pos x="T6" y="T7"/>
                </a:cxn>
                <a:cxn ang="0">
                  <a:pos x="T8" y="T9"/>
                </a:cxn>
              </a:cxnLst>
              <a:rect l="0" t="0" r="r" b="b"/>
              <a:pathLst>
                <a:path w="30" h="22">
                  <a:moveTo>
                    <a:pt x="0" y="11"/>
                  </a:moveTo>
                  <a:cubicBezTo>
                    <a:pt x="6" y="6"/>
                    <a:pt x="7" y="1"/>
                    <a:pt x="19" y="1"/>
                  </a:cubicBezTo>
                  <a:cubicBezTo>
                    <a:pt x="30" y="0"/>
                    <a:pt x="22" y="13"/>
                    <a:pt x="20" y="17"/>
                  </a:cubicBezTo>
                  <a:cubicBezTo>
                    <a:pt x="18" y="21"/>
                    <a:pt x="9" y="22"/>
                    <a:pt x="9" y="22"/>
                  </a:cubicBezTo>
                  <a:lnTo>
                    <a:pt x="0" y="11"/>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7" name="Freeform 42">
              <a:extLst>
                <a:ext uri="{FF2B5EF4-FFF2-40B4-BE49-F238E27FC236}">
                  <a16:creationId xmlns:a16="http://schemas.microsoft.com/office/drawing/2014/main" id="{74E32AC4-796E-430F-9DFC-6FE56C750C38}"/>
                </a:ext>
              </a:extLst>
            </p:cNvPr>
            <p:cNvSpPr>
              <a:spLocks/>
            </p:cNvSpPr>
            <p:nvPr/>
          </p:nvSpPr>
          <p:spPr bwMode="auto">
            <a:xfrm>
              <a:off x="2844968" y="1947739"/>
              <a:ext cx="23108" cy="28885"/>
            </a:xfrm>
            <a:custGeom>
              <a:avLst/>
              <a:gdLst>
                <a:gd name="T0" fmla="*/ 0 w 19"/>
                <a:gd name="T1" fmla="*/ 0 h 24"/>
                <a:gd name="T2" fmla="*/ 16 w 19"/>
                <a:gd name="T3" fmla="*/ 8 h 24"/>
                <a:gd name="T4" fmla="*/ 12 w 19"/>
                <a:gd name="T5" fmla="*/ 20 h 24"/>
                <a:gd name="T6" fmla="*/ 0 w 19"/>
                <a:gd name="T7" fmla="*/ 0 h 24"/>
              </a:gdLst>
              <a:ahLst/>
              <a:cxnLst>
                <a:cxn ang="0">
                  <a:pos x="T0" y="T1"/>
                </a:cxn>
                <a:cxn ang="0">
                  <a:pos x="T2" y="T3"/>
                </a:cxn>
                <a:cxn ang="0">
                  <a:pos x="T4" y="T5"/>
                </a:cxn>
                <a:cxn ang="0">
                  <a:pos x="T6" y="T7"/>
                </a:cxn>
              </a:cxnLst>
              <a:rect l="0" t="0" r="r" b="b"/>
              <a:pathLst>
                <a:path w="19" h="24">
                  <a:moveTo>
                    <a:pt x="0" y="0"/>
                  </a:moveTo>
                  <a:cubicBezTo>
                    <a:pt x="0" y="0"/>
                    <a:pt x="14" y="2"/>
                    <a:pt x="16" y="8"/>
                  </a:cubicBezTo>
                  <a:cubicBezTo>
                    <a:pt x="19" y="14"/>
                    <a:pt x="18" y="24"/>
                    <a:pt x="12" y="20"/>
                  </a:cubicBezTo>
                  <a:cubicBezTo>
                    <a:pt x="7" y="17"/>
                    <a:pt x="0" y="0"/>
                    <a:pt x="0" y="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8" name="Freeform 43">
              <a:extLst>
                <a:ext uri="{FF2B5EF4-FFF2-40B4-BE49-F238E27FC236}">
                  <a16:creationId xmlns:a16="http://schemas.microsoft.com/office/drawing/2014/main" id="{534520D5-C3AF-4F2F-A0B7-864E13014886}"/>
                </a:ext>
              </a:extLst>
            </p:cNvPr>
            <p:cNvSpPr>
              <a:spLocks/>
            </p:cNvSpPr>
            <p:nvPr/>
          </p:nvSpPr>
          <p:spPr bwMode="auto">
            <a:xfrm>
              <a:off x="2789124" y="1920780"/>
              <a:ext cx="28885" cy="25034"/>
            </a:xfrm>
            <a:custGeom>
              <a:avLst/>
              <a:gdLst>
                <a:gd name="T0" fmla="*/ 2 w 24"/>
                <a:gd name="T1" fmla="*/ 9 h 20"/>
                <a:gd name="T2" fmla="*/ 11 w 24"/>
                <a:gd name="T3" fmla="*/ 6 h 20"/>
                <a:gd name="T4" fmla="*/ 15 w 24"/>
                <a:gd name="T5" fmla="*/ 19 h 20"/>
                <a:gd name="T6" fmla="*/ 2 w 24"/>
                <a:gd name="T7" fmla="*/ 9 h 20"/>
              </a:gdLst>
              <a:ahLst/>
              <a:cxnLst>
                <a:cxn ang="0">
                  <a:pos x="T0" y="T1"/>
                </a:cxn>
                <a:cxn ang="0">
                  <a:pos x="T2" y="T3"/>
                </a:cxn>
                <a:cxn ang="0">
                  <a:pos x="T4" y="T5"/>
                </a:cxn>
                <a:cxn ang="0">
                  <a:pos x="T6" y="T7"/>
                </a:cxn>
              </a:cxnLst>
              <a:rect l="0" t="0" r="r" b="b"/>
              <a:pathLst>
                <a:path w="24" h="20">
                  <a:moveTo>
                    <a:pt x="2" y="9"/>
                  </a:moveTo>
                  <a:cubicBezTo>
                    <a:pt x="0" y="0"/>
                    <a:pt x="7" y="3"/>
                    <a:pt x="11" y="6"/>
                  </a:cubicBezTo>
                  <a:cubicBezTo>
                    <a:pt x="15" y="8"/>
                    <a:pt x="24" y="19"/>
                    <a:pt x="15" y="19"/>
                  </a:cubicBezTo>
                  <a:cubicBezTo>
                    <a:pt x="6" y="20"/>
                    <a:pt x="4" y="16"/>
                    <a:pt x="2" y="9"/>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9" name="Freeform 44">
              <a:extLst>
                <a:ext uri="{FF2B5EF4-FFF2-40B4-BE49-F238E27FC236}">
                  <a16:creationId xmlns:a16="http://schemas.microsoft.com/office/drawing/2014/main" id="{E4ED2CE2-1803-4778-83CD-3EAB5B751408}"/>
                </a:ext>
              </a:extLst>
            </p:cNvPr>
            <p:cNvSpPr>
              <a:spLocks/>
            </p:cNvSpPr>
            <p:nvPr/>
          </p:nvSpPr>
          <p:spPr bwMode="auto">
            <a:xfrm>
              <a:off x="2746759" y="1861084"/>
              <a:ext cx="38513" cy="32736"/>
            </a:xfrm>
            <a:custGeom>
              <a:avLst/>
              <a:gdLst>
                <a:gd name="T0" fmla="*/ 0 w 32"/>
                <a:gd name="T1" fmla="*/ 7 h 27"/>
                <a:gd name="T2" fmla="*/ 4 w 32"/>
                <a:gd name="T3" fmla="*/ 1 h 27"/>
                <a:gd name="T4" fmla="*/ 24 w 32"/>
                <a:gd name="T5" fmla="*/ 10 h 27"/>
                <a:gd name="T6" fmla="*/ 24 w 32"/>
                <a:gd name="T7" fmla="*/ 20 h 27"/>
                <a:gd name="T8" fmla="*/ 6 w 32"/>
                <a:gd name="T9" fmla="*/ 24 h 27"/>
                <a:gd name="T10" fmla="*/ 0 w 32"/>
                <a:gd name="T11" fmla="*/ 7 h 27"/>
              </a:gdLst>
              <a:ahLst/>
              <a:cxnLst>
                <a:cxn ang="0">
                  <a:pos x="T0" y="T1"/>
                </a:cxn>
                <a:cxn ang="0">
                  <a:pos x="T2" y="T3"/>
                </a:cxn>
                <a:cxn ang="0">
                  <a:pos x="T4" y="T5"/>
                </a:cxn>
                <a:cxn ang="0">
                  <a:pos x="T6" y="T7"/>
                </a:cxn>
                <a:cxn ang="0">
                  <a:pos x="T8" y="T9"/>
                </a:cxn>
                <a:cxn ang="0">
                  <a:pos x="T10" y="T11"/>
                </a:cxn>
              </a:cxnLst>
              <a:rect l="0" t="0" r="r" b="b"/>
              <a:pathLst>
                <a:path w="32" h="27">
                  <a:moveTo>
                    <a:pt x="0" y="7"/>
                  </a:moveTo>
                  <a:cubicBezTo>
                    <a:pt x="0" y="5"/>
                    <a:pt x="1" y="0"/>
                    <a:pt x="4" y="1"/>
                  </a:cubicBezTo>
                  <a:cubicBezTo>
                    <a:pt x="6" y="2"/>
                    <a:pt x="23" y="7"/>
                    <a:pt x="24" y="10"/>
                  </a:cubicBezTo>
                  <a:cubicBezTo>
                    <a:pt x="25" y="13"/>
                    <a:pt x="32" y="19"/>
                    <a:pt x="24" y="20"/>
                  </a:cubicBezTo>
                  <a:cubicBezTo>
                    <a:pt x="16" y="20"/>
                    <a:pt x="10" y="27"/>
                    <a:pt x="6" y="24"/>
                  </a:cubicBezTo>
                  <a:cubicBezTo>
                    <a:pt x="3" y="21"/>
                    <a:pt x="0" y="7"/>
                    <a:pt x="0" y="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0" name="Freeform 45">
              <a:extLst>
                <a:ext uri="{FF2B5EF4-FFF2-40B4-BE49-F238E27FC236}">
                  <a16:creationId xmlns:a16="http://schemas.microsoft.com/office/drawing/2014/main" id="{8BF5FFB1-728E-4EE5-B8C4-29B6EE2EF6C3}"/>
                </a:ext>
              </a:extLst>
            </p:cNvPr>
            <p:cNvSpPr>
              <a:spLocks/>
            </p:cNvSpPr>
            <p:nvPr/>
          </p:nvSpPr>
          <p:spPr bwMode="auto">
            <a:xfrm>
              <a:off x="2719800" y="1918854"/>
              <a:ext cx="48142" cy="34662"/>
            </a:xfrm>
            <a:custGeom>
              <a:avLst/>
              <a:gdLst>
                <a:gd name="T0" fmla="*/ 1 w 39"/>
                <a:gd name="T1" fmla="*/ 5 h 29"/>
                <a:gd name="T2" fmla="*/ 22 w 39"/>
                <a:gd name="T3" fmla="*/ 5 h 29"/>
                <a:gd name="T4" fmla="*/ 35 w 39"/>
                <a:gd name="T5" fmla="*/ 24 h 29"/>
                <a:gd name="T6" fmla="*/ 22 w 39"/>
                <a:gd name="T7" fmla="*/ 26 h 29"/>
                <a:gd name="T8" fmla="*/ 1 w 39"/>
                <a:gd name="T9" fmla="*/ 5 h 29"/>
              </a:gdLst>
              <a:ahLst/>
              <a:cxnLst>
                <a:cxn ang="0">
                  <a:pos x="T0" y="T1"/>
                </a:cxn>
                <a:cxn ang="0">
                  <a:pos x="T2" y="T3"/>
                </a:cxn>
                <a:cxn ang="0">
                  <a:pos x="T4" y="T5"/>
                </a:cxn>
                <a:cxn ang="0">
                  <a:pos x="T6" y="T7"/>
                </a:cxn>
                <a:cxn ang="0">
                  <a:pos x="T8" y="T9"/>
                </a:cxn>
              </a:cxnLst>
              <a:rect l="0" t="0" r="r" b="b"/>
              <a:pathLst>
                <a:path w="39" h="29">
                  <a:moveTo>
                    <a:pt x="1" y="5"/>
                  </a:moveTo>
                  <a:cubicBezTo>
                    <a:pt x="2" y="3"/>
                    <a:pt x="13" y="0"/>
                    <a:pt x="22" y="5"/>
                  </a:cubicBezTo>
                  <a:cubicBezTo>
                    <a:pt x="32" y="11"/>
                    <a:pt x="39" y="21"/>
                    <a:pt x="35" y="24"/>
                  </a:cubicBezTo>
                  <a:cubicBezTo>
                    <a:pt x="31" y="28"/>
                    <a:pt x="28" y="29"/>
                    <a:pt x="22" y="26"/>
                  </a:cubicBezTo>
                  <a:cubicBezTo>
                    <a:pt x="15" y="22"/>
                    <a:pt x="0" y="12"/>
                    <a:pt x="1" y="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1" name="Freeform 46">
              <a:extLst>
                <a:ext uri="{FF2B5EF4-FFF2-40B4-BE49-F238E27FC236}">
                  <a16:creationId xmlns:a16="http://schemas.microsoft.com/office/drawing/2014/main" id="{BC8DD8B2-F569-4ACF-B9D7-99EAA1A4944C}"/>
                </a:ext>
              </a:extLst>
            </p:cNvPr>
            <p:cNvSpPr>
              <a:spLocks/>
            </p:cNvSpPr>
            <p:nvPr/>
          </p:nvSpPr>
          <p:spPr bwMode="auto">
            <a:xfrm>
              <a:off x="2662030" y="1947739"/>
              <a:ext cx="165607" cy="127094"/>
            </a:xfrm>
            <a:custGeom>
              <a:avLst/>
              <a:gdLst>
                <a:gd name="T0" fmla="*/ 18 w 136"/>
                <a:gd name="T1" fmla="*/ 0 h 105"/>
                <a:gd name="T2" fmla="*/ 39 w 136"/>
                <a:gd name="T3" fmla="*/ 7 h 105"/>
                <a:gd name="T4" fmla="*/ 51 w 136"/>
                <a:gd name="T5" fmla="*/ 4 h 105"/>
                <a:gd name="T6" fmla="*/ 70 w 136"/>
                <a:gd name="T7" fmla="*/ 14 h 105"/>
                <a:gd name="T8" fmla="*/ 69 w 136"/>
                <a:gd name="T9" fmla="*/ 19 h 105"/>
                <a:gd name="T10" fmla="*/ 77 w 136"/>
                <a:gd name="T11" fmla="*/ 27 h 105"/>
                <a:gd name="T12" fmla="*/ 57 w 136"/>
                <a:gd name="T13" fmla="*/ 42 h 105"/>
                <a:gd name="T14" fmla="*/ 66 w 136"/>
                <a:gd name="T15" fmla="*/ 51 h 105"/>
                <a:gd name="T16" fmla="*/ 87 w 136"/>
                <a:gd name="T17" fmla="*/ 51 h 105"/>
                <a:gd name="T18" fmla="*/ 95 w 136"/>
                <a:gd name="T19" fmla="*/ 66 h 105"/>
                <a:gd name="T20" fmla="*/ 99 w 136"/>
                <a:gd name="T21" fmla="*/ 76 h 105"/>
                <a:gd name="T22" fmla="*/ 109 w 136"/>
                <a:gd name="T23" fmla="*/ 75 h 105"/>
                <a:gd name="T24" fmla="*/ 118 w 136"/>
                <a:gd name="T25" fmla="*/ 76 h 105"/>
                <a:gd name="T26" fmla="*/ 134 w 136"/>
                <a:gd name="T27" fmla="*/ 68 h 105"/>
                <a:gd name="T28" fmla="*/ 134 w 136"/>
                <a:gd name="T29" fmla="*/ 85 h 105"/>
                <a:gd name="T30" fmla="*/ 115 w 136"/>
                <a:gd name="T31" fmla="*/ 97 h 105"/>
                <a:gd name="T32" fmla="*/ 101 w 136"/>
                <a:gd name="T33" fmla="*/ 102 h 105"/>
                <a:gd name="T34" fmla="*/ 87 w 136"/>
                <a:gd name="T35" fmla="*/ 86 h 105"/>
                <a:gd name="T36" fmla="*/ 63 w 136"/>
                <a:gd name="T37" fmla="*/ 83 h 105"/>
                <a:gd name="T38" fmla="*/ 48 w 136"/>
                <a:gd name="T39" fmla="*/ 99 h 105"/>
                <a:gd name="T40" fmla="*/ 36 w 136"/>
                <a:gd name="T41" fmla="*/ 100 h 105"/>
                <a:gd name="T42" fmla="*/ 26 w 136"/>
                <a:gd name="T43" fmla="*/ 71 h 105"/>
                <a:gd name="T44" fmla="*/ 22 w 136"/>
                <a:gd name="T45" fmla="*/ 55 h 105"/>
                <a:gd name="T46" fmla="*/ 30 w 136"/>
                <a:gd name="T47" fmla="*/ 47 h 105"/>
                <a:gd name="T48" fmla="*/ 19 w 136"/>
                <a:gd name="T49" fmla="*/ 43 h 105"/>
                <a:gd name="T50" fmla="*/ 17 w 136"/>
                <a:gd name="T51" fmla="*/ 63 h 105"/>
                <a:gd name="T52" fmla="*/ 10 w 136"/>
                <a:gd name="T53" fmla="*/ 69 h 105"/>
                <a:gd name="T54" fmla="*/ 1 w 136"/>
                <a:gd name="T55" fmla="*/ 58 h 105"/>
                <a:gd name="T56" fmla="*/ 6 w 136"/>
                <a:gd name="T57" fmla="*/ 16 h 105"/>
                <a:gd name="T58" fmla="*/ 18 w 136"/>
                <a:gd name="T5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105">
                  <a:moveTo>
                    <a:pt x="18" y="0"/>
                  </a:moveTo>
                  <a:cubicBezTo>
                    <a:pt x="24" y="0"/>
                    <a:pt x="35" y="4"/>
                    <a:pt x="39" y="7"/>
                  </a:cubicBezTo>
                  <a:cubicBezTo>
                    <a:pt x="43" y="10"/>
                    <a:pt x="51" y="4"/>
                    <a:pt x="51" y="4"/>
                  </a:cubicBezTo>
                  <a:cubicBezTo>
                    <a:pt x="70" y="14"/>
                    <a:pt x="70" y="14"/>
                    <a:pt x="70" y="14"/>
                  </a:cubicBezTo>
                  <a:cubicBezTo>
                    <a:pt x="70" y="14"/>
                    <a:pt x="66" y="15"/>
                    <a:pt x="69" y="19"/>
                  </a:cubicBezTo>
                  <a:cubicBezTo>
                    <a:pt x="71" y="23"/>
                    <a:pt x="77" y="27"/>
                    <a:pt x="77" y="27"/>
                  </a:cubicBezTo>
                  <a:cubicBezTo>
                    <a:pt x="77" y="27"/>
                    <a:pt x="57" y="36"/>
                    <a:pt x="57" y="42"/>
                  </a:cubicBezTo>
                  <a:cubicBezTo>
                    <a:pt x="57" y="48"/>
                    <a:pt x="60" y="54"/>
                    <a:pt x="66" y="51"/>
                  </a:cubicBezTo>
                  <a:cubicBezTo>
                    <a:pt x="73" y="49"/>
                    <a:pt x="80" y="46"/>
                    <a:pt x="87" y="51"/>
                  </a:cubicBezTo>
                  <a:cubicBezTo>
                    <a:pt x="94" y="55"/>
                    <a:pt x="95" y="58"/>
                    <a:pt x="95" y="66"/>
                  </a:cubicBezTo>
                  <a:cubicBezTo>
                    <a:pt x="95" y="73"/>
                    <a:pt x="94" y="78"/>
                    <a:pt x="99" y="76"/>
                  </a:cubicBezTo>
                  <a:cubicBezTo>
                    <a:pt x="105" y="75"/>
                    <a:pt x="109" y="75"/>
                    <a:pt x="109" y="75"/>
                  </a:cubicBezTo>
                  <a:cubicBezTo>
                    <a:pt x="109" y="75"/>
                    <a:pt x="114" y="79"/>
                    <a:pt x="118" y="76"/>
                  </a:cubicBezTo>
                  <a:cubicBezTo>
                    <a:pt x="122" y="73"/>
                    <a:pt x="133" y="68"/>
                    <a:pt x="134" y="68"/>
                  </a:cubicBezTo>
                  <a:cubicBezTo>
                    <a:pt x="136" y="69"/>
                    <a:pt x="135" y="80"/>
                    <a:pt x="134" y="85"/>
                  </a:cubicBezTo>
                  <a:cubicBezTo>
                    <a:pt x="133" y="89"/>
                    <a:pt x="115" y="97"/>
                    <a:pt x="115" y="97"/>
                  </a:cubicBezTo>
                  <a:cubicBezTo>
                    <a:pt x="115" y="97"/>
                    <a:pt x="103" y="103"/>
                    <a:pt x="101" y="102"/>
                  </a:cubicBezTo>
                  <a:cubicBezTo>
                    <a:pt x="98" y="101"/>
                    <a:pt x="91" y="90"/>
                    <a:pt x="87" y="86"/>
                  </a:cubicBezTo>
                  <a:cubicBezTo>
                    <a:pt x="82" y="82"/>
                    <a:pt x="68" y="81"/>
                    <a:pt x="63" y="83"/>
                  </a:cubicBezTo>
                  <a:cubicBezTo>
                    <a:pt x="58" y="85"/>
                    <a:pt x="53" y="96"/>
                    <a:pt x="48" y="99"/>
                  </a:cubicBezTo>
                  <a:cubicBezTo>
                    <a:pt x="44" y="103"/>
                    <a:pt x="39" y="105"/>
                    <a:pt x="36" y="100"/>
                  </a:cubicBezTo>
                  <a:cubicBezTo>
                    <a:pt x="33" y="94"/>
                    <a:pt x="26" y="71"/>
                    <a:pt x="26" y="71"/>
                  </a:cubicBezTo>
                  <a:cubicBezTo>
                    <a:pt x="26" y="71"/>
                    <a:pt x="19" y="58"/>
                    <a:pt x="22" y="55"/>
                  </a:cubicBezTo>
                  <a:cubicBezTo>
                    <a:pt x="25" y="53"/>
                    <a:pt x="30" y="47"/>
                    <a:pt x="30" y="47"/>
                  </a:cubicBezTo>
                  <a:cubicBezTo>
                    <a:pt x="19" y="43"/>
                    <a:pt x="19" y="43"/>
                    <a:pt x="19" y="43"/>
                  </a:cubicBezTo>
                  <a:cubicBezTo>
                    <a:pt x="19" y="43"/>
                    <a:pt x="21" y="55"/>
                    <a:pt x="17" y="63"/>
                  </a:cubicBezTo>
                  <a:cubicBezTo>
                    <a:pt x="14" y="71"/>
                    <a:pt x="14" y="73"/>
                    <a:pt x="10" y="69"/>
                  </a:cubicBezTo>
                  <a:cubicBezTo>
                    <a:pt x="6" y="65"/>
                    <a:pt x="2" y="61"/>
                    <a:pt x="1" y="58"/>
                  </a:cubicBezTo>
                  <a:cubicBezTo>
                    <a:pt x="0" y="54"/>
                    <a:pt x="3" y="28"/>
                    <a:pt x="6" y="16"/>
                  </a:cubicBezTo>
                  <a:cubicBezTo>
                    <a:pt x="10" y="5"/>
                    <a:pt x="18" y="0"/>
                    <a:pt x="18" y="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2" name="Freeform 47">
              <a:extLst>
                <a:ext uri="{FF2B5EF4-FFF2-40B4-BE49-F238E27FC236}">
                  <a16:creationId xmlns:a16="http://schemas.microsoft.com/office/drawing/2014/main" id="{AD3FC91F-F709-4EDB-9400-B3A7CCDEC1E4}"/>
                </a:ext>
              </a:extLst>
            </p:cNvPr>
            <p:cNvSpPr>
              <a:spLocks/>
            </p:cNvSpPr>
            <p:nvPr/>
          </p:nvSpPr>
          <p:spPr bwMode="auto">
            <a:xfrm>
              <a:off x="2769867" y="1972773"/>
              <a:ext cx="30811" cy="28885"/>
            </a:xfrm>
            <a:custGeom>
              <a:avLst/>
              <a:gdLst>
                <a:gd name="T0" fmla="*/ 5 w 26"/>
                <a:gd name="T1" fmla="*/ 6 h 23"/>
                <a:gd name="T2" fmla="*/ 24 w 26"/>
                <a:gd name="T3" fmla="*/ 6 h 23"/>
                <a:gd name="T4" fmla="*/ 17 w 26"/>
                <a:gd name="T5" fmla="*/ 20 h 23"/>
                <a:gd name="T6" fmla="*/ 0 w 26"/>
                <a:gd name="T7" fmla="*/ 19 h 23"/>
                <a:gd name="T8" fmla="*/ 0 w 26"/>
                <a:gd name="T9" fmla="*/ 15 h 23"/>
                <a:gd name="T10" fmla="*/ 5 w 26"/>
                <a:gd name="T11" fmla="*/ 6 h 23"/>
              </a:gdLst>
              <a:ahLst/>
              <a:cxnLst>
                <a:cxn ang="0">
                  <a:pos x="T0" y="T1"/>
                </a:cxn>
                <a:cxn ang="0">
                  <a:pos x="T2" y="T3"/>
                </a:cxn>
                <a:cxn ang="0">
                  <a:pos x="T4" y="T5"/>
                </a:cxn>
                <a:cxn ang="0">
                  <a:pos x="T6" y="T7"/>
                </a:cxn>
                <a:cxn ang="0">
                  <a:pos x="T8" y="T9"/>
                </a:cxn>
                <a:cxn ang="0">
                  <a:pos x="T10" y="T11"/>
                </a:cxn>
              </a:cxnLst>
              <a:rect l="0" t="0" r="r" b="b"/>
              <a:pathLst>
                <a:path w="26" h="23">
                  <a:moveTo>
                    <a:pt x="5" y="6"/>
                  </a:moveTo>
                  <a:cubicBezTo>
                    <a:pt x="9" y="1"/>
                    <a:pt x="21" y="0"/>
                    <a:pt x="24" y="6"/>
                  </a:cubicBezTo>
                  <a:cubicBezTo>
                    <a:pt x="26" y="12"/>
                    <a:pt x="25" y="18"/>
                    <a:pt x="17" y="20"/>
                  </a:cubicBezTo>
                  <a:cubicBezTo>
                    <a:pt x="9" y="22"/>
                    <a:pt x="1" y="23"/>
                    <a:pt x="0" y="19"/>
                  </a:cubicBezTo>
                  <a:cubicBezTo>
                    <a:pt x="0" y="15"/>
                    <a:pt x="0" y="15"/>
                    <a:pt x="0" y="15"/>
                  </a:cubicBezTo>
                  <a:cubicBezTo>
                    <a:pt x="0" y="15"/>
                    <a:pt x="2" y="9"/>
                    <a:pt x="5" y="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Freeform 48">
              <a:extLst>
                <a:ext uri="{FF2B5EF4-FFF2-40B4-BE49-F238E27FC236}">
                  <a16:creationId xmlns:a16="http://schemas.microsoft.com/office/drawing/2014/main" id="{DCA1590A-18C4-453A-A253-C77A252F0BC3}"/>
                </a:ext>
              </a:extLst>
            </p:cNvPr>
            <p:cNvSpPr>
              <a:spLocks/>
            </p:cNvSpPr>
            <p:nvPr/>
          </p:nvSpPr>
          <p:spPr bwMode="auto">
            <a:xfrm>
              <a:off x="2756388" y="2084461"/>
              <a:ext cx="38513" cy="57770"/>
            </a:xfrm>
            <a:custGeom>
              <a:avLst/>
              <a:gdLst>
                <a:gd name="T0" fmla="*/ 3 w 33"/>
                <a:gd name="T1" fmla="*/ 17 h 48"/>
                <a:gd name="T2" fmla="*/ 20 w 33"/>
                <a:gd name="T3" fmla="*/ 3 h 48"/>
                <a:gd name="T4" fmla="*/ 24 w 33"/>
                <a:gd name="T5" fmla="*/ 24 h 48"/>
                <a:gd name="T6" fmla="*/ 24 w 33"/>
                <a:gd name="T7" fmla="*/ 45 h 48"/>
                <a:gd name="T8" fmla="*/ 12 w 33"/>
                <a:gd name="T9" fmla="*/ 44 h 48"/>
                <a:gd name="T10" fmla="*/ 3 w 33"/>
                <a:gd name="T11" fmla="*/ 17 h 48"/>
              </a:gdLst>
              <a:ahLst/>
              <a:cxnLst>
                <a:cxn ang="0">
                  <a:pos x="T0" y="T1"/>
                </a:cxn>
                <a:cxn ang="0">
                  <a:pos x="T2" y="T3"/>
                </a:cxn>
                <a:cxn ang="0">
                  <a:pos x="T4" y="T5"/>
                </a:cxn>
                <a:cxn ang="0">
                  <a:pos x="T6" y="T7"/>
                </a:cxn>
                <a:cxn ang="0">
                  <a:pos x="T8" y="T9"/>
                </a:cxn>
                <a:cxn ang="0">
                  <a:pos x="T10" y="T11"/>
                </a:cxn>
              </a:cxnLst>
              <a:rect l="0" t="0" r="r" b="b"/>
              <a:pathLst>
                <a:path w="33" h="48">
                  <a:moveTo>
                    <a:pt x="3" y="17"/>
                  </a:moveTo>
                  <a:cubicBezTo>
                    <a:pt x="3" y="17"/>
                    <a:pt x="8" y="0"/>
                    <a:pt x="20" y="3"/>
                  </a:cubicBezTo>
                  <a:cubicBezTo>
                    <a:pt x="33" y="6"/>
                    <a:pt x="24" y="18"/>
                    <a:pt x="24" y="24"/>
                  </a:cubicBezTo>
                  <a:cubicBezTo>
                    <a:pt x="24" y="29"/>
                    <a:pt x="25" y="42"/>
                    <a:pt x="24" y="45"/>
                  </a:cubicBezTo>
                  <a:cubicBezTo>
                    <a:pt x="22" y="48"/>
                    <a:pt x="17" y="47"/>
                    <a:pt x="12" y="44"/>
                  </a:cubicBezTo>
                  <a:cubicBezTo>
                    <a:pt x="7" y="41"/>
                    <a:pt x="0" y="32"/>
                    <a:pt x="3" y="1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4" name="Freeform 49">
              <a:extLst>
                <a:ext uri="{FF2B5EF4-FFF2-40B4-BE49-F238E27FC236}">
                  <a16:creationId xmlns:a16="http://schemas.microsoft.com/office/drawing/2014/main" id="{233B3122-8B80-4FB5-8FF9-4C65B49EBAF7}"/>
                </a:ext>
              </a:extLst>
            </p:cNvPr>
            <p:cNvSpPr>
              <a:spLocks/>
            </p:cNvSpPr>
            <p:nvPr/>
          </p:nvSpPr>
          <p:spPr bwMode="auto">
            <a:xfrm>
              <a:off x="2646625" y="2049799"/>
              <a:ext cx="57770" cy="67398"/>
            </a:xfrm>
            <a:custGeom>
              <a:avLst/>
              <a:gdLst>
                <a:gd name="T0" fmla="*/ 8 w 47"/>
                <a:gd name="T1" fmla="*/ 5 h 55"/>
                <a:gd name="T2" fmla="*/ 22 w 47"/>
                <a:gd name="T3" fmla="*/ 3 h 55"/>
                <a:gd name="T4" fmla="*/ 35 w 47"/>
                <a:gd name="T5" fmla="*/ 23 h 55"/>
                <a:gd name="T6" fmla="*/ 46 w 47"/>
                <a:gd name="T7" fmla="*/ 40 h 55"/>
                <a:gd name="T8" fmla="*/ 34 w 47"/>
                <a:gd name="T9" fmla="*/ 54 h 55"/>
                <a:gd name="T10" fmla="*/ 20 w 47"/>
                <a:gd name="T11" fmla="*/ 42 h 55"/>
                <a:gd name="T12" fmla="*/ 2 w 47"/>
                <a:gd name="T13" fmla="*/ 23 h 55"/>
                <a:gd name="T14" fmla="*/ 5 w 47"/>
                <a:gd name="T15" fmla="*/ 10 h 55"/>
                <a:gd name="T16" fmla="*/ 8 w 47"/>
                <a:gd name="T17" fmla="*/ 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55">
                  <a:moveTo>
                    <a:pt x="8" y="5"/>
                  </a:moveTo>
                  <a:cubicBezTo>
                    <a:pt x="11" y="3"/>
                    <a:pt x="18" y="0"/>
                    <a:pt x="22" y="3"/>
                  </a:cubicBezTo>
                  <a:cubicBezTo>
                    <a:pt x="26" y="7"/>
                    <a:pt x="31" y="18"/>
                    <a:pt x="35" y="23"/>
                  </a:cubicBezTo>
                  <a:cubicBezTo>
                    <a:pt x="39" y="28"/>
                    <a:pt x="45" y="33"/>
                    <a:pt x="46" y="40"/>
                  </a:cubicBezTo>
                  <a:cubicBezTo>
                    <a:pt x="47" y="46"/>
                    <a:pt x="38" y="53"/>
                    <a:pt x="34" y="54"/>
                  </a:cubicBezTo>
                  <a:cubicBezTo>
                    <a:pt x="30" y="55"/>
                    <a:pt x="24" y="45"/>
                    <a:pt x="20" y="42"/>
                  </a:cubicBezTo>
                  <a:cubicBezTo>
                    <a:pt x="17" y="39"/>
                    <a:pt x="4" y="26"/>
                    <a:pt x="2" y="23"/>
                  </a:cubicBezTo>
                  <a:cubicBezTo>
                    <a:pt x="0" y="20"/>
                    <a:pt x="2" y="14"/>
                    <a:pt x="5" y="10"/>
                  </a:cubicBezTo>
                  <a:cubicBezTo>
                    <a:pt x="8" y="7"/>
                    <a:pt x="8" y="5"/>
                    <a:pt x="8" y="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5" name="Freeform 50">
              <a:extLst>
                <a:ext uri="{FF2B5EF4-FFF2-40B4-BE49-F238E27FC236}">
                  <a16:creationId xmlns:a16="http://schemas.microsoft.com/office/drawing/2014/main" id="{00837CF3-38A0-4A6E-A41B-C6EDB7D328A9}"/>
                </a:ext>
              </a:extLst>
            </p:cNvPr>
            <p:cNvSpPr>
              <a:spLocks/>
            </p:cNvSpPr>
            <p:nvPr/>
          </p:nvSpPr>
          <p:spPr bwMode="auto">
            <a:xfrm>
              <a:off x="2298079" y="4225802"/>
              <a:ext cx="129020" cy="165607"/>
            </a:xfrm>
            <a:custGeom>
              <a:avLst/>
              <a:gdLst>
                <a:gd name="T0" fmla="*/ 52 w 106"/>
                <a:gd name="T1" fmla="*/ 34 h 137"/>
                <a:gd name="T2" fmla="*/ 74 w 106"/>
                <a:gd name="T3" fmla="*/ 18 h 137"/>
                <a:gd name="T4" fmla="*/ 100 w 106"/>
                <a:gd name="T5" fmla="*/ 1 h 137"/>
                <a:gd name="T6" fmla="*/ 102 w 106"/>
                <a:gd name="T7" fmla="*/ 11 h 137"/>
                <a:gd name="T8" fmla="*/ 105 w 106"/>
                <a:gd name="T9" fmla="*/ 34 h 137"/>
                <a:gd name="T10" fmla="*/ 101 w 106"/>
                <a:gd name="T11" fmla="*/ 60 h 137"/>
                <a:gd name="T12" fmla="*/ 87 w 106"/>
                <a:gd name="T13" fmla="*/ 81 h 137"/>
                <a:gd name="T14" fmla="*/ 79 w 106"/>
                <a:gd name="T15" fmla="*/ 95 h 137"/>
                <a:gd name="T16" fmla="*/ 75 w 106"/>
                <a:gd name="T17" fmla="*/ 101 h 137"/>
                <a:gd name="T18" fmla="*/ 61 w 106"/>
                <a:gd name="T19" fmla="*/ 113 h 137"/>
                <a:gd name="T20" fmla="*/ 55 w 106"/>
                <a:gd name="T21" fmla="*/ 126 h 137"/>
                <a:gd name="T22" fmla="*/ 41 w 106"/>
                <a:gd name="T23" fmla="*/ 129 h 137"/>
                <a:gd name="T24" fmla="*/ 18 w 106"/>
                <a:gd name="T25" fmla="*/ 137 h 137"/>
                <a:gd name="T26" fmla="*/ 2 w 106"/>
                <a:gd name="T27" fmla="*/ 136 h 137"/>
                <a:gd name="T28" fmla="*/ 0 w 106"/>
                <a:gd name="T29" fmla="*/ 130 h 137"/>
                <a:gd name="T30" fmla="*/ 9 w 106"/>
                <a:gd name="T31" fmla="*/ 117 h 137"/>
                <a:gd name="T32" fmla="*/ 19 w 106"/>
                <a:gd name="T33" fmla="*/ 93 h 137"/>
                <a:gd name="T34" fmla="*/ 22 w 106"/>
                <a:gd name="T35" fmla="*/ 82 h 137"/>
                <a:gd name="T36" fmla="*/ 37 w 106"/>
                <a:gd name="T37" fmla="*/ 72 h 137"/>
                <a:gd name="T38" fmla="*/ 51 w 106"/>
                <a:gd name="T39" fmla="*/ 52 h 137"/>
                <a:gd name="T40" fmla="*/ 52 w 106"/>
                <a:gd name="T41" fmla="*/ 3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6" h="137">
                  <a:moveTo>
                    <a:pt x="52" y="34"/>
                  </a:moveTo>
                  <a:cubicBezTo>
                    <a:pt x="52" y="34"/>
                    <a:pt x="63" y="30"/>
                    <a:pt x="74" y="18"/>
                  </a:cubicBezTo>
                  <a:cubicBezTo>
                    <a:pt x="86" y="5"/>
                    <a:pt x="95" y="1"/>
                    <a:pt x="100" y="1"/>
                  </a:cubicBezTo>
                  <a:cubicBezTo>
                    <a:pt x="106" y="0"/>
                    <a:pt x="104" y="6"/>
                    <a:pt x="102" y="11"/>
                  </a:cubicBezTo>
                  <a:cubicBezTo>
                    <a:pt x="101" y="16"/>
                    <a:pt x="104" y="28"/>
                    <a:pt x="105" y="34"/>
                  </a:cubicBezTo>
                  <a:cubicBezTo>
                    <a:pt x="106" y="40"/>
                    <a:pt x="103" y="54"/>
                    <a:pt x="101" y="60"/>
                  </a:cubicBezTo>
                  <a:cubicBezTo>
                    <a:pt x="99" y="65"/>
                    <a:pt x="91" y="76"/>
                    <a:pt x="87" y="81"/>
                  </a:cubicBezTo>
                  <a:cubicBezTo>
                    <a:pt x="84" y="86"/>
                    <a:pt x="79" y="95"/>
                    <a:pt x="79" y="95"/>
                  </a:cubicBezTo>
                  <a:cubicBezTo>
                    <a:pt x="75" y="101"/>
                    <a:pt x="75" y="101"/>
                    <a:pt x="75" y="101"/>
                  </a:cubicBezTo>
                  <a:cubicBezTo>
                    <a:pt x="75" y="101"/>
                    <a:pt x="63" y="109"/>
                    <a:pt x="61" y="113"/>
                  </a:cubicBezTo>
                  <a:cubicBezTo>
                    <a:pt x="59" y="116"/>
                    <a:pt x="55" y="126"/>
                    <a:pt x="55" y="126"/>
                  </a:cubicBezTo>
                  <a:cubicBezTo>
                    <a:pt x="55" y="126"/>
                    <a:pt x="42" y="127"/>
                    <a:pt x="41" y="129"/>
                  </a:cubicBezTo>
                  <a:cubicBezTo>
                    <a:pt x="40" y="130"/>
                    <a:pt x="18" y="137"/>
                    <a:pt x="18" y="137"/>
                  </a:cubicBezTo>
                  <a:cubicBezTo>
                    <a:pt x="2" y="136"/>
                    <a:pt x="2" y="136"/>
                    <a:pt x="2" y="136"/>
                  </a:cubicBezTo>
                  <a:cubicBezTo>
                    <a:pt x="0" y="130"/>
                    <a:pt x="0" y="130"/>
                    <a:pt x="0" y="130"/>
                  </a:cubicBezTo>
                  <a:cubicBezTo>
                    <a:pt x="0" y="130"/>
                    <a:pt x="2" y="123"/>
                    <a:pt x="9" y="117"/>
                  </a:cubicBezTo>
                  <a:cubicBezTo>
                    <a:pt x="15" y="112"/>
                    <a:pt x="19" y="93"/>
                    <a:pt x="19" y="93"/>
                  </a:cubicBezTo>
                  <a:cubicBezTo>
                    <a:pt x="22" y="82"/>
                    <a:pt x="22" y="82"/>
                    <a:pt x="22" y="82"/>
                  </a:cubicBezTo>
                  <a:cubicBezTo>
                    <a:pt x="22" y="82"/>
                    <a:pt x="29" y="78"/>
                    <a:pt x="37" y="72"/>
                  </a:cubicBezTo>
                  <a:cubicBezTo>
                    <a:pt x="45" y="67"/>
                    <a:pt x="51" y="58"/>
                    <a:pt x="51" y="52"/>
                  </a:cubicBezTo>
                  <a:cubicBezTo>
                    <a:pt x="51" y="46"/>
                    <a:pt x="47" y="38"/>
                    <a:pt x="52" y="34"/>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6" name="Freeform 52">
              <a:extLst>
                <a:ext uri="{FF2B5EF4-FFF2-40B4-BE49-F238E27FC236}">
                  <a16:creationId xmlns:a16="http://schemas.microsoft.com/office/drawing/2014/main" id="{11633513-4F3A-4E33-9C14-9BB328D081DD}"/>
                </a:ext>
              </a:extLst>
            </p:cNvPr>
            <p:cNvSpPr>
              <a:spLocks/>
            </p:cNvSpPr>
            <p:nvPr/>
          </p:nvSpPr>
          <p:spPr bwMode="auto">
            <a:xfrm>
              <a:off x="3280169" y="5964678"/>
              <a:ext cx="157905" cy="78952"/>
            </a:xfrm>
            <a:custGeom>
              <a:avLst/>
              <a:gdLst>
                <a:gd name="T0" fmla="*/ 0 w 131"/>
                <a:gd name="T1" fmla="*/ 30 h 66"/>
                <a:gd name="T2" fmla="*/ 29 w 131"/>
                <a:gd name="T3" fmla="*/ 21 h 66"/>
                <a:gd name="T4" fmla="*/ 45 w 131"/>
                <a:gd name="T5" fmla="*/ 9 h 66"/>
                <a:gd name="T6" fmla="*/ 82 w 131"/>
                <a:gd name="T7" fmla="*/ 2 h 66"/>
                <a:gd name="T8" fmla="*/ 123 w 131"/>
                <a:gd name="T9" fmla="*/ 12 h 66"/>
                <a:gd name="T10" fmla="*/ 131 w 131"/>
                <a:gd name="T11" fmla="*/ 29 h 66"/>
                <a:gd name="T12" fmla="*/ 108 w 131"/>
                <a:gd name="T13" fmla="*/ 42 h 66"/>
                <a:gd name="T14" fmla="*/ 106 w 131"/>
                <a:gd name="T15" fmla="*/ 59 h 66"/>
                <a:gd name="T16" fmla="*/ 82 w 131"/>
                <a:gd name="T17" fmla="*/ 66 h 66"/>
                <a:gd name="T18" fmla="*/ 63 w 131"/>
                <a:gd name="T19" fmla="*/ 60 h 66"/>
                <a:gd name="T20" fmla="*/ 44 w 131"/>
                <a:gd name="T21" fmla="*/ 48 h 66"/>
                <a:gd name="T22" fmla="*/ 26 w 131"/>
                <a:gd name="T23" fmla="*/ 43 h 66"/>
                <a:gd name="T24" fmla="*/ 6 w 131"/>
                <a:gd name="T25" fmla="*/ 34 h 66"/>
                <a:gd name="T26" fmla="*/ 0 w 131"/>
                <a:gd name="T27"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66">
                  <a:moveTo>
                    <a:pt x="0" y="30"/>
                  </a:moveTo>
                  <a:cubicBezTo>
                    <a:pt x="0" y="30"/>
                    <a:pt x="16" y="28"/>
                    <a:pt x="29" y="21"/>
                  </a:cubicBezTo>
                  <a:cubicBezTo>
                    <a:pt x="41" y="14"/>
                    <a:pt x="39" y="13"/>
                    <a:pt x="45" y="9"/>
                  </a:cubicBezTo>
                  <a:cubicBezTo>
                    <a:pt x="52" y="6"/>
                    <a:pt x="63" y="0"/>
                    <a:pt x="82" y="2"/>
                  </a:cubicBezTo>
                  <a:cubicBezTo>
                    <a:pt x="100" y="5"/>
                    <a:pt x="123" y="12"/>
                    <a:pt x="123" y="12"/>
                  </a:cubicBezTo>
                  <a:cubicBezTo>
                    <a:pt x="131" y="29"/>
                    <a:pt x="131" y="29"/>
                    <a:pt x="131" y="29"/>
                  </a:cubicBezTo>
                  <a:cubicBezTo>
                    <a:pt x="131" y="29"/>
                    <a:pt x="111" y="32"/>
                    <a:pt x="108" y="42"/>
                  </a:cubicBezTo>
                  <a:cubicBezTo>
                    <a:pt x="105" y="51"/>
                    <a:pt x="106" y="59"/>
                    <a:pt x="106" y="59"/>
                  </a:cubicBezTo>
                  <a:cubicBezTo>
                    <a:pt x="106" y="59"/>
                    <a:pt x="92" y="66"/>
                    <a:pt x="82" y="66"/>
                  </a:cubicBezTo>
                  <a:cubicBezTo>
                    <a:pt x="72" y="66"/>
                    <a:pt x="63" y="60"/>
                    <a:pt x="63" y="60"/>
                  </a:cubicBezTo>
                  <a:cubicBezTo>
                    <a:pt x="63" y="60"/>
                    <a:pt x="51" y="50"/>
                    <a:pt x="44" y="48"/>
                  </a:cubicBezTo>
                  <a:cubicBezTo>
                    <a:pt x="38" y="47"/>
                    <a:pt x="26" y="43"/>
                    <a:pt x="26" y="43"/>
                  </a:cubicBezTo>
                  <a:cubicBezTo>
                    <a:pt x="6" y="34"/>
                    <a:pt x="6" y="34"/>
                    <a:pt x="6" y="34"/>
                  </a:cubicBezTo>
                  <a:lnTo>
                    <a:pt x="0" y="30"/>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7" name="Freeform 53">
              <a:extLst>
                <a:ext uri="{FF2B5EF4-FFF2-40B4-BE49-F238E27FC236}">
                  <a16:creationId xmlns:a16="http://schemas.microsoft.com/office/drawing/2014/main" id="{1F7CD9CC-0BEE-46E2-A17A-C1C816F5D0BE}"/>
                </a:ext>
              </a:extLst>
            </p:cNvPr>
            <p:cNvSpPr>
              <a:spLocks/>
            </p:cNvSpPr>
            <p:nvPr/>
          </p:nvSpPr>
          <p:spPr bwMode="auto">
            <a:xfrm>
              <a:off x="2020783" y="5325357"/>
              <a:ext cx="1280568" cy="1047562"/>
            </a:xfrm>
            <a:custGeom>
              <a:avLst/>
              <a:gdLst>
                <a:gd name="T0" fmla="*/ 986 w 1060"/>
                <a:gd name="T1" fmla="*/ 493 h 865"/>
                <a:gd name="T2" fmla="*/ 953 w 1060"/>
                <a:gd name="T3" fmla="*/ 453 h 865"/>
                <a:gd name="T4" fmla="*/ 993 w 1060"/>
                <a:gd name="T5" fmla="*/ 436 h 865"/>
                <a:gd name="T6" fmla="*/ 1023 w 1060"/>
                <a:gd name="T7" fmla="*/ 395 h 865"/>
                <a:gd name="T8" fmla="*/ 1006 w 1060"/>
                <a:gd name="T9" fmla="*/ 333 h 865"/>
                <a:gd name="T10" fmla="*/ 1033 w 1060"/>
                <a:gd name="T11" fmla="*/ 311 h 865"/>
                <a:gd name="T12" fmla="*/ 1034 w 1060"/>
                <a:gd name="T13" fmla="*/ 263 h 865"/>
                <a:gd name="T14" fmla="*/ 1006 w 1060"/>
                <a:gd name="T15" fmla="*/ 197 h 865"/>
                <a:gd name="T16" fmla="*/ 1005 w 1060"/>
                <a:gd name="T17" fmla="*/ 156 h 865"/>
                <a:gd name="T18" fmla="*/ 1003 w 1060"/>
                <a:gd name="T19" fmla="*/ 95 h 865"/>
                <a:gd name="T20" fmla="*/ 1006 w 1060"/>
                <a:gd name="T21" fmla="*/ 43 h 865"/>
                <a:gd name="T22" fmla="*/ 987 w 1060"/>
                <a:gd name="T23" fmla="*/ 2 h 865"/>
                <a:gd name="T24" fmla="*/ 957 w 1060"/>
                <a:gd name="T25" fmla="*/ 6 h 865"/>
                <a:gd name="T26" fmla="*/ 931 w 1060"/>
                <a:gd name="T27" fmla="*/ 36 h 865"/>
                <a:gd name="T28" fmla="*/ 851 w 1060"/>
                <a:gd name="T29" fmla="*/ 50 h 865"/>
                <a:gd name="T30" fmla="*/ 806 w 1060"/>
                <a:gd name="T31" fmla="*/ 53 h 865"/>
                <a:gd name="T32" fmla="*/ 802 w 1060"/>
                <a:gd name="T33" fmla="*/ 86 h 865"/>
                <a:gd name="T34" fmla="*/ 759 w 1060"/>
                <a:gd name="T35" fmla="*/ 103 h 865"/>
                <a:gd name="T36" fmla="*/ 751 w 1060"/>
                <a:gd name="T37" fmla="*/ 136 h 865"/>
                <a:gd name="T38" fmla="*/ 786 w 1060"/>
                <a:gd name="T39" fmla="*/ 156 h 865"/>
                <a:gd name="T40" fmla="*/ 772 w 1060"/>
                <a:gd name="T41" fmla="*/ 211 h 865"/>
                <a:gd name="T42" fmla="*/ 712 w 1060"/>
                <a:gd name="T43" fmla="*/ 279 h 865"/>
                <a:gd name="T44" fmla="*/ 677 w 1060"/>
                <a:gd name="T45" fmla="*/ 362 h 865"/>
                <a:gd name="T46" fmla="*/ 573 w 1060"/>
                <a:gd name="T47" fmla="*/ 370 h 865"/>
                <a:gd name="T48" fmla="*/ 473 w 1060"/>
                <a:gd name="T49" fmla="*/ 354 h 865"/>
                <a:gd name="T50" fmla="*/ 407 w 1060"/>
                <a:gd name="T51" fmla="*/ 365 h 865"/>
                <a:gd name="T52" fmla="*/ 361 w 1060"/>
                <a:gd name="T53" fmla="*/ 392 h 865"/>
                <a:gd name="T54" fmla="*/ 350 w 1060"/>
                <a:gd name="T55" fmla="*/ 452 h 865"/>
                <a:gd name="T56" fmla="*/ 297 w 1060"/>
                <a:gd name="T57" fmla="*/ 466 h 865"/>
                <a:gd name="T58" fmla="*/ 272 w 1060"/>
                <a:gd name="T59" fmla="*/ 559 h 865"/>
                <a:gd name="T60" fmla="*/ 214 w 1060"/>
                <a:gd name="T61" fmla="*/ 619 h 865"/>
                <a:gd name="T62" fmla="*/ 163 w 1060"/>
                <a:gd name="T63" fmla="*/ 641 h 865"/>
                <a:gd name="T64" fmla="*/ 142 w 1060"/>
                <a:gd name="T65" fmla="*/ 716 h 865"/>
                <a:gd name="T66" fmla="*/ 64 w 1060"/>
                <a:gd name="T67" fmla="*/ 767 h 865"/>
                <a:gd name="T68" fmla="*/ 28 w 1060"/>
                <a:gd name="T69" fmla="*/ 820 h 865"/>
                <a:gd name="T70" fmla="*/ 110 w 1060"/>
                <a:gd name="T71" fmla="*/ 815 h 865"/>
                <a:gd name="T72" fmla="*/ 150 w 1060"/>
                <a:gd name="T73" fmla="*/ 848 h 865"/>
                <a:gd name="T74" fmla="*/ 157 w 1060"/>
                <a:gd name="T75" fmla="*/ 802 h 865"/>
                <a:gd name="T76" fmla="*/ 175 w 1060"/>
                <a:gd name="T77" fmla="*/ 787 h 865"/>
                <a:gd name="T78" fmla="*/ 224 w 1060"/>
                <a:gd name="T79" fmla="*/ 738 h 865"/>
                <a:gd name="T80" fmla="*/ 297 w 1060"/>
                <a:gd name="T81" fmla="*/ 719 h 865"/>
                <a:gd name="T82" fmla="*/ 373 w 1060"/>
                <a:gd name="T83" fmla="*/ 712 h 865"/>
                <a:gd name="T84" fmla="*/ 366 w 1060"/>
                <a:gd name="T85" fmla="*/ 678 h 865"/>
                <a:gd name="T86" fmla="*/ 394 w 1060"/>
                <a:gd name="T87" fmla="*/ 716 h 865"/>
                <a:gd name="T88" fmla="*/ 473 w 1060"/>
                <a:gd name="T89" fmla="*/ 754 h 865"/>
                <a:gd name="T90" fmla="*/ 530 w 1060"/>
                <a:gd name="T91" fmla="*/ 716 h 865"/>
                <a:gd name="T92" fmla="*/ 546 w 1060"/>
                <a:gd name="T93" fmla="*/ 663 h 865"/>
                <a:gd name="T94" fmla="*/ 560 w 1060"/>
                <a:gd name="T95" fmla="*/ 619 h 865"/>
                <a:gd name="T96" fmla="*/ 618 w 1060"/>
                <a:gd name="T97" fmla="*/ 585 h 865"/>
                <a:gd name="T98" fmla="*/ 645 w 1060"/>
                <a:gd name="T99" fmla="*/ 575 h 865"/>
                <a:gd name="T100" fmla="*/ 722 w 1060"/>
                <a:gd name="T101" fmla="*/ 551 h 865"/>
                <a:gd name="T102" fmla="*/ 824 w 1060"/>
                <a:gd name="T103" fmla="*/ 614 h 865"/>
                <a:gd name="T104" fmla="*/ 889 w 1060"/>
                <a:gd name="T105" fmla="*/ 599 h 865"/>
                <a:gd name="T106" fmla="*/ 930 w 1060"/>
                <a:gd name="T107" fmla="*/ 567 h 865"/>
                <a:gd name="T108" fmla="*/ 951 w 1060"/>
                <a:gd name="T109" fmla="*/ 540 h 865"/>
                <a:gd name="T110" fmla="*/ 1020 w 1060"/>
                <a:gd name="T111" fmla="*/ 534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0" h="865">
                  <a:moveTo>
                    <a:pt x="1020" y="534"/>
                  </a:moveTo>
                  <a:cubicBezTo>
                    <a:pt x="1018" y="527"/>
                    <a:pt x="1013" y="523"/>
                    <a:pt x="1013" y="523"/>
                  </a:cubicBezTo>
                  <a:cubicBezTo>
                    <a:pt x="987" y="516"/>
                    <a:pt x="987" y="516"/>
                    <a:pt x="987" y="516"/>
                  </a:cubicBezTo>
                  <a:cubicBezTo>
                    <a:pt x="987" y="516"/>
                    <a:pt x="989" y="501"/>
                    <a:pt x="986" y="493"/>
                  </a:cubicBezTo>
                  <a:cubicBezTo>
                    <a:pt x="983" y="485"/>
                    <a:pt x="982" y="476"/>
                    <a:pt x="982" y="476"/>
                  </a:cubicBezTo>
                  <a:cubicBezTo>
                    <a:pt x="971" y="462"/>
                    <a:pt x="971" y="462"/>
                    <a:pt x="971" y="462"/>
                  </a:cubicBezTo>
                  <a:cubicBezTo>
                    <a:pt x="965" y="450"/>
                    <a:pt x="965" y="450"/>
                    <a:pt x="965" y="450"/>
                  </a:cubicBezTo>
                  <a:cubicBezTo>
                    <a:pt x="953" y="453"/>
                    <a:pt x="953" y="453"/>
                    <a:pt x="953" y="453"/>
                  </a:cubicBezTo>
                  <a:cubicBezTo>
                    <a:pt x="953" y="453"/>
                    <a:pt x="939" y="454"/>
                    <a:pt x="942" y="445"/>
                  </a:cubicBezTo>
                  <a:cubicBezTo>
                    <a:pt x="944" y="437"/>
                    <a:pt x="949" y="437"/>
                    <a:pt x="949" y="437"/>
                  </a:cubicBezTo>
                  <a:cubicBezTo>
                    <a:pt x="949" y="437"/>
                    <a:pt x="942" y="424"/>
                    <a:pt x="949" y="424"/>
                  </a:cubicBezTo>
                  <a:cubicBezTo>
                    <a:pt x="955" y="424"/>
                    <a:pt x="993" y="436"/>
                    <a:pt x="993" y="436"/>
                  </a:cubicBezTo>
                  <a:cubicBezTo>
                    <a:pt x="1018" y="445"/>
                    <a:pt x="1018" y="445"/>
                    <a:pt x="1018" y="445"/>
                  </a:cubicBezTo>
                  <a:cubicBezTo>
                    <a:pt x="1018" y="445"/>
                    <a:pt x="1029" y="445"/>
                    <a:pt x="1032" y="439"/>
                  </a:cubicBezTo>
                  <a:cubicBezTo>
                    <a:pt x="1036" y="433"/>
                    <a:pt x="1030" y="423"/>
                    <a:pt x="1030" y="423"/>
                  </a:cubicBezTo>
                  <a:cubicBezTo>
                    <a:pt x="1030" y="423"/>
                    <a:pt x="1022" y="409"/>
                    <a:pt x="1023" y="395"/>
                  </a:cubicBezTo>
                  <a:cubicBezTo>
                    <a:pt x="1023" y="381"/>
                    <a:pt x="1016" y="378"/>
                    <a:pt x="1014" y="373"/>
                  </a:cubicBezTo>
                  <a:cubicBezTo>
                    <a:pt x="1013" y="368"/>
                    <a:pt x="1005" y="356"/>
                    <a:pt x="1002" y="354"/>
                  </a:cubicBezTo>
                  <a:cubicBezTo>
                    <a:pt x="998" y="352"/>
                    <a:pt x="1004" y="343"/>
                    <a:pt x="1004" y="343"/>
                  </a:cubicBezTo>
                  <a:cubicBezTo>
                    <a:pt x="1006" y="333"/>
                    <a:pt x="1006" y="333"/>
                    <a:pt x="1006" y="333"/>
                  </a:cubicBezTo>
                  <a:cubicBezTo>
                    <a:pt x="1006" y="333"/>
                    <a:pt x="1018" y="330"/>
                    <a:pt x="1022" y="329"/>
                  </a:cubicBezTo>
                  <a:cubicBezTo>
                    <a:pt x="1025" y="328"/>
                    <a:pt x="1028" y="330"/>
                    <a:pt x="1028" y="330"/>
                  </a:cubicBezTo>
                  <a:cubicBezTo>
                    <a:pt x="1028" y="330"/>
                    <a:pt x="1034" y="331"/>
                    <a:pt x="1035" y="324"/>
                  </a:cubicBezTo>
                  <a:cubicBezTo>
                    <a:pt x="1035" y="324"/>
                    <a:pt x="1025" y="316"/>
                    <a:pt x="1033" y="311"/>
                  </a:cubicBezTo>
                  <a:cubicBezTo>
                    <a:pt x="1042" y="306"/>
                    <a:pt x="1056" y="307"/>
                    <a:pt x="1058" y="301"/>
                  </a:cubicBezTo>
                  <a:cubicBezTo>
                    <a:pt x="1060" y="294"/>
                    <a:pt x="1047" y="293"/>
                    <a:pt x="1044" y="290"/>
                  </a:cubicBezTo>
                  <a:cubicBezTo>
                    <a:pt x="1042" y="288"/>
                    <a:pt x="1044" y="274"/>
                    <a:pt x="1044" y="274"/>
                  </a:cubicBezTo>
                  <a:cubicBezTo>
                    <a:pt x="1045" y="273"/>
                    <a:pt x="1034" y="263"/>
                    <a:pt x="1034" y="263"/>
                  </a:cubicBezTo>
                  <a:cubicBezTo>
                    <a:pt x="1024" y="242"/>
                    <a:pt x="1024" y="242"/>
                    <a:pt x="1024" y="242"/>
                  </a:cubicBezTo>
                  <a:cubicBezTo>
                    <a:pt x="1018" y="221"/>
                    <a:pt x="1018" y="221"/>
                    <a:pt x="1018" y="221"/>
                  </a:cubicBezTo>
                  <a:cubicBezTo>
                    <a:pt x="1017" y="214"/>
                    <a:pt x="1017" y="214"/>
                    <a:pt x="1017" y="214"/>
                  </a:cubicBezTo>
                  <a:cubicBezTo>
                    <a:pt x="1006" y="197"/>
                    <a:pt x="1006" y="197"/>
                    <a:pt x="1006" y="197"/>
                  </a:cubicBezTo>
                  <a:cubicBezTo>
                    <a:pt x="1006" y="197"/>
                    <a:pt x="998" y="190"/>
                    <a:pt x="1001" y="183"/>
                  </a:cubicBezTo>
                  <a:cubicBezTo>
                    <a:pt x="1004" y="176"/>
                    <a:pt x="999" y="171"/>
                    <a:pt x="995" y="168"/>
                  </a:cubicBezTo>
                  <a:cubicBezTo>
                    <a:pt x="991" y="165"/>
                    <a:pt x="991" y="162"/>
                    <a:pt x="997" y="160"/>
                  </a:cubicBezTo>
                  <a:cubicBezTo>
                    <a:pt x="1002" y="158"/>
                    <a:pt x="1005" y="156"/>
                    <a:pt x="1005" y="156"/>
                  </a:cubicBezTo>
                  <a:cubicBezTo>
                    <a:pt x="1005" y="156"/>
                    <a:pt x="1008" y="151"/>
                    <a:pt x="1006" y="143"/>
                  </a:cubicBezTo>
                  <a:cubicBezTo>
                    <a:pt x="1005" y="134"/>
                    <a:pt x="997" y="124"/>
                    <a:pt x="1000" y="117"/>
                  </a:cubicBezTo>
                  <a:cubicBezTo>
                    <a:pt x="1003" y="110"/>
                    <a:pt x="1003" y="107"/>
                    <a:pt x="1003" y="106"/>
                  </a:cubicBezTo>
                  <a:cubicBezTo>
                    <a:pt x="1003" y="105"/>
                    <a:pt x="1003" y="95"/>
                    <a:pt x="1003" y="95"/>
                  </a:cubicBezTo>
                  <a:cubicBezTo>
                    <a:pt x="1004" y="69"/>
                    <a:pt x="1004" y="69"/>
                    <a:pt x="1004" y="69"/>
                  </a:cubicBezTo>
                  <a:cubicBezTo>
                    <a:pt x="1009" y="57"/>
                    <a:pt x="1009" y="57"/>
                    <a:pt x="1009" y="57"/>
                  </a:cubicBezTo>
                  <a:cubicBezTo>
                    <a:pt x="1010" y="48"/>
                    <a:pt x="1010" y="48"/>
                    <a:pt x="1010" y="48"/>
                  </a:cubicBezTo>
                  <a:cubicBezTo>
                    <a:pt x="1006" y="43"/>
                    <a:pt x="1006" y="43"/>
                    <a:pt x="1006" y="43"/>
                  </a:cubicBezTo>
                  <a:cubicBezTo>
                    <a:pt x="1009" y="27"/>
                    <a:pt x="1009" y="27"/>
                    <a:pt x="1009" y="27"/>
                  </a:cubicBezTo>
                  <a:cubicBezTo>
                    <a:pt x="1004" y="21"/>
                    <a:pt x="1004" y="21"/>
                    <a:pt x="1004" y="21"/>
                  </a:cubicBezTo>
                  <a:cubicBezTo>
                    <a:pt x="1004" y="21"/>
                    <a:pt x="996" y="14"/>
                    <a:pt x="996" y="13"/>
                  </a:cubicBezTo>
                  <a:cubicBezTo>
                    <a:pt x="996" y="13"/>
                    <a:pt x="987" y="4"/>
                    <a:pt x="987" y="2"/>
                  </a:cubicBezTo>
                  <a:cubicBezTo>
                    <a:pt x="986" y="1"/>
                    <a:pt x="980" y="1"/>
                    <a:pt x="980" y="1"/>
                  </a:cubicBezTo>
                  <a:cubicBezTo>
                    <a:pt x="980" y="1"/>
                    <a:pt x="968" y="0"/>
                    <a:pt x="967" y="2"/>
                  </a:cubicBezTo>
                  <a:cubicBezTo>
                    <a:pt x="966" y="3"/>
                    <a:pt x="965" y="11"/>
                    <a:pt x="965" y="11"/>
                  </a:cubicBezTo>
                  <a:cubicBezTo>
                    <a:pt x="957" y="6"/>
                    <a:pt x="957" y="6"/>
                    <a:pt x="957" y="6"/>
                  </a:cubicBezTo>
                  <a:cubicBezTo>
                    <a:pt x="957" y="6"/>
                    <a:pt x="957" y="16"/>
                    <a:pt x="956" y="19"/>
                  </a:cubicBezTo>
                  <a:cubicBezTo>
                    <a:pt x="955" y="23"/>
                    <a:pt x="953" y="26"/>
                    <a:pt x="953" y="26"/>
                  </a:cubicBezTo>
                  <a:cubicBezTo>
                    <a:pt x="939" y="25"/>
                    <a:pt x="939" y="25"/>
                    <a:pt x="939" y="25"/>
                  </a:cubicBezTo>
                  <a:cubicBezTo>
                    <a:pt x="931" y="36"/>
                    <a:pt x="931" y="36"/>
                    <a:pt x="931" y="36"/>
                  </a:cubicBezTo>
                  <a:cubicBezTo>
                    <a:pt x="931" y="36"/>
                    <a:pt x="901" y="41"/>
                    <a:pt x="896" y="42"/>
                  </a:cubicBezTo>
                  <a:cubicBezTo>
                    <a:pt x="890" y="43"/>
                    <a:pt x="870" y="41"/>
                    <a:pt x="870" y="41"/>
                  </a:cubicBezTo>
                  <a:cubicBezTo>
                    <a:pt x="856" y="49"/>
                    <a:pt x="856" y="49"/>
                    <a:pt x="856" y="49"/>
                  </a:cubicBezTo>
                  <a:cubicBezTo>
                    <a:pt x="851" y="50"/>
                    <a:pt x="851" y="50"/>
                    <a:pt x="851" y="50"/>
                  </a:cubicBezTo>
                  <a:cubicBezTo>
                    <a:pt x="842" y="36"/>
                    <a:pt x="842" y="36"/>
                    <a:pt x="842" y="36"/>
                  </a:cubicBezTo>
                  <a:cubicBezTo>
                    <a:pt x="816" y="36"/>
                    <a:pt x="816" y="36"/>
                    <a:pt x="816" y="36"/>
                  </a:cubicBezTo>
                  <a:cubicBezTo>
                    <a:pt x="807" y="42"/>
                    <a:pt x="807" y="42"/>
                    <a:pt x="807" y="42"/>
                  </a:cubicBezTo>
                  <a:cubicBezTo>
                    <a:pt x="806" y="53"/>
                    <a:pt x="806" y="53"/>
                    <a:pt x="806" y="53"/>
                  </a:cubicBezTo>
                  <a:cubicBezTo>
                    <a:pt x="806" y="53"/>
                    <a:pt x="803" y="63"/>
                    <a:pt x="804" y="66"/>
                  </a:cubicBezTo>
                  <a:cubicBezTo>
                    <a:pt x="804" y="68"/>
                    <a:pt x="809" y="70"/>
                    <a:pt x="811" y="72"/>
                  </a:cubicBezTo>
                  <a:cubicBezTo>
                    <a:pt x="813" y="74"/>
                    <a:pt x="813" y="79"/>
                    <a:pt x="812" y="81"/>
                  </a:cubicBezTo>
                  <a:cubicBezTo>
                    <a:pt x="812" y="82"/>
                    <a:pt x="802" y="86"/>
                    <a:pt x="802" y="86"/>
                  </a:cubicBezTo>
                  <a:cubicBezTo>
                    <a:pt x="789" y="93"/>
                    <a:pt x="789" y="93"/>
                    <a:pt x="789" y="93"/>
                  </a:cubicBezTo>
                  <a:cubicBezTo>
                    <a:pt x="772" y="97"/>
                    <a:pt x="772" y="97"/>
                    <a:pt x="772" y="97"/>
                  </a:cubicBezTo>
                  <a:cubicBezTo>
                    <a:pt x="772" y="97"/>
                    <a:pt x="757" y="98"/>
                    <a:pt x="757" y="99"/>
                  </a:cubicBezTo>
                  <a:cubicBezTo>
                    <a:pt x="757" y="99"/>
                    <a:pt x="758" y="101"/>
                    <a:pt x="759" y="103"/>
                  </a:cubicBezTo>
                  <a:cubicBezTo>
                    <a:pt x="759" y="104"/>
                    <a:pt x="759" y="104"/>
                    <a:pt x="759" y="105"/>
                  </a:cubicBezTo>
                  <a:cubicBezTo>
                    <a:pt x="760" y="107"/>
                    <a:pt x="760" y="107"/>
                    <a:pt x="760" y="107"/>
                  </a:cubicBezTo>
                  <a:cubicBezTo>
                    <a:pt x="760" y="107"/>
                    <a:pt x="754" y="113"/>
                    <a:pt x="753" y="117"/>
                  </a:cubicBezTo>
                  <a:cubicBezTo>
                    <a:pt x="752" y="120"/>
                    <a:pt x="751" y="135"/>
                    <a:pt x="751" y="136"/>
                  </a:cubicBezTo>
                  <a:cubicBezTo>
                    <a:pt x="751" y="137"/>
                    <a:pt x="752" y="136"/>
                    <a:pt x="753" y="140"/>
                  </a:cubicBezTo>
                  <a:cubicBezTo>
                    <a:pt x="753" y="143"/>
                    <a:pt x="755" y="148"/>
                    <a:pt x="755" y="155"/>
                  </a:cubicBezTo>
                  <a:cubicBezTo>
                    <a:pt x="755" y="161"/>
                    <a:pt x="756" y="175"/>
                    <a:pt x="756" y="175"/>
                  </a:cubicBezTo>
                  <a:cubicBezTo>
                    <a:pt x="756" y="175"/>
                    <a:pt x="766" y="165"/>
                    <a:pt x="786" y="156"/>
                  </a:cubicBezTo>
                  <a:cubicBezTo>
                    <a:pt x="806" y="147"/>
                    <a:pt x="817" y="135"/>
                    <a:pt x="824" y="136"/>
                  </a:cubicBezTo>
                  <a:cubicBezTo>
                    <a:pt x="831" y="137"/>
                    <a:pt x="832" y="141"/>
                    <a:pt x="821" y="154"/>
                  </a:cubicBezTo>
                  <a:cubicBezTo>
                    <a:pt x="809" y="167"/>
                    <a:pt x="783" y="180"/>
                    <a:pt x="777" y="189"/>
                  </a:cubicBezTo>
                  <a:cubicBezTo>
                    <a:pt x="770" y="199"/>
                    <a:pt x="772" y="211"/>
                    <a:pt x="772" y="211"/>
                  </a:cubicBezTo>
                  <a:cubicBezTo>
                    <a:pt x="767" y="227"/>
                    <a:pt x="767" y="227"/>
                    <a:pt x="767" y="227"/>
                  </a:cubicBezTo>
                  <a:cubicBezTo>
                    <a:pt x="767" y="227"/>
                    <a:pt x="759" y="233"/>
                    <a:pt x="753" y="237"/>
                  </a:cubicBezTo>
                  <a:cubicBezTo>
                    <a:pt x="747" y="242"/>
                    <a:pt x="729" y="255"/>
                    <a:pt x="721" y="263"/>
                  </a:cubicBezTo>
                  <a:cubicBezTo>
                    <a:pt x="714" y="270"/>
                    <a:pt x="712" y="279"/>
                    <a:pt x="712" y="279"/>
                  </a:cubicBezTo>
                  <a:cubicBezTo>
                    <a:pt x="712" y="279"/>
                    <a:pt x="697" y="285"/>
                    <a:pt x="693" y="290"/>
                  </a:cubicBezTo>
                  <a:cubicBezTo>
                    <a:pt x="689" y="295"/>
                    <a:pt x="676" y="307"/>
                    <a:pt x="674" y="313"/>
                  </a:cubicBezTo>
                  <a:cubicBezTo>
                    <a:pt x="672" y="318"/>
                    <a:pt x="671" y="330"/>
                    <a:pt x="671" y="330"/>
                  </a:cubicBezTo>
                  <a:cubicBezTo>
                    <a:pt x="677" y="362"/>
                    <a:pt x="677" y="362"/>
                    <a:pt x="677" y="362"/>
                  </a:cubicBezTo>
                  <a:cubicBezTo>
                    <a:pt x="677" y="362"/>
                    <a:pt x="654" y="361"/>
                    <a:pt x="644" y="364"/>
                  </a:cubicBezTo>
                  <a:cubicBezTo>
                    <a:pt x="633" y="368"/>
                    <a:pt x="613" y="371"/>
                    <a:pt x="613" y="371"/>
                  </a:cubicBezTo>
                  <a:cubicBezTo>
                    <a:pt x="607" y="375"/>
                    <a:pt x="607" y="375"/>
                    <a:pt x="607" y="375"/>
                  </a:cubicBezTo>
                  <a:cubicBezTo>
                    <a:pt x="607" y="375"/>
                    <a:pt x="588" y="374"/>
                    <a:pt x="573" y="370"/>
                  </a:cubicBezTo>
                  <a:cubicBezTo>
                    <a:pt x="558" y="367"/>
                    <a:pt x="527" y="364"/>
                    <a:pt x="527" y="364"/>
                  </a:cubicBezTo>
                  <a:cubicBezTo>
                    <a:pt x="515" y="358"/>
                    <a:pt x="515" y="358"/>
                    <a:pt x="515" y="358"/>
                  </a:cubicBezTo>
                  <a:cubicBezTo>
                    <a:pt x="507" y="352"/>
                    <a:pt x="507" y="352"/>
                    <a:pt x="507" y="352"/>
                  </a:cubicBezTo>
                  <a:cubicBezTo>
                    <a:pt x="473" y="354"/>
                    <a:pt x="473" y="354"/>
                    <a:pt x="473" y="354"/>
                  </a:cubicBezTo>
                  <a:cubicBezTo>
                    <a:pt x="462" y="360"/>
                    <a:pt x="462" y="360"/>
                    <a:pt x="462" y="360"/>
                  </a:cubicBezTo>
                  <a:cubicBezTo>
                    <a:pt x="430" y="361"/>
                    <a:pt x="430" y="361"/>
                    <a:pt x="430" y="361"/>
                  </a:cubicBezTo>
                  <a:cubicBezTo>
                    <a:pt x="408" y="359"/>
                    <a:pt x="408" y="359"/>
                    <a:pt x="408" y="359"/>
                  </a:cubicBezTo>
                  <a:cubicBezTo>
                    <a:pt x="407" y="365"/>
                    <a:pt x="407" y="365"/>
                    <a:pt x="407" y="365"/>
                  </a:cubicBezTo>
                  <a:cubicBezTo>
                    <a:pt x="407" y="365"/>
                    <a:pt x="393" y="364"/>
                    <a:pt x="386" y="365"/>
                  </a:cubicBezTo>
                  <a:cubicBezTo>
                    <a:pt x="378" y="367"/>
                    <a:pt x="369" y="370"/>
                    <a:pt x="370" y="376"/>
                  </a:cubicBezTo>
                  <a:cubicBezTo>
                    <a:pt x="371" y="381"/>
                    <a:pt x="376" y="391"/>
                    <a:pt x="376" y="391"/>
                  </a:cubicBezTo>
                  <a:cubicBezTo>
                    <a:pt x="376" y="391"/>
                    <a:pt x="362" y="388"/>
                    <a:pt x="361" y="392"/>
                  </a:cubicBezTo>
                  <a:cubicBezTo>
                    <a:pt x="359" y="396"/>
                    <a:pt x="361" y="399"/>
                    <a:pt x="363" y="403"/>
                  </a:cubicBezTo>
                  <a:cubicBezTo>
                    <a:pt x="366" y="406"/>
                    <a:pt x="372" y="423"/>
                    <a:pt x="372" y="423"/>
                  </a:cubicBezTo>
                  <a:cubicBezTo>
                    <a:pt x="356" y="438"/>
                    <a:pt x="356" y="438"/>
                    <a:pt x="356" y="438"/>
                  </a:cubicBezTo>
                  <a:cubicBezTo>
                    <a:pt x="350" y="452"/>
                    <a:pt x="350" y="452"/>
                    <a:pt x="350" y="452"/>
                  </a:cubicBezTo>
                  <a:cubicBezTo>
                    <a:pt x="323" y="453"/>
                    <a:pt x="323" y="453"/>
                    <a:pt x="323" y="453"/>
                  </a:cubicBezTo>
                  <a:cubicBezTo>
                    <a:pt x="323" y="444"/>
                    <a:pt x="323" y="444"/>
                    <a:pt x="323" y="444"/>
                  </a:cubicBezTo>
                  <a:cubicBezTo>
                    <a:pt x="323" y="444"/>
                    <a:pt x="299" y="442"/>
                    <a:pt x="296" y="437"/>
                  </a:cubicBezTo>
                  <a:cubicBezTo>
                    <a:pt x="297" y="466"/>
                    <a:pt x="297" y="466"/>
                    <a:pt x="297" y="466"/>
                  </a:cubicBezTo>
                  <a:cubicBezTo>
                    <a:pt x="297" y="466"/>
                    <a:pt x="287" y="471"/>
                    <a:pt x="287" y="476"/>
                  </a:cubicBezTo>
                  <a:cubicBezTo>
                    <a:pt x="287" y="480"/>
                    <a:pt x="287" y="500"/>
                    <a:pt x="288" y="502"/>
                  </a:cubicBezTo>
                  <a:cubicBezTo>
                    <a:pt x="288" y="505"/>
                    <a:pt x="295" y="524"/>
                    <a:pt x="293" y="532"/>
                  </a:cubicBezTo>
                  <a:cubicBezTo>
                    <a:pt x="290" y="540"/>
                    <a:pt x="279" y="554"/>
                    <a:pt x="272" y="559"/>
                  </a:cubicBezTo>
                  <a:cubicBezTo>
                    <a:pt x="265" y="564"/>
                    <a:pt x="251" y="569"/>
                    <a:pt x="247" y="574"/>
                  </a:cubicBezTo>
                  <a:cubicBezTo>
                    <a:pt x="244" y="578"/>
                    <a:pt x="238" y="597"/>
                    <a:pt x="238" y="599"/>
                  </a:cubicBezTo>
                  <a:cubicBezTo>
                    <a:pt x="237" y="600"/>
                    <a:pt x="231" y="611"/>
                    <a:pt x="231" y="611"/>
                  </a:cubicBezTo>
                  <a:cubicBezTo>
                    <a:pt x="231" y="611"/>
                    <a:pt x="221" y="618"/>
                    <a:pt x="214" y="619"/>
                  </a:cubicBezTo>
                  <a:cubicBezTo>
                    <a:pt x="207" y="620"/>
                    <a:pt x="199" y="619"/>
                    <a:pt x="199" y="619"/>
                  </a:cubicBezTo>
                  <a:cubicBezTo>
                    <a:pt x="209" y="640"/>
                    <a:pt x="209" y="640"/>
                    <a:pt x="209" y="640"/>
                  </a:cubicBezTo>
                  <a:cubicBezTo>
                    <a:pt x="209" y="640"/>
                    <a:pt x="185" y="636"/>
                    <a:pt x="177" y="635"/>
                  </a:cubicBezTo>
                  <a:cubicBezTo>
                    <a:pt x="170" y="634"/>
                    <a:pt x="164" y="638"/>
                    <a:pt x="163" y="641"/>
                  </a:cubicBezTo>
                  <a:cubicBezTo>
                    <a:pt x="161" y="645"/>
                    <a:pt x="159" y="657"/>
                    <a:pt x="160" y="662"/>
                  </a:cubicBezTo>
                  <a:cubicBezTo>
                    <a:pt x="162" y="668"/>
                    <a:pt x="164" y="685"/>
                    <a:pt x="164" y="685"/>
                  </a:cubicBezTo>
                  <a:cubicBezTo>
                    <a:pt x="164" y="685"/>
                    <a:pt x="143" y="691"/>
                    <a:pt x="142" y="695"/>
                  </a:cubicBezTo>
                  <a:cubicBezTo>
                    <a:pt x="142" y="716"/>
                    <a:pt x="142" y="716"/>
                    <a:pt x="142" y="716"/>
                  </a:cubicBezTo>
                  <a:cubicBezTo>
                    <a:pt x="142" y="716"/>
                    <a:pt x="135" y="722"/>
                    <a:pt x="131" y="725"/>
                  </a:cubicBezTo>
                  <a:cubicBezTo>
                    <a:pt x="128" y="727"/>
                    <a:pt x="114" y="729"/>
                    <a:pt x="112" y="731"/>
                  </a:cubicBezTo>
                  <a:cubicBezTo>
                    <a:pt x="110" y="732"/>
                    <a:pt x="77" y="752"/>
                    <a:pt x="75" y="755"/>
                  </a:cubicBezTo>
                  <a:cubicBezTo>
                    <a:pt x="73" y="758"/>
                    <a:pt x="64" y="767"/>
                    <a:pt x="64" y="767"/>
                  </a:cubicBezTo>
                  <a:cubicBezTo>
                    <a:pt x="18" y="775"/>
                    <a:pt x="18" y="775"/>
                    <a:pt x="18" y="775"/>
                  </a:cubicBezTo>
                  <a:cubicBezTo>
                    <a:pt x="2" y="774"/>
                    <a:pt x="2" y="774"/>
                    <a:pt x="2" y="774"/>
                  </a:cubicBezTo>
                  <a:cubicBezTo>
                    <a:pt x="0" y="821"/>
                    <a:pt x="0" y="821"/>
                    <a:pt x="0" y="821"/>
                  </a:cubicBezTo>
                  <a:cubicBezTo>
                    <a:pt x="28" y="820"/>
                    <a:pt x="28" y="820"/>
                    <a:pt x="28" y="820"/>
                  </a:cubicBezTo>
                  <a:cubicBezTo>
                    <a:pt x="28" y="820"/>
                    <a:pt x="30" y="801"/>
                    <a:pt x="35" y="798"/>
                  </a:cubicBezTo>
                  <a:cubicBezTo>
                    <a:pt x="40" y="794"/>
                    <a:pt x="59" y="800"/>
                    <a:pt x="67" y="803"/>
                  </a:cubicBezTo>
                  <a:cubicBezTo>
                    <a:pt x="75" y="806"/>
                    <a:pt x="85" y="813"/>
                    <a:pt x="85" y="813"/>
                  </a:cubicBezTo>
                  <a:cubicBezTo>
                    <a:pt x="85" y="813"/>
                    <a:pt x="109" y="813"/>
                    <a:pt x="110" y="815"/>
                  </a:cubicBezTo>
                  <a:cubicBezTo>
                    <a:pt x="106" y="821"/>
                    <a:pt x="106" y="821"/>
                    <a:pt x="106" y="821"/>
                  </a:cubicBezTo>
                  <a:cubicBezTo>
                    <a:pt x="106" y="821"/>
                    <a:pt x="116" y="840"/>
                    <a:pt x="110" y="850"/>
                  </a:cubicBezTo>
                  <a:cubicBezTo>
                    <a:pt x="127" y="865"/>
                    <a:pt x="127" y="865"/>
                    <a:pt x="127" y="865"/>
                  </a:cubicBezTo>
                  <a:cubicBezTo>
                    <a:pt x="150" y="848"/>
                    <a:pt x="150" y="848"/>
                    <a:pt x="150" y="848"/>
                  </a:cubicBezTo>
                  <a:cubicBezTo>
                    <a:pt x="153" y="839"/>
                    <a:pt x="153" y="839"/>
                    <a:pt x="153" y="839"/>
                  </a:cubicBezTo>
                  <a:cubicBezTo>
                    <a:pt x="153" y="839"/>
                    <a:pt x="168" y="832"/>
                    <a:pt x="165" y="825"/>
                  </a:cubicBezTo>
                  <a:cubicBezTo>
                    <a:pt x="142" y="818"/>
                    <a:pt x="142" y="818"/>
                    <a:pt x="142" y="818"/>
                  </a:cubicBezTo>
                  <a:cubicBezTo>
                    <a:pt x="157" y="802"/>
                    <a:pt x="157" y="802"/>
                    <a:pt x="157" y="802"/>
                  </a:cubicBezTo>
                  <a:cubicBezTo>
                    <a:pt x="162" y="793"/>
                    <a:pt x="162" y="793"/>
                    <a:pt x="162" y="793"/>
                  </a:cubicBezTo>
                  <a:cubicBezTo>
                    <a:pt x="162" y="793"/>
                    <a:pt x="157" y="779"/>
                    <a:pt x="160" y="771"/>
                  </a:cubicBezTo>
                  <a:cubicBezTo>
                    <a:pt x="160" y="771"/>
                    <a:pt x="162" y="771"/>
                    <a:pt x="165" y="773"/>
                  </a:cubicBezTo>
                  <a:cubicBezTo>
                    <a:pt x="167" y="775"/>
                    <a:pt x="175" y="787"/>
                    <a:pt x="175" y="787"/>
                  </a:cubicBezTo>
                  <a:cubicBezTo>
                    <a:pt x="175" y="787"/>
                    <a:pt x="186" y="770"/>
                    <a:pt x="191" y="767"/>
                  </a:cubicBezTo>
                  <a:cubicBezTo>
                    <a:pt x="196" y="765"/>
                    <a:pt x="203" y="759"/>
                    <a:pt x="203" y="759"/>
                  </a:cubicBezTo>
                  <a:cubicBezTo>
                    <a:pt x="224" y="756"/>
                    <a:pt x="224" y="756"/>
                    <a:pt x="224" y="756"/>
                  </a:cubicBezTo>
                  <a:cubicBezTo>
                    <a:pt x="224" y="756"/>
                    <a:pt x="223" y="747"/>
                    <a:pt x="224" y="738"/>
                  </a:cubicBezTo>
                  <a:cubicBezTo>
                    <a:pt x="226" y="729"/>
                    <a:pt x="232" y="718"/>
                    <a:pt x="240" y="720"/>
                  </a:cubicBezTo>
                  <a:cubicBezTo>
                    <a:pt x="248" y="722"/>
                    <a:pt x="256" y="718"/>
                    <a:pt x="256" y="718"/>
                  </a:cubicBezTo>
                  <a:cubicBezTo>
                    <a:pt x="256" y="718"/>
                    <a:pt x="273" y="717"/>
                    <a:pt x="280" y="717"/>
                  </a:cubicBezTo>
                  <a:cubicBezTo>
                    <a:pt x="288" y="718"/>
                    <a:pt x="297" y="719"/>
                    <a:pt x="297" y="719"/>
                  </a:cubicBezTo>
                  <a:cubicBezTo>
                    <a:pt x="297" y="719"/>
                    <a:pt x="312" y="705"/>
                    <a:pt x="319" y="705"/>
                  </a:cubicBezTo>
                  <a:cubicBezTo>
                    <a:pt x="326" y="705"/>
                    <a:pt x="339" y="711"/>
                    <a:pt x="343" y="713"/>
                  </a:cubicBezTo>
                  <a:cubicBezTo>
                    <a:pt x="348" y="715"/>
                    <a:pt x="377" y="727"/>
                    <a:pt x="380" y="722"/>
                  </a:cubicBezTo>
                  <a:cubicBezTo>
                    <a:pt x="383" y="717"/>
                    <a:pt x="373" y="712"/>
                    <a:pt x="373" y="712"/>
                  </a:cubicBezTo>
                  <a:cubicBezTo>
                    <a:pt x="353" y="705"/>
                    <a:pt x="353" y="705"/>
                    <a:pt x="353" y="705"/>
                  </a:cubicBezTo>
                  <a:cubicBezTo>
                    <a:pt x="373" y="696"/>
                    <a:pt x="373" y="696"/>
                    <a:pt x="373" y="696"/>
                  </a:cubicBezTo>
                  <a:cubicBezTo>
                    <a:pt x="357" y="691"/>
                    <a:pt x="357" y="691"/>
                    <a:pt x="357" y="691"/>
                  </a:cubicBezTo>
                  <a:cubicBezTo>
                    <a:pt x="357" y="691"/>
                    <a:pt x="360" y="681"/>
                    <a:pt x="366" y="678"/>
                  </a:cubicBezTo>
                  <a:cubicBezTo>
                    <a:pt x="372" y="674"/>
                    <a:pt x="377" y="673"/>
                    <a:pt x="378" y="676"/>
                  </a:cubicBezTo>
                  <a:cubicBezTo>
                    <a:pt x="379" y="678"/>
                    <a:pt x="379" y="685"/>
                    <a:pt x="382" y="687"/>
                  </a:cubicBezTo>
                  <a:cubicBezTo>
                    <a:pt x="384" y="690"/>
                    <a:pt x="397" y="704"/>
                    <a:pt x="397" y="704"/>
                  </a:cubicBezTo>
                  <a:cubicBezTo>
                    <a:pt x="397" y="704"/>
                    <a:pt x="393" y="713"/>
                    <a:pt x="394" y="716"/>
                  </a:cubicBezTo>
                  <a:cubicBezTo>
                    <a:pt x="394" y="719"/>
                    <a:pt x="414" y="732"/>
                    <a:pt x="414" y="732"/>
                  </a:cubicBezTo>
                  <a:cubicBezTo>
                    <a:pt x="414" y="732"/>
                    <a:pt x="424" y="722"/>
                    <a:pt x="432" y="721"/>
                  </a:cubicBezTo>
                  <a:cubicBezTo>
                    <a:pt x="440" y="719"/>
                    <a:pt x="446" y="727"/>
                    <a:pt x="446" y="727"/>
                  </a:cubicBezTo>
                  <a:cubicBezTo>
                    <a:pt x="473" y="754"/>
                    <a:pt x="473" y="754"/>
                    <a:pt x="473" y="754"/>
                  </a:cubicBezTo>
                  <a:cubicBezTo>
                    <a:pt x="476" y="763"/>
                    <a:pt x="476" y="763"/>
                    <a:pt x="476" y="763"/>
                  </a:cubicBezTo>
                  <a:cubicBezTo>
                    <a:pt x="513" y="760"/>
                    <a:pt x="513" y="760"/>
                    <a:pt x="513" y="760"/>
                  </a:cubicBezTo>
                  <a:cubicBezTo>
                    <a:pt x="513" y="760"/>
                    <a:pt x="518" y="745"/>
                    <a:pt x="518" y="739"/>
                  </a:cubicBezTo>
                  <a:cubicBezTo>
                    <a:pt x="518" y="732"/>
                    <a:pt x="530" y="716"/>
                    <a:pt x="530" y="716"/>
                  </a:cubicBezTo>
                  <a:cubicBezTo>
                    <a:pt x="530" y="716"/>
                    <a:pt x="542" y="716"/>
                    <a:pt x="545" y="709"/>
                  </a:cubicBezTo>
                  <a:cubicBezTo>
                    <a:pt x="548" y="702"/>
                    <a:pt x="558" y="680"/>
                    <a:pt x="558" y="680"/>
                  </a:cubicBezTo>
                  <a:cubicBezTo>
                    <a:pt x="541" y="675"/>
                    <a:pt x="541" y="675"/>
                    <a:pt x="541" y="675"/>
                  </a:cubicBezTo>
                  <a:cubicBezTo>
                    <a:pt x="546" y="663"/>
                    <a:pt x="546" y="663"/>
                    <a:pt x="546" y="663"/>
                  </a:cubicBezTo>
                  <a:cubicBezTo>
                    <a:pt x="563" y="660"/>
                    <a:pt x="563" y="660"/>
                    <a:pt x="563" y="660"/>
                  </a:cubicBezTo>
                  <a:cubicBezTo>
                    <a:pt x="563" y="660"/>
                    <a:pt x="554" y="654"/>
                    <a:pt x="554" y="650"/>
                  </a:cubicBezTo>
                  <a:cubicBezTo>
                    <a:pt x="554" y="646"/>
                    <a:pt x="555" y="637"/>
                    <a:pt x="555" y="637"/>
                  </a:cubicBezTo>
                  <a:cubicBezTo>
                    <a:pt x="555" y="637"/>
                    <a:pt x="553" y="623"/>
                    <a:pt x="560" y="619"/>
                  </a:cubicBezTo>
                  <a:cubicBezTo>
                    <a:pt x="567" y="614"/>
                    <a:pt x="572" y="609"/>
                    <a:pt x="572" y="609"/>
                  </a:cubicBezTo>
                  <a:cubicBezTo>
                    <a:pt x="564" y="593"/>
                    <a:pt x="564" y="593"/>
                    <a:pt x="564" y="593"/>
                  </a:cubicBezTo>
                  <a:cubicBezTo>
                    <a:pt x="564" y="593"/>
                    <a:pt x="579" y="601"/>
                    <a:pt x="593" y="598"/>
                  </a:cubicBezTo>
                  <a:cubicBezTo>
                    <a:pt x="606" y="595"/>
                    <a:pt x="618" y="585"/>
                    <a:pt x="618" y="585"/>
                  </a:cubicBezTo>
                  <a:cubicBezTo>
                    <a:pt x="618" y="585"/>
                    <a:pt x="617" y="573"/>
                    <a:pt x="623" y="569"/>
                  </a:cubicBezTo>
                  <a:cubicBezTo>
                    <a:pt x="628" y="565"/>
                    <a:pt x="633" y="566"/>
                    <a:pt x="633" y="566"/>
                  </a:cubicBezTo>
                  <a:cubicBezTo>
                    <a:pt x="661" y="558"/>
                    <a:pt x="661" y="558"/>
                    <a:pt x="661" y="558"/>
                  </a:cubicBezTo>
                  <a:cubicBezTo>
                    <a:pt x="645" y="575"/>
                    <a:pt x="645" y="575"/>
                    <a:pt x="645" y="575"/>
                  </a:cubicBezTo>
                  <a:cubicBezTo>
                    <a:pt x="645" y="575"/>
                    <a:pt x="674" y="570"/>
                    <a:pt x="675" y="569"/>
                  </a:cubicBezTo>
                  <a:cubicBezTo>
                    <a:pt x="676" y="568"/>
                    <a:pt x="688" y="557"/>
                    <a:pt x="694" y="557"/>
                  </a:cubicBezTo>
                  <a:cubicBezTo>
                    <a:pt x="701" y="557"/>
                    <a:pt x="709" y="555"/>
                    <a:pt x="709" y="555"/>
                  </a:cubicBezTo>
                  <a:cubicBezTo>
                    <a:pt x="722" y="551"/>
                    <a:pt x="722" y="551"/>
                    <a:pt x="722" y="551"/>
                  </a:cubicBezTo>
                  <a:cubicBezTo>
                    <a:pt x="767" y="571"/>
                    <a:pt x="767" y="571"/>
                    <a:pt x="767" y="571"/>
                  </a:cubicBezTo>
                  <a:cubicBezTo>
                    <a:pt x="787" y="587"/>
                    <a:pt x="787" y="587"/>
                    <a:pt x="787" y="587"/>
                  </a:cubicBezTo>
                  <a:cubicBezTo>
                    <a:pt x="809" y="620"/>
                    <a:pt x="809" y="620"/>
                    <a:pt x="809" y="620"/>
                  </a:cubicBezTo>
                  <a:cubicBezTo>
                    <a:pt x="824" y="614"/>
                    <a:pt x="824" y="614"/>
                    <a:pt x="824" y="614"/>
                  </a:cubicBezTo>
                  <a:cubicBezTo>
                    <a:pt x="824" y="614"/>
                    <a:pt x="813" y="604"/>
                    <a:pt x="815" y="600"/>
                  </a:cubicBezTo>
                  <a:cubicBezTo>
                    <a:pt x="816" y="595"/>
                    <a:pt x="829" y="586"/>
                    <a:pt x="835" y="585"/>
                  </a:cubicBezTo>
                  <a:cubicBezTo>
                    <a:pt x="841" y="584"/>
                    <a:pt x="850" y="586"/>
                    <a:pt x="850" y="586"/>
                  </a:cubicBezTo>
                  <a:cubicBezTo>
                    <a:pt x="850" y="586"/>
                    <a:pt x="870" y="597"/>
                    <a:pt x="889" y="599"/>
                  </a:cubicBezTo>
                  <a:cubicBezTo>
                    <a:pt x="908" y="602"/>
                    <a:pt x="935" y="602"/>
                    <a:pt x="935" y="602"/>
                  </a:cubicBezTo>
                  <a:cubicBezTo>
                    <a:pt x="941" y="598"/>
                    <a:pt x="941" y="598"/>
                    <a:pt x="941" y="598"/>
                  </a:cubicBezTo>
                  <a:cubicBezTo>
                    <a:pt x="955" y="569"/>
                    <a:pt x="955" y="569"/>
                    <a:pt x="955" y="569"/>
                  </a:cubicBezTo>
                  <a:cubicBezTo>
                    <a:pt x="955" y="569"/>
                    <a:pt x="939" y="567"/>
                    <a:pt x="930" y="567"/>
                  </a:cubicBezTo>
                  <a:cubicBezTo>
                    <a:pt x="922" y="567"/>
                    <a:pt x="914" y="552"/>
                    <a:pt x="914" y="552"/>
                  </a:cubicBezTo>
                  <a:cubicBezTo>
                    <a:pt x="915" y="544"/>
                    <a:pt x="915" y="544"/>
                    <a:pt x="915" y="544"/>
                  </a:cubicBezTo>
                  <a:cubicBezTo>
                    <a:pt x="940" y="549"/>
                    <a:pt x="940" y="549"/>
                    <a:pt x="940" y="549"/>
                  </a:cubicBezTo>
                  <a:cubicBezTo>
                    <a:pt x="951" y="540"/>
                    <a:pt x="951" y="540"/>
                    <a:pt x="951" y="540"/>
                  </a:cubicBezTo>
                  <a:cubicBezTo>
                    <a:pt x="951" y="540"/>
                    <a:pt x="969" y="538"/>
                    <a:pt x="973" y="538"/>
                  </a:cubicBezTo>
                  <a:cubicBezTo>
                    <a:pt x="977" y="539"/>
                    <a:pt x="1002" y="538"/>
                    <a:pt x="1002" y="538"/>
                  </a:cubicBezTo>
                  <a:cubicBezTo>
                    <a:pt x="1024" y="537"/>
                    <a:pt x="1024" y="537"/>
                    <a:pt x="1024" y="537"/>
                  </a:cubicBezTo>
                  <a:cubicBezTo>
                    <a:pt x="1023" y="537"/>
                    <a:pt x="1021" y="536"/>
                    <a:pt x="1020" y="534"/>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8" name="TextBox 67">
            <a:extLst>
              <a:ext uri="{FF2B5EF4-FFF2-40B4-BE49-F238E27FC236}">
                <a16:creationId xmlns:a16="http://schemas.microsoft.com/office/drawing/2014/main" id="{84C36301-C9A3-46AE-9734-80311696CC68}"/>
              </a:ext>
            </a:extLst>
          </p:cNvPr>
          <p:cNvSpPr txBox="1"/>
          <p:nvPr/>
        </p:nvSpPr>
        <p:spPr>
          <a:xfrm>
            <a:off x="2833836" y="2462235"/>
            <a:ext cx="256480" cy="184666"/>
          </a:xfrm>
          <a:prstGeom prst="rect">
            <a:avLst/>
          </a:prstGeom>
          <a:noFill/>
        </p:spPr>
        <p:txBody>
          <a:bodyPr wrap="none" lIns="0" tIns="0" rIns="0" bIns="0" rtlCol="0">
            <a:spAutoFit/>
          </a:bodyPr>
          <a:lstStyle/>
          <a:p>
            <a:pPr algn="l">
              <a:spcBef>
                <a:spcPts val="500"/>
              </a:spcBef>
              <a:spcAft>
                <a:spcPts val="500"/>
              </a:spcAft>
              <a:buClr>
                <a:schemeClr val="bg2"/>
              </a:buClr>
            </a:pPr>
            <a:r>
              <a:rPr lang="en-GB" sz="1200" b="1">
                <a:solidFill>
                  <a:schemeClr val="accent5"/>
                </a:solidFill>
                <a:latin typeface="Arial Black" panose="020B0A04020102020204" pitchFamily="34" charset="0"/>
              </a:rPr>
              <a:t>8%</a:t>
            </a:r>
          </a:p>
        </p:txBody>
      </p:sp>
      <p:sp>
        <p:nvSpPr>
          <p:cNvPr id="79" name="Oval 78">
            <a:extLst>
              <a:ext uri="{FF2B5EF4-FFF2-40B4-BE49-F238E27FC236}">
                <a16:creationId xmlns:a16="http://schemas.microsoft.com/office/drawing/2014/main" id="{2505FC60-C19D-43DC-A467-83E09B9819DC}"/>
              </a:ext>
            </a:extLst>
          </p:cNvPr>
          <p:cNvSpPr/>
          <p:nvPr/>
        </p:nvSpPr>
        <p:spPr bwMode="gray">
          <a:xfrm>
            <a:off x="2300302" y="2607925"/>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80" name="TextBox 79">
            <a:extLst>
              <a:ext uri="{FF2B5EF4-FFF2-40B4-BE49-F238E27FC236}">
                <a16:creationId xmlns:a16="http://schemas.microsoft.com/office/drawing/2014/main" id="{DE3BC819-0859-49DC-8293-011A4112D060}"/>
              </a:ext>
            </a:extLst>
          </p:cNvPr>
          <p:cNvSpPr txBox="1"/>
          <p:nvPr/>
        </p:nvSpPr>
        <p:spPr>
          <a:xfrm>
            <a:off x="2359761" y="2617064"/>
            <a:ext cx="679946" cy="107722"/>
          </a:xfrm>
          <a:prstGeom prst="leftArrow">
            <a:avLst>
              <a:gd name="adj1" fmla="val 100000"/>
              <a:gd name="adj2" fmla="val 50000"/>
            </a:avLst>
          </a:prstGeom>
          <a:solidFill>
            <a:schemeClr val="accent1"/>
          </a:solidFill>
        </p:spPr>
        <p:txBody>
          <a:bodyPr wrap="non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SCOTLAND</a:t>
            </a:r>
          </a:p>
        </p:txBody>
      </p:sp>
      <p:sp>
        <p:nvSpPr>
          <p:cNvPr id="101" name="Rectangle 100">
            <a:extLst>
              <a:ext uri="{FF2B5EF4-FFF2-40B4-BE49-F238E27FC236}">
                <a16:creationId xmlns:a16="http://schemas.microsoft.com/office/drawing/2014/main" id="{D5BAB554-ECB2-425A-BE70-E566ECBE86FB}"/>
              </a:ext>
            </a:extLst>
          </p:cNvPr>
          <p:cNvSpPr/>
          <p:nvPr/>
        </p:nvSpPr>
        <p:spPr bwMode="gray">
          <a:xfrm>
            <a:off x="8253626" y="4154349"/>
            <a:ext cx="3132847" cy="16754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graphicFrame>
        <p:nvGraphicFramePr>
          <p:cNvPr id="103" name="Chart 102">
            <a:extLst>
              <a:ext uri="{FF2B5EF4-FFF2-40B4-BE49-F238E27FC236}">
                <a16:creationId xmlns:a16="http://schemas.microsoft.com/office/drawing/2014/main" id="{DE9216E8-B260-455E-88FC-08C27B5CDE7F}"/>
              </a:ext>
            </a:extLst>
          </p:cNvPr>
          <p:cNvGraphicFramePr/>
          <p:nvPr>
            <p:extLst>
              <p:ext uri="{D42A27DB-BD31-4B8C-83A1-F6EECF244321}">
                <p14:modId xmlns:p14="http://schemas.microsoft.com/office/powerpoint/2010/main" val="465365010"/>
              </p:ext>
            </p:extLst>
          </p:nvPr>
        </p:nvGraphicFramePr>
        <p:xfrm>
          <a:off x="8271360" y="4137050"/>
          <a:ext cx="3431006" cy="1718680"/>
        </p:xfrm>
        <a:graphic>
          <a:graphicData uri="http://schemas.openxmlformats.org/drawingml/2006/chart">
            <c:chart xmlns:c="http://schemas.openxmlformats.org/drawingml/2006/chart" xmlns:r="http://schemas.openxmlformats.org/officeDocument/2006/relationships" r:id="rId2"/>
          </a:graphicData>
        </a:graphic>
      </p:graphicFrame>
      <p:sp>
        <p:nvSpPr>
          <p:cNvPr id="204" name="TextBox 203">
            <a:extLst>
              <a:ext uri="{FF2B5EF4-FFF2-40B4-BE49-F238E27FC236}">
                <a16:creationId xmlns:a16="http://schemas.microsoft.com/office/drawing/2014/main" id="{51766A05-5860-4888-B03D-D12717EADAE7}"/>
              </a:ext>
            </a:extLst>
          </p:cNvPr>
          <p:cNvSpPr txBox="1"/>
          <p:nvPr/>
        </p:nvSpPr>
        <p:spPr>
          <a:xfrm>
            <a:off x="3539212" y="3240172"/>
            <a:ext cx="23564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4%</a:t>
            </a:r>
          </a:p>
        </p:txBody>
      </p:sp>
      <p:sp>
        <p:nvSpPr>
          <p:cNvPr id="205" name="Oval 204">
            <a:extLst>
              <a:ext uri="{FF2B5EF4-FFF2-40B4-BE49-F238E27FC236}">
                <a16:creationId xmlns:a16="http://schemas.microsoft.com/office/drawing/2014/main" id="{19D7FD6B-6128-419E-B202-3EB5402D57C3}"/>
              </a:ext>
            </a:extLst>
          </p:cNvPr>
          <p:cNvSpPr/>
          <p:nvPr/>
        </p:nvSpPr>
        <p:spPr bwMode="gray">
          <a:xfrm>
            <a:off x="2482186" y="3399544"/>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06" name="TextBox 205">
            <a:extLst>
              <a:ext uri="{FF2B5EF4-FFF2-40B4-BE49-F238E27FC236}">
                <a16:creationId xmlns:a16="http://schemas.microsoft.com/office/drawing/2014/main" id="{06D41DD8-711B-4080-98DD-FE7B00D3E598}"/>
              </a:ext>
            </a:extLst>
          </p:cNvPr>
          <p:cNvSpPr txBox="1"/>
          <p:nvPr/>
        </p:nvSpPr>
        <p:spPr>
          <a:xfrm>
            <a:off x="2541645" y="3399502"/>
            <a:ext cx="1237110"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NORTH EAST</a:t>
            </a:r>
          </a:p>
        </p:txBody>
      </p:sp>
      <p:sp>
        <p:nvSpPr>
          <p:cNvPr id="207" name="TextBox 206">
            <a:extLst>
              <a:ext uri="{FF2B5EF4-FFF2-40B4-BE49-F238E27FC236}">
                <a16:creationId xmlns:a16="http://schemas.microsoft.com/office/drawing/2014/main" id="{C865CF37-EDA1-424A-8533-20DA3D5FDB83}"/>
              </a:ext>
            </a:extLst>
          </p:cNvPr>
          <p:cNvSpPr txBox="1"/>
          <p:nvPr/>
        </p:nvSpPr>
        <p:spPr>
          <a:xfrm>
            <a:off x="3728942" y="3560717"/>
            <a:ext cx="20358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rPr>
              <a:t>8%</a:t>
            </a:r>
          </a:p>
        </p:txBody>
      </p:sp>
      <p:sp>
        <p:nvSpPr>
          <p:cNvPr id="208" name="Oval 207">
            <a:extLst>
              <a:ext uri="{FF2B5EF4-FFF2-40B4-BE49-F238E27FC236}">
                <a16:creationId xmlns:a16="http://schemas.microsoft.com/office/drawing/2014/main" id="{0A3929CA-CCA7-4F3F-86B5-6BAA9B123A0C}"/>
              </a:ext>
            </a:extLst>
          </p:cNvPr>
          <p:cNvSpPr/>
          <p:nvPr/>
        </p:nvSpPr>
        <p:spPr bwMode="gray">
          <a:xfrm>
            <a:off x="2554712" y="3733915"/>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09" name="TextBox 208">
            <a:extLst>
              <a:ext uri="{FF2B5EF4-FFF2-40B4-BE49-F238E27FC236}">
                <a16:creationId xmlns:a16="http://schemas.microsoft.com/office/drawing/2014/main" id="{D4702BFB-0BE9-4149-8A66-88A92E4A557B}"/>
              </a:ext>
            </a:extLst>
          </p:cNvPr>
          <p:cNvSpPr txBox="1"/>
          <p:nvPr/>
        </p:nvSpPr>
        <p:spPr>
          <a:xfrm>
            <a:off x="2614170" y="3743398"/>
            <a:ext cx="1358447"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YORKSHIRE &amp; THE HUMBER</a:t>
            </a:r>
          </a:p>
        </p:txBody>
      </p:sp>
      <p:sp>
        <p:nvSpPr>
          <p:cNvPr id="210" name="TextBox 209">
            <a:extLst>
              <a:ext uri="{FF2B5EF4-FFF2-40B4-BE49-F238E27FC236}">
                <a16:creationId xmlns:a16="http://schemas.microsoft.com/office/drawing/2014/main" id="{CED9CD81-F061-4E05-AFAD-871812199A8F}"/>
              </a:ext>
            </a:extLst>
          </p:cNvPr>
          <p:cNvSpPr txBox="1"/>
          <p:nvPr/>
        </p:nvSpPr>
        <p:spPr>
          <a:xfrm>
            <a:off x="3539212" y="3898918"/>
            <a:ext cx="23564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7%</a:t>
            </a:r>
          </a:p>
        </p:txBody>
      </p:sp>
      <p:sp>
        <p:nvSpPr>
          <p:cNvPr id="211" name="Oval 210">
            <a:extLst>
              <a:ext uri="{FF2B5EF4-FFF2-40B4-BE49-F238E27FC236}">
                <a16:creationId xmlns:a16="http://schemas.microsoft.com/office/drawing/2014/main" id="{958A91AE-162B-417A-9724-51B41845ACBF}"/>
              </a:ext>
            </a:extLst>
          </p:cNvPr>
          <p:cNvSpPr/>
          <p:nvPr/>
        </p:nvSpPr>
        <p:spPr bwMode="gray">
          <a:xfrm>
            <a:off x="2793022" y="4049032"/>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12" name="TextBox 211">
            <a:extLst>
              <a:ext uri="{FF2B5EF4-FFF2-40B4-BE49-F238E27FC236}">
                <a16:creationId xmlns:a16="http://schemas.microsoft.com/office/drawing/2014/main" id="{622CDC69-F10B-4ED6-B875-C8AD4F80B3DA}"/>
              </a:ext>
            </a:extLst>
          </p:cNvPr>
          <p:cNvSpPr txBox="1"/>
          <p:nvPr/>
        </p:nvSpPr>
        <p:spPr>
          <a:xfrm>
            <a:off x="2852481" y="4058515"/>
            <a:ext cx="913574"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EAST MIDLANDS</a:t>
            </a:r>
          </a:p>
        </p:txBody>
      </p:sp>
      <p:sp>
        <p:nvSpPr>
          <p:cNvPr id="213" name="Oval 212">
            <a:extLst>
              <a:ext uri="{FF2B5EF4-FFF2-40B4-BE49-F238E27FC236}">
                <a16:creationId xmlns:a16="http://schemas.microsoft.com/office/drawing/2014/main" id="{A278934C-FE90-4696-8DF8-A111EE10D5B1}"/>
              </a:ext>
            </a:extLst>
          </p:cNvPr>
          <p:cNvSpPr/>
          <p:nvPr/>
        </p:nvSpPr>
        <p:spPr bwMode="gray">
          <a:xfrm>
            <a:off x="3065069" y="4359690"/>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14" name="TextBox 213">
            <a:extLst>
              <a:ext uri="{FF2B5EF4-FFF2-40B4-BE49-F238E27FC236}">
                <a16:creationId xmlns:a16="http://schemas.microsoft.com/office/drawing/2014/main" id="{D80E3432-417D-4A87-9B45-8A647F9A835C}"/>
              </a:ext>
            </a:extLst>
          </p:cNvPr>
          <p:cNvSpPr txBox="1"/>
          <p:nvPr/>
        </p:nvSpPr>
        <p:spPr>
          <a:xfrm>
            <a:off x="3124528" y="4369173"/>
            <a:ext cx="635177"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EAST</a:t>
            </a:r>
          </a:p>
        </p:txBody>
      </p:sp>
      <p:sp>
        <p:nvSpPr>
          <p:cNvPr id="215" name="TextBox 214">
            <a:extLst>
              <a:ext uri="{FF2B5EF4-FFF2-40B4-BE49-F238E27FC236}">
                <a16:creationId xmlns:a16="http://schemas.microsoft.com/office/drawing/2014/main" id="{065D9472-E386-4B55-A720-B66352401DA8}"/>
              </a:ext>
            </a:extLst>
          </p:cNvPr>
          <p:cNvSpPr txBox="1"/>
          <p:nvPr/>
        </p:nvSpPr>
        <p:spPr>
          <a:xfrm>
            <a:off x="3539213" y="4212066"/>
            <a:ext cx="235641"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8%</a:t>
            </a:r>
          </a:p>
        </p:txBody>
      </p:sp>
      <p:sp>
        <p:nvSpPr>
          <p:cNvPr id="216" name="Oval 215">
            <a:extLst>
              <a:ext uri="{FF2B5EF4-FFF2-40B4-BE49-F238E27FC236}">
                <a16:creationId xmlns:a16="http://schemas.microsoft.com/office/drawing/2014/main" id="{762EF10F-8E26-406E-B05D-69D5F1D520BC}"/>
              </a:ext>
            </a:extLst>
          </p:cNvPr>
          <p:cNvSpPr/>
          <p:nvPr/>
        </p:nvSpPr>
        <p:spPr bwMode="gray">
          <a:xfrm>
            <a:off x="2996805" y="4668677"/>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17" name="TextBox 216">
            <a:extLst>
              <a:ext uri="{FF2B5EF4-FFF2-40B4-BE49-F238E27FC236}">
                <a16:creationId xmlns:a16="http://schemas.microsoft.com/office/drawing/2014/main" id="{574CC150-EB00-4887-98EA-879CC1BC8150}"/>
              </a:ext>
            </a:extLst>
          </p:cNvPr>
          <p:cNvSpPr txBox="1"/>
          <p:nvPr/>
        </p:nvSpPr>
        <p:spPr>
          <a:xfrm>
            <a:off x="3044860" y="4678160"/>
            <a:ext cx="718638"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LONDON</a:t>
            </a:r>
          </a:p>
        </p:txBody>
      </p:sp>
      <p:sp>
        <p:nvSpPr>
          <p:cNvPr id="218" name="TextBox 217">
            <a:extLst>
              <a:ext uri="{FF2B5EF4-FFF2-40B4-BE49-F238E27FC236}">
                <a16:creationId xmlns:a16="http://schemas.microsoft.com/office/drawing/2014/main" id="{E93174B5-EAFB-4E76-B48E-624E3D3F45AB}"/>
              </a:ext>
            </a:extLst>
          </p:cNvPr>
          <p:cNvSpPr txBox="1"/>
          <p:nvPr/>
        </p:nvSpPr>
        <p:spPr>
          <a:xfrm>
            <a:off x="3539212" y="4520087"/>
            <a:ext cx="23564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8%</a:t>
            </a:r>
          </a:p>
        </p:txBody>
      </p:sp>
      <p:sp>
        <p:nvSpPr>
          <p:cNvPr id="219" name="Oval 218">
            <a:extLst>
              <a:ext uri="{FF2B5EF4-FFF2-40B4-BE49-F238E27FC236}">
                <a16:creationId xmlns:a16="http://schemas.microsoft.com/office/drawing/2014/main" id="{7D1C9B41-572B-4BC8-AF39-9F076447ACC8}"/>
              </a:ext>
            </a:extLst>
          </p:cNvPr>
          <p:cNvSpPr/>
          <p:nvPr/>
        </p:nvSpPr>
        <p:spPr bwMode="gray">
          <a:xfrm>
            <a:off x="2937642" y="4915177"/>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20" name="TextBox 219">
            <a:extLst>
              <a:ext uri="{FF2B5EF4-FFF2-40B4-BE49-F238E27FC236}">
                <a16:creationId xmlns:a16="http://schemas.microsoft.com/office/drawing/2014/main" id="{AA1D46AC-4E5B-4D6D-A7ED-BF27C2E08C49}"/>
              </a:ext>
            </a:extLst>
          </p:cNvPr>
          <p:cNvSpPr txBox="1"/>
          <p:nvPr/>
        </p:nvSpPr>
        <p:spPr>
          <a:xfrm>
            <a:off x="2996806" y="4924660"/>
            <a:ext cx="762900"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SOUTH EAST</a:t>
            </a:r>
          </a:p>
        </p:txBody>
      </p:sp>
      <p:sp>
        <p:nvSpPr>
          <p:cNvPr id="221" name="TextBox 220">
            <a:extLst>
              <a:ext uri="{FF2B5EF4-FFF2-40B4-BE49-F238E27FC236}">
                <a16:creationId xmlns:a16="http://schemas.microsoft.com/office/drawing/2014/main" id="{DC75C49F-E79A-4E82-86BB-1800BF738CDA}"/>
              </a:ext>
            </a:extLst>
          </p:cNvPr>
          <p:cNvSpPr txBox="1"/>
          <p:nvPr/>
        </p:nvSpPr>
        <p:spPr>
          <a:xfrm>
            <a:off x="3444635" y="4772773"/>
            <a:ext cx="330219"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13%</a:t>
            </a:r>
          </a:p>
        </p:txBody>
      </p:sp>
      <p:sp>
        <p:nvSpPr>
          <p:cNvPr id="235" name="Oval 234">
            <a:extLst>
              <a:ext uri="{FF2B5EF4-FFF2-40B4-BE49-F238E27FC236}">
                <a16:creationId xmlns:a16="http://schemas.microsoft.com/office/drawing/2014/main" id="{1ABE02EC-877F-4117-B3F5-DA8BDDE2DD5E}"/>
              </a:ext>
            </a:extLst>
          </p:cNvPr>
          <p:cNvSpPr/>
          <p:nvPr/>
        </p:nvSpPr>
        <p:spPr bwMode="gray">
          <a:xfrm>
            <a:off x="2327995" y="3923739"/>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36" name="TextBox 235">
            <a:extLst>
              <a:ext uri="{FF2B5EF4-FFF2-40B4-BE49-F238E27FC236}">
                <a16:creationId xmlns:a16="http://schemas.microsoft.com/office/drawing/2014/main" id="{65BF9C7D-41DB-4F8B-A483-D0EC8E18C957}"/>
              </a:ext>
            </a:extLst>
          </p:cNvPr>
          <p:cNvSpPr txBox="1"/>
          <p:nvPr/>
        </p:nvSpPr>
        <p:spPr>
          <a:xfrm flipH="1">
            <a:off x="1601768" y="3937019"/>
            <a:ext cx="797072" cy="107722"/>
          </a:xfrm>
          <a:prstGeom prst="leftArrow">
            <a:avLst>
              <a:gd name="adj1" fmla="val 100000"/>
              <a:gd name="adj2" fmla="val 50000"/>
            </a:avLst>
          </a:prstGeom>
          <a:solidFill>
            <a:schemeClr val="accent1"/>
          </a:solidFill>
        </p:spPr>
        <p:txBody>
          <a:bodyPr wrap="non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NORTH WEST</a:t>
            </a:r>
          </a:p>
        </p:txBody>
      </p:sp>
      <p:sp>
        <p:nvSpPr>
          <p:cNvPr id="237" name="Oval 236">
            <a:extLst>
              <a:ext uri="{FF2B5EF4-FFF2-40B4-BE49-F238E27FC236}">
                <a16:creationId xmlns:a16="http://schemas.microsoft.com/office/drawing/2014/main" id="{1BB2ACBF-831F-4A8D-ABA3-C1836E7428B8}"/>
              </a:ext>
            </a:extLst>
          </p:cNvPr>
          <p:cNvSpPr/>
          <p:nvPr/>
        </p:nvSpPr>
        <p:spPr bwMode="gray">
          <a:xfrm>
            <a:off x="2394226" y="4270436"/>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38" name="TextBox 237">
            <a:extLst>
              <a:ext uri="{FF2B5EF4-FFF2-40B4-BE49-F238E27FC236}">
                <a16:creationId xmlns:a16="http://schemas.microsoft.com/office/drawing/2014/main" id="{33DB3CEA-F55B-4281-A83A-75DD1EB8F2E9}"/>
              </a:ext>
            </a:extLst>
          </p:cNvPr>
          <p:cNvSpPr txBox="1"/>
          <p:nvPr/>
        </p:nvSpPr>
        <p:spPr>
          <a:xfrm flipH="1">
            <a:off x="1531300" y="4268243"/>
            <a:ext cx="936978"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WEST MIDLANDS</a:t>
            </a:r>
          </a:p>
        </p:txBody>
      </p:sp>
      <p:sp>
        <p:nvSpPr>
          <p:cNvPr id="239" name="Oval 238">
            <a:extLst>
              <a:ext uri="{FF2B5EF4-FFF2-40B4-BE49-F238E27FC236}">
                <a16:creationId xmlns:a16="http://schemas.microsoft.com/office/drawing/2014/main" id="{08C0FCBF-18A0-4D9C-A17A-153D19E88DD3}"/>
              </a:ext>
            </a:extLst>
          </p:cNvPr>
          <p:cNvSpPr/>
          <p:nvPr/>
        </p:nvSpPr>
        <p:spPr bwMode="gray">
          <a:xfrm>
            <a:off x="2063662" y="4550895"/>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40" name="TextBox 239">
            <a:extLst>
              <a:ext uri="{FF2B5EF4-FFF2-40B4-BE49-F238E27FC236}">
                <a16:creationId xmlns:a16="http://schemas.microsoft.com/office/drawing/2014/main" id="{2BCB9A6F-3C51-4BA8-A318-797FAF70AE98}"/>
              </a:ext>
            </a:extLst>
          </p:cNvPr>
          <p:cNvSpPr txBox="1"/>
          <p:nvPr/>
        </p:nvSpPr>
        <p:spPr>
          <a:xfrm flipH="1">
            <a:off x="1530250" y="4560607"/>
            <a:ext cx="607464"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WALES</a:t>
            </a:r>
          </a:p>
        </p:txBody>
      </p:sp>
      <p:sp>
        <p:nvSpPr>
          <p:cNvPr id="241" name="Oval 240">
            <a:extLst>
              <a:ext uri="{FF2B5EF4-FFF2-40B4-BE49-F238E27FC236}">
                <a16:creationId xmlns:a16="http://schemas.microsoft.com/office/drawing/2014/main" id="{B5639ABB-8C56-4845-A70D-9E0F6C472D9F}"/>
              </a:ext>
            </a:extLst>
          </p:cNvPr>
          <p:cNvSpPr/>
          <p:nvPr/>
        </p:nvSpPr>
        <p:spPr bwMode="gray">
          <a:xfrm>
            <a:off x="2282304" y="4970962"/>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42" name="TextBox 241">
            <a:extLst>
              <a:ext uri="{FF2B5EF4-FFF2-40B4-BE49-F238E27FC236}">
                <a16:creationId xmlns:a16="http://schemas.microsoft.com/office/drawing/2014/main" id="{A6271514-D2DA-453D-A252-E090F9D240B8}"/>
              </a:ext>
            </a:extLst>
          </p:cNvPr>
          <p:cNvSpPr txBox="1"/>
          <p:nvPr/>
        </p:nvSpPr>
        <p:spPr>
          <a:xfrm flipH="1">
            <a:off x="1528915" y="4975912"/>
            <a:ext cx="819704"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SOUTH WEST</a:t>
            </a:r>
          </a:p>
        </p:txBody>
      </p:sp>
      <p:sp>
        <p:nvSpPr>
          <p:cNvPr id="243" name="TextBox 242">
            <a:extLst>
              <a:ext uri="{FF2B5EF4-FFF2-40B4-BE49-F238E27FC236}">
                <a16:creationId xmlns:a16="http://schemas.microsoft.com/office/drawing/2014/main" id="{94E7246C-0596-4178-BBAC-F9EF6E5A8938}"/>
              </a:ext>
            </a:extLst>
          </p:cNvPr>
          <p:cNvSpPr txBox="1"/>
          <p:nvPr/>
        </p:nvSpPr>
        <p:spPr>
          <a:xfrm>
            <a:off x="1609289" y="3767085"/>
            <a:ext cx="359073"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10%</a:t>
            </a:r>
          </a:p>
        </p:txBody>
      </p:sp>
      <p:sp>
        <p:nvSpPr>
          <p:cNvPr id="244" name="TextBox 243">
            <a:extLst>
              <a:ext uri="{FF2B5EF4-FFF2-40B4-BE49-F238E27FC236}">
                <a16:creationId xmlns:a16="http://schemas.microsoft.com/office/drawing/2014/main" id="{1F03F5C3-4F26-4DB9-9C0A-9E666E7A4384}"/>
              </a:ext>
            </a:extLst>
          </p:cNvPr>
          <p:cNvSpPr txBox="1"/>
          <p:nvPr/>
        </p:nvSpPr>
        <p:spPr>
          <a:xfrm>
            <a:off x="1526739" y="4095795"/>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8%</a:t>
            </a:r>
          </a:p>
        </p:txBody>
      </p:sp>
      <p:sp>
        <p:nvSpPr>
          <p:cNvPr id="245" name="TextBox 244">
            <a:extLst>
              <a:ext uri="{FF2B5EF4-FFF2-40B4-BE49-F238E27FC236}">
                <a16:creationId xmlns:a16="http://schemas.microsoft.com/office/drawing/2014/main" id="{3A7706B6-19C4-401A-BA0D-6F8A70B89635}"/>
              </a:ext>
            </a:extLst>
          </p:cNvPr>
          <p:cNvSpPr txBox="1"/>
          <p:nvPr/>
        </p:nvSpPr>
        <p:spPr>
          <a:xfrm>
            <a:off x="1526739" y="4385827"/>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7%</a:t>
            </a:r>
          </a:p>
        </p:txBody>
      </p:sp>
      <p:sp>
        <p:nvSpPr>
          <p:cNvPr id="246" name="TextBox 245">
            <a:extLst>
              <a:ext uri="{FF2B5EF4-FFF2-40B4-BE49-F238E27FC236}">
                <a16:creationId xmlns:a16="http://schemas.microsoft.com/office/drawing/2014/main" id="{B73C76F6-695A-4122-81F7-17876C558454}"/>
              </a:ext>
            </a:extLst>
          </p:cNvPr>
          <p:cNvSpPr txBox="1"/>
          <p:nvPr/>
        </p:nvSpPr>
        <p:spPr>
          <a:xfrm>
            <a:off x="1526739" y="4796519"/>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9%</a:t>
            </a:r>
          </a:p>
        </p:txBody>
      </p:sp>
      <p:sp>
        <p:nvSpPr>
          <p:cNvPr id="250" name="Rectangle 249">
            <a:extLst>
              <a:ext uri="{FF2B5EF4-FFF2-40B4-BE49-F238E27FC236}">
                <a16:creationId xmlns:a16="http://schemas.microsoft.com/office/drawing/2014/main" id="{58AE17C5-8ABE-4570-BA45-5B3FA2C61D80}"/>
              </a:ext>
            </a:extLst>
          </p:cNvPr>
          <p:cNvSpPr/>
          <p:nvPr/>
        </p:nvSpPr>
        <p:spPr>
          <a:xfrm>
            <a:off x="8247345" y="3904253"/>
            <a:ext cx="1262223" cy="215444"/>
          </a:xfrm>
          <a:prstGeom prst="rect">
            <a:avLst/>
          </a:prstGeom>
        </p:spPr>
        <p:txBody>
          <a:bodyPr wrap="square" lIns="0" tIns="0" rIns="0" bIns="0">
            <a:spAutoFit/>
          </a:bodyPr>
          <a:lstStyle/>
          <a:p>
            <a:r>
              <a:rPr lang="en-GB" sz="1400" b="1">
                <a:solidFill>
                  <a:schemeClr val="tx2"/>
                </a:solidFill>
              </a:rPr>
              <a:t>Ethnicity</a:t>
            </a:r>
          </a:p>
        </p:txBody>
      </p:sp>
      <p:sp>
        <p:nvSpPr>
          <p:cNvPr id="253" name="Rectangle 252">
            <a:extLst>
              <a:ext uri="{FF2B5EF4-FFF2-40B4-BE49-F238E27FC236}">
                <a16:creationId xmlns:a16="http://schemas.microsoft.com/office/drawing/2014/main" id="{EA4CD3C2-8970-413E-A319-5991CBDF7EA2}"/>
              </a:ext>
            </a:extLst>
          </p:cNvPr>
          <p:cNvSpPr/>
          <p:nvPr/>
        </p:nvSpPr>
        <p:spPr>
          <a:xfrm>
            <a:off x="4347402" y="3551404"/>
            <a:ext cx="3176183" cy="215444"/>
          </a:xfrm>
          <a:prstGeom prst="rect">
            <a:avLst/>
          </a:prstGeom>
        </p:spPr>
        <p:txBody>
          <a:bodyPr wrap="square" lIns="0" tIns="0" rIns="0" bIns="0">
            <a:spAutoFit/>
          </a:bodyPr>
          <a:lstStyle/>
          <a:p>
            <a:r>
              <a:rPr lang="en-GB" sz="1400" b="1">
                <a:solidFill>
                  <a:schemeClr val="tx2"/>
                </a:solidFill>
              </a:rPr>
              <a:t>Social Economic Classification</a:t>
            </a:r>
          </a:p>
        </p:txBody>
      </p:sp>
      <p:pic>
        <p:nvPicPr>
          <p:cNvPr id="282" name="Graphic 281" descr="Home">
            <a:hlinkClick r:id="" action="ppaction://noaction"/>
            <a:extLst>
              <a:ext uri="{FF2B5EF4-FFF2-40B4-BE49-F238E27FC236}">
                <a16:creationId xmlns:a16="http://schemas.microsoft.com/office/drawing/2014/main" id="{F85862D9-26A3-4951-9A17-946482E4AC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76751" y="385338"/>
            <a:ext cx="483450" cy="483450"/>
          </a:xfrm>
          <a:prstGeom prst="rect">
            <a:avLst/>
          </a:prstGeom>
        </p:spPr>
      </p:pic>
      <p:graphicFrame>
        <p:nvGraphicFramePr>
          <p:cNvPr id="201" name="Chart 200">
            <a:extLst>
              <a:ext uri="{FF2B5EF4-FFF2-40B4-BE49-F238E27FC236}">
                <a16:creationId xmlns:a16="http://schemas.microsoft.com/office/drawing/2014/main" id="{F8C721E8-3693-4871-AAF1-55F3CC7E4B2E}"/>
              </a:ext>
            </a:extLst>
          </p:cNvPr>
          <p:cNvGraphicFramePr/>
          <p:nvPr>
            <p:extLst>
              <p:ext uri="{D42A27DB-BD31-4B8C-83A1-F6EECF244321}">
                <p14:modId xmlns:p14="http://schemas.microsoft.com/office/powerpoint/2010/main" val="2303871171"/>
              </p:ext>
            </p:extLst>
          </p:nvPr>
        </p:nvGraphicFramePr>
        <p:xfrm>
          <a:off x="8226725" y="2507080"/>
          <a:ext cx="3089269" cy="1591705"/>
        </p:xfrm>
        <a:graphic>
          <a:graphicData uri="http://schemas.openxmlformats.org/drawingml/2006/chart">
            <c:chart xmlns:c="http://schemas.openxmlformats.org/drawingml/2006/chart" xmlns:r="http://schemas.openxmlformats.org/officeDocument/2006/relationships" r:id="rId5"/>
          </a:graphicData>
        </a:graphic>
      </p:graphicFrame>
      <p:sp>
        <p:nvSpPr>
          <p:cNvPr id="247" name="Rectangle 246">
            <a:extLst>
              <a:ext uri="{FF2B5EF4-FFF2-40B4-BE49-F238E27FC236}">
                <a16:creationId xmlns:a16="http://schemas.microsoft.com/office/drawing/2014/main" id="{27213640-59AC-4BCF-AE99-24AFA24F620B}"/>
              </a:ext>
            </a:extLst>
          </p:cNvPr>
          <p:cNvSpPr/>
          <p:nvPr/>
        </p:nvSpPr>
        <p:spPr>
          <a:xfrm>
            <a:off x="8327349" y="2513792"/>
            <a:ext cx="1262223" cy="215444"/>
          </a:xfrm>
          <a:prstGeom prst="rect">
            <a:avLst/>
          </a:prstGeom>
        </p:spPr>
        <p:txBody>
          <a:bodyPr wrap="square" lIns="0" tIns="0" rIns="0" bIns="0">
            <a:spAutoFit/>
          </a:bodyPr>
          <a:lstStyle/>
          <a:p>
            <a:r>
              <a:rPr lang="en-GB" sz="1400" b="1">
                <a:solidFill>
                  <a:schemeClr val="tx2"/>
                </a:solidFill>
              </a:rPr>
              <a:t>Age</a:t>
            </a:r>
          </a:p>
        </p:txBody>
      </p:sp>
      <p:sp>
        <p:nvSpPr>
          <p:cNvPr id="248" name="Rectangle 247">
            <a:extLst>
              <a:ext uri="{FF2B5EF4-FFF2-40B4-BE49-F238E27FC236}">
                <a16:creationId xmlns:a16="http://schemas.microsoft.com/office/drawing/2014/main" id="{3B1D7C4B-463B-403D-A6CD-698C797493BA}"/>
              </a:ext>
            </a:extLst>
          </p:cNvPr>
          <p:cNvSpPr/>
          <p:nvPr/>
        </p:nvSpPr>
        <p:spPr>
          <a:xfrm>
            <a:off x="4360067" y="1219056"/>
            <a:ext cx="1974897" cy="215444"/>
          </a:xfrm>
          <a:prstGeom prst="rect">
            <a:avLst/>
          </a:prstGeom>
        </p:spPr>
        <p:txBody>
          <a:bodyPr wrap="square" lIns="0" tIns="0" rIns="0" bIns="0">
            <a:spAutoFit/>
          </a:bodyPr>
          <a:lstStyle/>
          <a:p>
            <a:r>
              <a:rPr lang="en-GB" sz="1400" b="1">
                <a:solidFill>
                  <a:schemeClr val="tx2"/>
                </a:solidFill>
              </a:rPr>
              <a:t>Voting intention</a:t>
            </a:r>
          </a:p>
        </p:txBody>
      </p:sp>
      <p:sp>
        <p:nvSpPr>
          <p:cNvPr id="251" name="Rectangle 250">
            <a:extLst>
              <a:ext uri="{FF2B5EF4-FFF2-40B4-BE49-F238E27FC236}">
                <a16:creationId xmlns:a16="http://schemas.microsoft.com/office/drawing/2014/main" id="{6DA8F0D6-E5F3-4792-8CF1-465D5A67F04E}"/>
              </a:ext>
            </a:extLst>
          </p:cNvPr>
          <p:cNvSpPr/>
          <p:nvPr/>
        </p:nvSpPr>
        <p:spPr bwMode="gray">
          <a:xfrm flipH="1">
            <a:off x="4099618" y="1420568"/>
            <a:ext cx="75860" cy="44092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52" name="Rectangle 251">
            <a:extLst>
              <a:ext uri="{FF2B5EF4-FFF2-40B4-BE49-F238E27FC236}">
                <a16:creationId xmlns:a16="http://schemas.microsoft.com/office/drawing/2014/main" id="{13BE14C6-8B15-4337-B011-4A79B2A7CB9C}"/>
              </a:ext>
            </a:extLst>
          </p:cNvPr>
          <p:cNvSpPr/>
          <p:nvPr/>
        </p:nvSpPr>
        <p:spPr bwMode="gray">
          <a:xfrm flipH="1">
            <a:off x="8000683" y="1420568"/>
            <a:ext cx="75860" cy="44092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grpSp>
        <p:nvGrpSpPr>
          <p:cNvPr id="134" name="Group 133">
            <a:extLst>
              <a:ext uri="{FF2B5EF4-FFF2-40B4-BE49-F238E27FC236}">
                <a16:creationId xmlns:a16="http://schemas.microsoft.com/office/drawing/2014/main" id="{99E34240-D10B-4C48-A545-7A3C8DD460CF}"/>
              </a:ext>
            </a:extLst>
          </p:cNvPr>
          <p:cNvGrpSpPr/>
          <p:nvPr/>
        </p:nvGrpSpPr>
        <p:grpSpPr>
          <a:xfrm>
            <a:off x="8169423" y="1222971"/>
            <a:ext cx="3146571" cy="978111"/>
            <a:chOff x="8817996" y="5006917"/>
            <a:chExt cx="3146571" cy="978111"/>
          </a:xfrm>
        </p:grpSpPr>
        <p:graphicFrame>
          <p:nvGraphicFramePr>
            <p:cNvPr id="135" name="Chart 134">
              <a:extLst>
                <a:ext uri="{FF2B5EF4-FFF2-40B4-BE49-F238E27FC236}">
                  <a16:creationId xmlns:a16="http://schemas.microsoft.com/office/drawing/2014/main" id="{D86DFC85-58F9-47A8-9368-BB495BAC3719}"/>
                </a:ext>
              </a:extLst>
            </p:cNvPr>
            <p:cNvGraphicFramePr/>
            <p:nvPr/>
          </p:nvGraphicFramePr>
          <p:xfrm>
            <a:off x="8817996" y="5207603"/>
            <a:ext cx="3146571" cy="659703"/>
          </p:xfrm>
          <a:graphic>
            <a:graphicData uri="http://schemas.openxmlformats.org/drawingml/2006/chart">
              <c:chart xmlns:c="http://schemas.openxmlformats.org/drawingml/2006/chart" xmlns:r="http://schemas.openxmlformats.org/officeDocument/2006/relationships" r:id="rId6"/>
            </a:graphicData>
          </a:graphic>
        </p:graphicFrame>
        <p:grpSp>
          <p:nvGrpSpPr>
            <p:cNvPr id="136" name="Group 135">
              <a:extLst>
                <a:ext uri="{FF2B5EF4-FFF2-40B4-BE49-F238E27FC236}">
                  <a16:creationId xmlns:a16="http://schemas.microsoft.com/office/drawing/2014/main" id="{1FB3DDA4-62F4-4FAE-9242-90A87E183CE6}"/>
                </a:ext>
              </a:extLst>
            </p:cNvPr>
            <p:cNvGrpSpPr/>
            <p:nvPr/>
          </p:nvGrpSpPr>
          <p:grpSpPr>
            <a:xfrm>
              <a:off x="8975922" y="5006917"/>
              <a:ext cx="2711635" cy="978111"/>
              <a:chOff x="8975922" y="5006917"/>
              <a:chExt cx="2711635" cy="978111"/>
            </a:xfrm>
          </p:grpSpPr>
          <p:sp>
            <p:nvSpPr>
              <p:cNvPr id="137" name="TextBox 136">
                <a:extLst>
                  <a:ext uri="{FF2B5EF4-FFF2-40B4-BE49-F238E27FC236}">
                    <a16:creationId xmlns:a16="http://schemas.microsoft.com/office/drawing/2014/main" id="{3F274459-CD03-45B7-8266-F87E7B563D6B}"/>
                  </a:ext>
                </a:extLst>
              </p:cNvPr>
              <p:cNvSpPr txBox="1"/>
              <p:nvPr/>
            </p:nvSpPr>
            <p:spPr>
              <a:xfrm>
                <a:off x="8975922" y="5823445"/>
                <a:ext cx="684015" cy="161583"/>
              </a:xfrm>
              <a:prstGeom prst="rightArrow">
                <a:avLst>
                  <a:gd name="adj1" fmla="val 100000"/>
                  <a:gd name="adj2" fmla="val 0"/>
                </a:avLst>
              </a:prstGeom>
              <a:solidFill>
                <a:schemeClr val="tx1">
                  <a:lumMod val="75000"/>
                  <a:lumOff val="25000"/>
                </a:schemeClr>
              </a:solidFill>
            </p:spPr>
            <p:txBody>
              <a:bodyPr wrap="none" lIns="72000" tIns="0" rIns="72000" bIns="0" rtlCol="0" anchor="ctr">
                <a:spAutoFit/>
              </a:bodyPr>
              <a:lstStyle>
                <a:defPPr>
                  <a:defRPr lang="en-US"/>
                </a:defPPr>
                <a:lvl1pPr>
                  <a:spcBef>
                    <a:spcPts val="500"/>
                  </a:spcBef>
                  <a:spcAft>
                    <a:spcPts val="500"/>
                  </a:spcAft>
                  <a:buClr>
                    <a:schemeClr val="bg2"/>
                  </a:buClr>
                  <a:defRPr sz="800">
                    <a:solidFill>
                      <a:schemeClr val="bg1"/>
                    </a:solidFill>
                  </a:defRPr>
                </a:lvl1pPr>
              </a:lstStyle>
              <a:p>
                <a:r>
                  <a:rPr lang="en-GB" sz="1050"/>
                  <a:t>FEMALE</a:t>
                </a:r>
              </a:p>
            </p:txBody>
          </p:sp>
          <p:sp>
            <p:nvSpPr>
              <p:cNvPr id="138" name="TextBox 137">
                <a:extLst>
                  <a:ext uri="{FF2B5EF4-FFF2-40B4-BE49-F238E27FC236}">
                    <a16:creationId xmlns:a16="http://schemas.microsoft.com/office/drawing/2014/main" id="{3B31CA76-62A0-431F-8530-90A8D366BC3A}"/>
                  </a:ext>
                </a:extLst>
              </p:cNvPr>
              <p:cNvSpPr txBox="1"/>
              <p:nvPr/>
            </p:nvSpPr>
            <p:spPr>
              <a:xfrm>
                <a:off x="11175063" y="5823445"/>
                <a:ext cx="512494" cy="161583"/>
              </a:xfrm>
              <a:prstGeom prst="rightArrow">
                <a:avLst>
                  <a:gd name="adj1" fmla="val 100000"/>
                  <a:gd name="adj2" fmla="val 0"/>
                </a:avLst>
              </a:prstGeom>
              <a:solidFill>
                <a:schemeClr val="tx1">
                  <a:lumMod val="75000"/>
                  <a:lumOff val="25000"/>
                </a:schemeClr>
              </a:solidFill>
            </p:spPr>
            <p:txBody>
              <a:bodyPr wrap="none" lIns="72000" tIns="0" rIns="72000" bIns="0" rtlCol="0" anchor="ctr">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1050"/>
                  <a:t>MALE</a:t>
                </a:r>
              </a:p>
            </p:txBody>
          </p:sp>
          <p:sp>
            <p:nvSpPr>
              <p:cNvPr id="139" name="TextBox 138">
                <a:extLst>
                  <a:ext uri="{FF2B5EF4-FFF2-40B4-BE49-F238E27FC236}">
                    <a16:creationId xmlns:a16="http://schemas.microsoft.com/office/drawing/2014/main" id="{8A117EAE-303B-4BF1-9C86-586FAD05CB01}"/>
                  </a:ext>
                </a:extLst>
              </p:cNvPr>
              <p:cNvSpPr txBox="1"/>
              <p:nvPr/>
            </p:nvSpPr>
            <p:spPr>
              <a:xfrm>
                <a:off x="9081901" y="5368048"/>
                <a:ext cx="512494" cy="225062"/>
              </a:xfrm>
              <a:prstGeom prst="rect">
                <a:avLst/>
              </a:prstGeom>
              <a:noFill/>
            </p:spPr>
            <p:txBody>
              <a:bodyPr wrap="square" lIns="0" tIns="0" rIns="0" bIns="0" rtlCol="0">
                <a:spAutoFit/>
              </a:bodyPr>
              <a:lstStyle/>
              <a:p>
                <a:pPr algn="l">
                  <a:lnSpc>
                    <a:spcPct val="110000"/>
                  </a:lnSpc>
                  <a:spcBef>
                    <a:spcPts val="400"/>
                  </a:spcBef>
                  <a:spcAft>
                    <a:spcPts val="400"/>
                  </a:spcAft>
                </a:pPr>
                <a:r>
                  <a:rPr lang="en-GB" sz="1400" b="1">
                    <a:latin typeface="Arial Black" panose="020B0A04020102020204" pitchFamily="34" charset="0"/>
                  </a:rPr>
                  <a:t>52%</a:t>
                </a:r>
              </a:p>
            </p:txBody>
          </p:sp>
          <p:sp>
            <p:nvSpPr>
              <p:cNvPr id="140" name="TextBox 139">
                <a:extLst>
                  <a:ext uri="{FF2B5EF4-FFF2-40B4-BE49-F238E27FC236}">
                    <a16:creationId xmlns:a16="http://schemas.microsoft.com/office/drawing/2014/main" id="{818E6269-1FFB-46C4-B607-4147DCD28B0F}"/>
                  </a:ext>
                </a:extLst>
              </p:cNvPr>
              <p:cNvSpPr txBox="1"/>
              <p:nvPr/>
            </p:nvSpPr>
            <p:spPr>
              <a:xfrm>
                <a:off x="10634659" y="5368048"/>
                <a:ext cx="512493" cy="225062"/>
              </a:xfrm>
              <a:prstGeom prst="rect">
                <a:avLst/>
              </a:prstGeom>
              <a:noFill/>
            </p:spPr>
            <p:txBody>
              <a:bodyPr wrap="square" lIns="0" tIns="0" rIns="0" bIns="0" rtlCol="0">
                <a:spAutoFit/>
              </a:bodyPr>
              <a:lstStyle/>
              <a:p>
                <a:pPr algn="l">
                  <a:lnSpc>
                    <a:spcPct val="110000"/>
                  </a:lnSpc>
                  <a:spcBef>
                    <a:spcPts val="400"/>
                  </a:spcBef>
                  <a:spcAft>
                    <a:spcPts val="400"/>
                  </a:spcAft>
                </a:pPr>
                <a:r>
                  <a:rPr lang="en-GB" sz="1400" b="1">
                    <a:solidFill>
                      <a:schemeClr val="bg1"/>
                    </a:solidFill>
                    <a:latin typeface="Arial Black" panose="020B0A04020102020204" pitchFamily="34" charset="0"/>
                  </a:rPr>
                  <a:t>46%</a:t>
                </a:r>
              </a:p>
            </p:txBody>
          </p:sp>
          <p:sp>
            <p:nvSpPr>
              <p:cNvPr id="141" name="Rectangle 140">
                <a:extLst>
                  <a:ext uri="{FF2B5EF4-FFF2-40B4-BE49-F238E27FC236}">
                    <a16:creationId xmlns:a16="http://schemas.microsoft.com/office/drawing/2014/main" id="{71327BD9-924D-4801-A6D4-DE8EC924FB66}"/>
                  </a:ext>
                </a:extLst>
              </p:cNvPr>
              <p:cNvSpPr/>
              <p:nvPr/>
            </p:nvSpPr>
            <p:spPr>
              <a:xfrm>
                <a:off x="8997246" y="5006917"/>
                <a:ext cx="1262223" cy="215444"/>
              </a:xfrm>
              <a:prstGeom prst="rect">
                <a:avLst/>
              </a:prstGeom>
            </p:spPr>
            <p:txBody>
              <a:bodyPr wrap="square" lIns="0" tIns="0" rIns="0" bIns="0">
                <a:spAutoFit/>
              </a:bodyPr>
              <a:lstStyle/>
              <a:p>
                <a:r>
                  <a:rPr lang="en-GB" sz="1400" b="1">
                    <a:solidFill>
                      <a:schemeClr val="tx2"/>
                    </a:solidFill>
                  </a:rPr>
                  <a:t>Gender</a:t>
                </a:r>
              </a:p>
            </p:txBody>
          </p:sp>
        </p:grpSp>
      </p:grpSp>
      <p:sp>
        <p:nvSpPr>
          <p:cNvPr id="143" name="Oval 142">
            <a:extLst>
              <a:ext uri="{FF2B5EF4-FFF2-40B4-BE49-F238E27FC236}">
                <a16:creationId xmlns:a16="http://schemas.microsoft.com/office/drawing/2014/main" id="{1C16594E-A88C-4FAA-A037-75E776631A43}"/>
              </a:ext>
            </a:extLst>
          </p:cNvPr>
          <p:cNvSpPr/>
          <p:nvPr/>
        </p:nvSpPr>
        <p:spPr bwMode="gray">
          <a:xfrm>
            <a:off x="1502630" y="3529333"/>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144" name="TextBox 143">
            <a:extLst>
              <a:ext uri="{FF2B5EF4-FFF2-40B4-BE49-F238E27FC236}">
                <a16:creationId xmlns:a16="http://schemas.microsoft.com/office/drawing/2014/main" id="{B5152F23-64C0-42A5-8210-776EAE1F9618}"/>
              </a:ext>
            </a:extLst>
          </p:cNvPr>
          <p:cNvSpPr txBox="1"/>
          <p:nvPr/>
        </p:nvSpPr>
        <p:spPr>
          <a:xfrm flipH="1">
            <a:off x="458903" y="3542613"/>
            <a:ext cx="1113694"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NORTHERN IRELAND</a:t>
            </a:r>
          </a:p>
        </p:txBody>
      </p:sp>
      <p:sp>
        <p:nvSpPr>
          <p:cNvPr id="145" name="TextBox 144">
            <a:extLst>
              <a:ext uri="{FF2B5EF4-FFF2-40B4-BE49-F238E27FC236}">
                <a16:creationId xmlns:a16="http://schemas.microsoft.com/office/drawing/2014/main" id="{221C8799-FE65-4296-B2CC-B34A77B06735}"/>
              </a:ext>
            </a:extLst>
          </p:cNvPr>
          <p:cNvSpPr txBox="1"/>
          <p:nvPr/>
        </p:nvSpPr>
        <p:spPr>
          <a:xfrm>
            <a:off x="478850" y="3328229"/>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8%</a:t>
            </a:r>
          </a:p>
        </p:txBody>
      </p:sp>
      <p:graphicFrame>
        <p:nvGraphicFramePr>
          <p:cNvPr id="146" name="Chart 145">
            <a:extLst>
              <a:ext uri="{FF2B5EF4-FFF2-40B4-BE49-F238E27FC236}">
                <a16:creationId xmlns:a16="http://schemas.microsoft.com/office/drawing/2014/main" id="{1E02C455-F50F-4B94-BFF5-E2A0C292928B}"/>
              </a:ext>
            </a:extLst>
          </p:cNvPr>
          <p:cNvGraphicFramePr/>
          <p:nvPr>
            <p:extLst>
              <p:ext uri="{D42A27DB-BD31-4B8C-83A1-F6EECF244321}">
                <p14:modId xmlns:p14="http://schemas.microsoft.com/office/powerpoint/2010/main" val="2731436549"/>
              </p:ext>
            </p:extLst>
          </p:nvPr>
        </p:nvGraphicFramePr>
        <p:xfrm>
          <a:off x="4318077" y="3793352"/>
          <a:ext cx="3431006" cy="215501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 name="Chart 5">
            <a:extLst>
              <a:ext uri="{FF2B5EF4-FFF2-40B4-BE49-F238E27FC236}">
                <a16:creationId xmlns:a16="http://schemas.microsoft.com/office/drawing/2014/main" id="{C3C73DF3-F966-4DFC-9C8A-A58311C7353C}"/>
              </a:ext>
            </a:extLst>
          </p:cNvPr>
          <p:cNvGraphicFramePr/>
          <p:nvPr>
            <p:extLst>
              <p:ext uri="{D42A27DB-BD31-4B8C-83A1-F6EECF244321}">
                <p14:modId xmlns:p14="http://schemas.microsoft.com/office/powerpoint/2010/main" val="2065903298"/>
              </p:ext>
            </p:extLst>
          </p:nvPr>
        </p:nvGraphicFramePr>
        <p:xfrm>
          <a:off x="4164330" y="1495008"/>
          <a:ext cx="3836353" cy="1850274"/>
        </p:xfrm>
        <a:graphic>
          <a:graphicData uri="http://schemas.openxmlformats.org/drawingml/2006/chart">
            <c:chart xmlns:c="http://schemas.openxmlformats.org/drawingml/2006/chart" xmlns:r="http://schemas.openxmlformats.org/officeDocument/2006/relationships" r:id="rId8"/>
          </a:graphicData>
        </a:graphic>
      </p:graphicFrame>
      <p:sp>
        <p:nvSpPr>
          <p:cNvPr id="112" name="Filter Footer">
            <a:extLst>
              <a:ext uri="{FF2B5EF4-FFF2-40B4-BE49-F238E27FC236}">
                <a16:creationId xmlns:a16="http://schemas.microsoft.com/office/drawing/2014/main" id="{5754DA7A-BE89-466F-87B9-A82CE93D47C9}"/>
              </a:ext>
            </a:extLst>
          </p:cNvPr>
          <p:cNvSpPr txBox="1"/>
          <p:nvPr/>
        </p:nvSpPr>
        <p:spPr>
          <a:xfrm>
            <a:off x="437230" y="5609232"/>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Base=2,450</a:t>
            </a:r>
          </a:p>
        </p:txBody>
      </p:sp>
      <p:sp>
        <p:nvSpPr>
          <p:cNvPr id="113" name="Filter Footer">
            <a:extLst>
              <a:ext uri="{FF2B5EF4-FFF2-40B4-BE49-F238E27FC236}">
                <a16:creationId xmlns:a16="http://schemas.microsoft.com/office/drawing/2014/main" id="{82E0CE98-B781-4276-A874-BC9AA8B638DD}"/>
              </a:ext>
            </a:extLst>
          </p:cNvPr>
          <p:cNvSpPr txBox="1"/>
          <p:nvPr/>
        </p:nvSpPr>
        <p:spPr>
          <a:xfrm>
            <a:off x="4339543" y="3190346"/>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Base=2,426</a:t>
            </a:r>
          </a:p>
        </p:txBody>
      </p:sp>
      <p:sp>
        <p:nvSpPr>
          <p:cNvPr id="114" name="Filter Footer">
            <a:extLst>
              <a:ext uri="{FF2B5EF4-FFF2-40B4-BE49-F238E27FC236}">
                <a16:creationId xmlns:a16="http://schemas.microsoft.com/office/drawing/2014/main" id="{B9B5BD01-B816-4C5B-B650-4AF57704CDC8}"/>
              </a:ext>
            </a:extLst>
          </p:cNvPr>
          <p:cNvSpPr txBox="1"/>
          <p:nvPr/>
        </p:nvSpPr>
        <p:spPr>
          <a:xfrm>
            <a:off x="10742574" y="3704287"/>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Base=2,450</a:t>
            </a:r>
          </a:p>
        </p:txBody>
      </p:sp>
      <p:sp>
        <p:nvSpPr>
          <p:cNvPr id="115" name="Filter Footer">
            <a:extLst>
              <a:ext uri="{FF2B5EF4-FFF2-40B4-BE49-F238E27FC236}">
                <a16:creationId xmlns:a16="http://schemas.microsoft.com/office/drawing/2014/main" id="{04F17E94-2E18-4FDC-94D3-B9EDA1616B24}"/>
              </a:ext>
            </a:extLst>
          </p:cNvPr>
          <p:cNvSpPr txBox="1"/>
          <p:nvPr/>
        </p:nvSpPr>
        <p:spPr>
          <a:xfrm>
            <a:off x="10742574" y="2267969"/>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Base=2,427</a:t>
            </a:r>
          </a:p>
        </p:txBody>
      </p:sp>
      <p:sp>
        <p:nvSpPr>
          <p:cNvPr id="116" name="Filter Footer">
            <a:extLst>
              <a:ext uri="{FF2B5EF4-FFF2-40B4-BE49-F238E27FC236}">
                <a16:creationId xmlns:a16="http://schemas.microsoft.com/office/drawing/2014/main" id="{BD4162C3-CE76-4615-B7F7-FCA817466246}"/>
              </a:ext>
            </a:extLst>
          </p:cNvPr>
          <p:cNvSpPr txBox="1"/>
          <p:nvPr/>
        </p:nvSpPr>
        <p:spPr>
          <a:xfrm>
            <a:off x="10666493" y="5609232"/>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cs typeface="Arial"/>
              </a:rPr>
              <a:t>Base=2,411</a:t>
            </a:r>
          </a:p>
        </p:txBody>
      </p:sp>
      <p:sp>
        <p:nvSpPr>
          <p:cNvPr id="117" name="Filter Footer">
            <a:extLst>
              <a:ext uri="{FF2B5EF4-FFF2-40B4-BE49-F238E27FC236}">
                <a16:creationId xmlns:a16="http://schemas.microsoft.com/office/drawing/2014/main" id="{3418DAC2-5E2F-4BC1-A574-D3D1F04997B3}"/>
              </a:ext>
            </a:extLst>
          </p:cNvPr>
          <p:cNvSpPr txBox="1"/>
          <p:nvPr/>
        </p:nvSpPr>
        <p:spPr>
          <a:xfrm>
            <a:off x="4339543" y="5809972"/>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Base=2,427</a:t>
            </a:r>
          </a:p>
        </p:txBody>
      </p:sp>
    </p:spTree>
    <p:extLst>
      <p:ext uri="{BB962C8B-B14F-4D97-AF65-F5344CB8AC3E}">
        <p14:creationId xmlns:p14="http://schemas.microsoft.com/office/powerpoint/2010/main" val="1647537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4F79A7-1644-4017-A410-A684AA2D0CA8}"/>
              </a:ext>
            </a:extLst>
          </p:cNvPr>
          <p:cNvSpPr>
            <a:spLocks noGrp="1"/>
          </p:cNvSpPr>
          <p:nvPr>
            <p:ph type="title"/>
          </p:nvPr>
        </p:nvSpPr>
        <p:spPr/>
        <p:txBody>
          <a:bodyPr/>
          <a:lstStyle/>
          <a:p>
            <a:r>
              <a:rPr lang="en-GB"/>
              <a:t>Demographics (weighted)</a:t>
            </a:r>
          </a:p>
        </p:txBody>
      </p:sp>
      <p:sp>
        <p:nvSpPr>
          <p:cNvPr id="4" name="Slide Number Placeholder 3">
            <a:extLst>
              <a:ext uri="{FF2B5EF4-FFF2-40B4-BE49-F238E27FC236}">
                <a16:creationId xmlns:a16="http://schemas.microsoft.com/office/drawing/2014/main" id="{188F44B1-8A30-4305-A9F8-078B660F5259}"/>
              </a:ext>
            </a:extLst>
          </p:cNvPr>
          <p:cNvSpPr>
            <a:spLocks noGrp="1"/>
          </p:cNvSpPr>
          <p:nvPr>
            <p:ph type="sldNum" sz="quarter" idx="4"/>
          </p:nvPr>
        </p:nvSpPr>
        <p:spPr/>
        <p:txBody>
          <a:bodyPr/>
          <a:lstStyle/>
          <a:p>
            <a:fld id="{D61AABEC-672F-4B68-B914-690DA978312C}" type="slidenum">
              <a:rPr lang="en-GB" smtClean="0"/>
              <a:pPr/>
              <a:t>32</a:t>
            </a:fld>
            <a:r>
              <a:rPr lang="en-GB"/>
              <a:t>  </a:t>
            </a:r>
          </a:p>
        </p:txBody>
      </p:sp>
      <p:sp>
        <p:nvSpPr>
          <p:cNvPr id="23" name="Rectangle 22">
            <a:extLst>
              <a:ext uri="{FF2B5EF4-FFF2-40B4-BE49-F238E27FC236}">
                <a16:creationId xmlns:a16="http://schemas.microsoft.com/office/drawing/2014/main" id="{5F283EF4-8AF8-44FF-B028-A30D3387F04E}"/>
              </a:ext>
            </a:extLst>
          </p:cNvPr>
          <p:cNvSpPr/>
          <p:nvPr/>
        </p:nvSpPr>
        <p:spPr>
          <a:xfrm>
            <a:off x="399869" y="1205124"/>
            <a:ext cx="1262223" cy="215444"/>
          </a:xfrm>
          <a:prstGeom prst="rect">
            <a:avLst/>
          </a:prstGeom>
        </p:spPr>
        <p:txBody>
          <a:bodyPr wrap="square" lIns="0" tIns="0" rIns="0" bIns="0">
            <a:spAutoFit/>
          </a:bodyPr>
          <a:lstStyle/>
          <a:p>
            <a:r>
              <a:rPr lang="en-GB" sz="1400" b="1">
                <a:solidFill>
                  <a:schemeClr val="tx2"/>
                </a:solidFill>
              </a:rPr>
              <a:t>Region</a:t>
            </a:r>
          </a:p>
        </p:txBody>
      </p:sp>
      <p:sp>
        <p:nvSpPr>
          <p:cNvPr id="24" name="Rectangle 23">
            <a:extLst>
              <a:ext uri="{FF2B5EF4-FFF2-40B4-BE49-F238E27FC236}">
                <a16:creationId xmlns:a16="http://schemas.microsoft.com/office/drawing/2014/main" id="{CBD298ED-F5B1-4D96-A9DB-7D53F0D02C64}"/>
              </a:ext>
            </a:extLst>
          </p:cNvPr>
          <p:cNvSpPr/>
          <p:nvPr/>
        </p:nvSpPr>
        <p:spPr bwMode="gray">
          <a:xfrm>
            <a:off x="452143" y="1452925"/>
            <a:ext cx="3516868" cy="4376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5" name="AutoShape 3">
            <a:extLst>
              <a:ext uri="{FF2B5EF4-FFF2-40B4-BE49-F238E27FC236}">
                <a16:creationId xmlns:a16="http://schemas.microsoft.com/office/drawing/2014/main" id="{49F88178-71A9-4E92-AE03-07C4CA4733D2}"/>
              </a:ext>
            </a:extLst>
          </p:cNvPr>
          <p:cNvSpPr>
            <a:spLocks noChangeAspect="1" noChangeArrowheads="1" noTextEdit="1"/>
          </p:cNvSpPr>
          <p:nvPr/>
        </p:nvSpPr>
        <p:spPr bwMode="auto">
          <a:xfrm>
            <a:off x="948954" y="1100108"/>
            <a:ext cx="3524352" cy="515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26" name="Group 25">
            <a:extLst>
              <a:ext uri="{FF2B5EF4-FFF2-40B4-BE49-F238E27FC236}">
                <a16:creationId xmlns:a16="http://schemas.microsoft.com/office/drawing/2014/main" id="{93A7F1FA-19A9-4E3B-8D18-781225C2FE34}"/>
              </a:ext>
            </a:extLst>
          </p:cNvPr>
          <p:cNvGrpSpPr/>
          <p:nvPr/>
        </p:nvGrpSpPr>
        <p:grpSpPr>
          <a:xfrm>
            <a:off x="575831" y="1823150"/>
            <a:ext cx="2858176" cy="3610084"/>
            <a:chOff x="640081" y="1861084"/>
            <a:chExt cx="3572110" cy="4511835"/>
          </a:xfrm>
          <a:solidFill>
            <a:schemeClr val="tx2">
              <a:lumMod val="60000"/>
              <a:lumOff val="40000"/>
            </a:schemeClr>
          </a:solidFill>
        </p:grpSpPr>
        <p:sp>
          <p:nvSpPr>
            <p:cNvPr id="27" name="Freeform 7">
              <a:extLst>
                <a:ext uri="{FF2B5EF4-FFF2-40B4-BE49-F238E27FC236}">
                  <a16:creationId xmlns:a16="http://schemas.microsoft.com/office/drawing/2014/main" id="{E4A7AA3B-7553-4DAC-876D-5C9A14D15456}"/>
                </a:ext>
              </a:extLst>
            </p:cNvPr>
            <p:cNvSpPr>
              <a:spLocks/>
            </p:cNvSpPr>
            <p:nvPr/>
          </p:nvSpPr>
          <p:spPr bwMode="auto">
            <a:xfrm>
              <a:off x="640081" y="3759790"/>
              <a:ext cx="1301750" cy="1825531"/>
            </a:xfrm>
            <a:custGeom>
              <a:avLst/>
              <a:gdLst>
                <a:gd name="T0" fmla="*/ 857 w 1077"/>
                <a:gd name="T1" fmla="*/ 29 h 1506"/>
                <a:gd name="T2" fmla="*/ 826 w 1077"/>
                <a:gd name="T3" fmla="*/ 135 h 1506"/>
                <a:gd name="T4" fmla="*/ 765 w 1077"/>
                <a:gd name="T5" fmla="*/ 229 h 1506"/>
                <a:gd name="T6" fmla="*/ 687 w 1077"/>
                <a:gd name="T7" fmla="*/ 265 h 1506"/>
                <a:gd name="T8" fmla="*/ 673 w 1077"/>
                <a:gd name="T9" fmla="*/ 328 h 1506"/>
                <a:gd name="T10" fmla="*/ 645 w 1077"/>
                <a:gd name="T11" fmla="*/ 386 h 1506"/>
                <a:gd name="T12" fmla="*/ 764 w 1077"/>
                <a:gd name="T13" fmla="*/ 495 h 1506"/>
                <a:gd name="T14" fmla="*/ 836 w 1077"/>
                <a:gd name="T15" fmla="*/ 471 h 1506"/>
                <a:gd name="T16" fmla="*/ 864 w 1077"/>
                <a:gd name="T17" fmla="*/ 392 h 1506"/>
                <a:gd name="T18" fmla="*/ 925 w 1077"/>
                <a:gd name="T19" fmla="*/ 437 h 1506"/>
                <a:gd name="T20" fmla="*/ 963 w 1077"/>
                <a:gd name="T21" fmla="*/ 477 h 1506"/>
                <a:gd name="T22" fmla="*/ 1052 w 1077"/>
                <a:gd name="T23" fmla="*/ 536 h 1506"/>
                <a:gd name="T24" fmla="*/ 1031 w 1077"/>
                <a:gd name="T25" fmla="*/ 596 h 1506"/>
                <a:gd name="T26" fmla="*/ 1064 w 1077"/>
                <a:gd name="T27" fmla="*/ 702 h 1506"/>
                <a:gd name="T28" fmla="*/ 1050 w 1077"/>
                <a:gd name="T29" fmla="*/ 785 h 1506"/>
                <a:gd name="T30" fmla="*/ 1077 w 1077"/>
                <a:gd name="T31" fmla="*/ 917 h 1506"/>
                <a:gd name="T32" fmla="*/ 1044 w 1077"/>
                <a:gd name="T33" fmla="*/ 1042 h 1506"/>
                <a:gd name="T34" fmla="*/ 999 w 1077"/>
                <a:gd name="T35" fmla="*/ 1132 h 1506"/>
                <a:gd name="T36" fmla="*/ 983 w 1077"/>
                <a:gd name="T37" fmla="*/ 1201 h 1506"/>
                <a:gd name="T38" fmla="*/ 880 w 1077"/>
                <a:gd name="T39" fmla="*/ 1226 h 1506"/>
                <a:gd name="T40" fmla="*/ 824 w 1077"/>
                <a:gd name="T41" fmla="*/ 1229 h 1506"/>
                <a:gd name="T42" fmla="*/ 702 w 1077"/>
                <a:gd name="T43" fmla="*/ 1291 h 1506"/>
                <a:gd name="T44" fmla="*/ 622 w 1077"/>
                <a:gd name="T45" fmla="*/ 1356 h 1506"/>
                <a:gd name="T46" fmla="*/ 509 w 1077"/>
                <a:gd name="T47" fmla="*/ 1384 h 1506"/>
                <a:gd name="T48" fmla="*/ 459 w 1077"/>
                <a:gd name="T49" fmla="*/ 1434 h 1506"/>
                <a:gd name="T50" fmla="*/ 373 w 1077"/>
                <a:gd name="T51" fmla="*/ 1464 h 1506"/>
                <a:gd name="T52" fmla="*/ 269 w 1077"/>
                <a:gd name="T53" fmla="*/ 1491 h 1506"/>
                <a:gd name="T54" fmla="*/ 136 w 1077"/>
                <a:gd name="T55" fmla="*/ 1486 h 1506"/>
                <a:gd name="T56" fmla="*/ 223 w 1077"/>
                <a:gd name="T57" fmla="*/ 1390 h 1506"/>
                <a:gd name="T58" fmla="*/ 51 w 1077"/>
                <a:gd name="T59" fmla="*/ 1427 h 1506"/>
                <a:gd name="T60" fmla="*/ 188 w 1077"/>
                <a:gd name="T61" fmla="*/ 1346 h 1506"/>
                <a:gd name="T62" fmla="*/ 63 w 1077"/>
                <a:gd name="T63" fmla="*/ 1352 h 1506"/>
                <a:gd name="T64" fmla="*/ 135 w 1077"/>
                <a:gd name="T65" fmla="*/ 1253 h 1506"/>
                <a:gd name="T66" fmla="*/ 34 w 1077"/>
                <a:gd name="T67" fmla="*/ 1226 h 1506"/>
                <a:gd name="T68" fmla="*/ 146 w 1077"/>
                <a:gd name="T69" fmla="*/ 1204 h 1506"/>
                <a:gd name="T70" fmla="*/ 194 w 1077"/>
                <a:gd name="T71" fmla="*/ 1110 h 1506"/>
                <a:gd name="T72" fmla="*/ 158 w 1077"/>
                <a:gd name="T73" fmla="*/ 1046 h 1506"/>
                <a:gd name="T74" fmla="*/ 244 w 1077"/>
                <a:gd name="T75" fmla="*/ 923 h 1506"/>
                <a:gd name="T76" fmla="*/ 366 w 1077"/>
                <a:gd name="T77" fmla="*/ 808 h 1506"/>
                <a:gd name="T78" fmla="*/ 250 w 1077"/>
                <a:gd name="T79" fmla="*/ 762 h 1506"/>
                <a:gd name="T80" fmla="*/ 189 w 1077"/>
                <a:gd name="T81" fmla="*/ 743 h 1506"/>
                <a:gd name="T82" fmla="*/ 141 w 1077"/>
                <a:gd name="T83" fmla="*/ 704 h 1506"/>
                <a:gd name="T84" fmla="*/ 172 w 1077"/>
                <a:gd name="T85" fmla="*/ 654 h 1506"/>
                <a:gd name="T86" fmla="*/ 227 w 1077"/>
                <a:gd name="T87" fmla="*/ 586 h 1506"/>
                <a:gd name="T88" fmla="*/ 231 w 1077"/>
                <a:gd name="T89" fmla="*/ 546 h 1506"/>
                <a:gd name="T90" fmla="*/ 129 w 1077"/>
                <a:gd name="T91" fmla="*/ 491 h 1506"/>
                <a:gd name="T92" fmla="*/ 194 w 1077"/>
                <a:gd name="T93" fmla="*/ 526 h 1506"/>
                <a:gd name="T94" fmla="*/ 182 w 1077"/>
                <a:gd name="T95" fmla="*/ 444 h 1506"/>
                <a:gd name="T96" fmla="*/ 145 w 1077"/>
                <a:gd name="T97" fmla="*/ 423 h 1506"/>
                <a:gd name="T98" fmla="*/ 208 w 1077"/>
                <a:gd name="T99" fmla="*/ 383 h 1506"/>
                <a:gd name="T100" fmla="*/ 339 w 1077"/>
                <a:gd name="T101" fmla="*/ 382 h 1506"/>
                <a:gd name="T102" fmla="*/ 409 w 1077"/>
                <a:gd name="T103" fmla="*/ 405 h 1506"/>
                <a:gd name="T104" fmla="*/ 499 w 1077"/>
                <a:gd name="T105" fmla="*/ 383 h 1506"/>
                <a:gd name="T106" fmla="*/ 599 w 1077"/>
                <a:gd name="T107" fmla="*/ 291 h 1506"/>
                <a:gd name="T108" fmla="*/ 480 w 1077"/>
                <a:gd name="T109" fmla="*/ 253 h 1506"/>
                <a:gd name="T110" fmla="*/ 537 w 1077"/>
                <a:gd name="T111" fmla="*/ 192 h 1506"/>
                <a:gd name="T112" fmla="*/ 573 w 1077"/>
                <a:gd name="T113" fmla="*/ 160 h 1506"/>
                <a:gd name="T114" fmla="*/ 597 w 1077"/>
                <a:gd name="T115" fmla="*/ 103 h 1506"/>
                <a:gd name="T116" fmla="*/ 686 w 1077"/>
                <a:gd name="T117" fmla="*/ 74 h 1506"/>
                <a:gd name="T118" fmla="*/ 747 w 1077"/>
                <a:gd name="T119" fmla="*/ 64 h 1506"/>
                <a:gd name="T120" fmla="*/ 785 w 1077"/>
                <a:gd name="T121" fmla="*/ 103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7" h="1506">
                  <a:moveTo>
                    <a:pt x="770" y="28"/>
                  </a:moveTo>
                  <a:cubicBezTo>
                    <a:pt x="798" y="30"/>
                    <a:pt x="798" y="30"/>
                    <a:pt x="798" y="30"/>
                  </a:cubicBezTo>
                  <a:cubicBezTo>
                    <a:pt x="813" y="23"/>
                    <a:pt x="813" y="23"/>
                    <a:pt x="813" y="23"/>
                  </a:cubicBezTo>
                  <a:cubicBezTo>
                    <a:pt x="822" y="22"/>
                    <a:pt x="822" y="22"/>
                    <a:pt x="822" y="22"/>
                  </a:cubicBezTo>
                  <a:cubicBezTo>
                    <a:pt x="811" y="8"/>
                    <a:pt x="811" y="8"/>
                    <a:pt x="811" y="8"/>
                  </a:cubicBezTo>
                  <a:cubicBezTo>
                    <a:pt x="828" y="0"/>
                    <a:pt x="828" y="0"/>
                    <a:pt x="828" y="0"/>
                  </a:cubicBezTo>
                  <a:cubicBezTo>
                    <a:pt x="851" y="2"/>
                    <a:pt x="851" y="2"/>
                    <a:pt x="851" y="2"/>
                  </a:cubicBezTo>
                  <a:cubicBezTo>
                    <a:pt x="859" y="16"/>
                    <a:pt x="859" y="16"/>
                    <a:pt x="859" y="16"/>
                  </a:cubicBezTo>
                  <a:cubicBezTo>
                    <a:pt x="857" y="29"/>
                    <a:pt x="857" y="29"/>
                    <a:pt x="857" y="29"/>
                  </a:cubicBezTo>
                  <a:cubicBezTo>
                    <a:pt x="880" y="47"/>
                    <a:pt x="880" y="47"/>
                    <a:pt x="880" y="47"/>
                  </a:cubicBezTo>
                  <a:cubicBezTo>
                    <a:pt x="873" y="73"/>
                    <a:pt x="873" y="73"/>
                    <a:pt x="873" y="73"/>
                  </a:cubicBezTo>
                  <a:cubicBezTo>
                    <a:pt x="868" y="75"/>
                    <a:pt x="868" y="75"/>
                    <a:pt x="868" y="75"/>
                  </a:cubicBezTo>
                  <a:cubicBezTo>
                    <a:pt x="845" y="78"/>
                    <a:pt x="845" y="78"/>
                    <a:pt x="845" y="78"/>
                  </a:cubicBezTo>
                  <a:cubicBezTo>
                    <a:pt x="838" y="86"/>
                    <a:pt x="838" y="86"/>
                    <a:pt x="838" y="86"/>
                  </a:cubicBezTo>
                  <a:cubicBezTo>
                    <a:pt x="837" y="117"/>
                    <a:pt x="837" y="117"/>
                    <a:pt x="837" y="117"/>
                  </a:cubicBezTo>
                  <a:cubicBezTo>
                    <a:pt x="835" y="126"/>
                    <a:pt x="835" y="126"/>
                    <a:pt x="835" y="126"/>
                  </a:cubicBezTo>
                  <a:cubicBezTo>
                    <a:pt x="829" y="127"/>
                    <a:pt x="829" y="127"/>
                    <a:pt x="829" y="127"/>
                  </a:cubicBezTo>
                  <a:cubicBezTo>
                    <a:pt x="826" y="135"/>
                    <a:pt x="826" y="135"/>
                    <a:pt x="826" y="135"/>
                  </a:cubicBezTo>
                  <a:cubicBezTo>
                    <a:pt x="804" y="135"/>
                    <a:pt x="804" y="135"/>
                    <a:pt x="804" y="135"/>
                  </a:cubicBezTo>
                  <a:cubicBezTo>
                    <a:pt x="801" y="143"/>
                    <a:pt x="801" y="143"/>
                    <a:pt x="801" y="143"/>
                  </a:cubicBezTo>
                  <a:cubicBezTo>
                    <a:pt x="805" y="150"/>
                    <a:pt x="805" y="150"/>
                    <a:pt x="805" y="150"/>
                  </a:cubicBezTo>
                  <a:cubicBezTo>
                    <a:pt x="802" y="161"/>
                    <a:pt x="802" y="161"/>
                    <a:pt x="802" y="161"/>
                  </a:cubicBezTo>
                  <a:cubicBezTo>
                    <a:pt x="785" y="187"/>
                    <a:pt x="785" y="187"/>
                    <a:pt x="785" y="187"/>
                  </a:cubicBezTo>
                  <a:cubicBezTo>
                    <a:pt x="790" y="196"/>
                    <a:pt x="790" y="196"/>
                    <a:pt x="790" y="196"/>
                  </a:cubicBezTo>
                  <a:cubicBezTo>
                    <a:pt x="783" y="209"/>
                    <a:pt x="783" y="209"/>
                    <a:pt x="783" y="209"/>
                  </a:cubicBezTo>
                  <a:cubicBezTo>
                    <a:pt x="772" y="223"/>
                    <a:pt x="772" y="223"/>
                    <a:pt x="772" y="223"/>
                  </a:cubicBezTo>
                  <a:cubicBezTo>
                    <a:pt x="765" y="229"/>
                    <a:pt x="765" y="229"/>
                    <a:pt x="765" y="229"/>
                  </a:cubicBezTo>
                  <a:cubicBezTo>
                    <a:pt x="767" y="239"/>
                    <a:pt x="767" y="239"/>
                    <a:pt x="767" y="239"/>
                  </a:cubicBezTo>
                  <a:cubicBezTo>
                    <a:pt x="765" y="251"/>
                    <a:pt x="765" y="251"/>
                    <a:pt x="765" y="251"/>
                  </a:cubicBezTo>
                  <a:cubicBezTo>
                    <a:pt x="750" y="250"/>
                    <a:pt x="750" y="250"/>
                    <a:pt x="750" y="250"/>
                  </a:cubicBezTo>
                  <a:cubicBezTo>
                    <a:pt x="734" y="253"/>
                    <a:pt x="734" y="253"/>
                    <a:pt x="734" y="253"/>
                  </a:cubicBezTo>
                  <a:cubicBezTo>
                    <a:pt x="734" y="259"/>
                    <a:pt x="734" y="259"/>
                    <a:pt x="734" y="259"/>
                  </a:cubicBezTo>
                  <a:cubicBezTo>
                    <a:pt x="725" y="264"/>
                    <a:pt x="725" y="264"/>
                    <a:pt x="725" y="264"/>
                  </a:cubicBezTo>
                  <a:cubicBezTo>
                    <a:pt x="712" y="265"/>
                    <a:pt x="712" y="265"/>
                    <a:pt x="712" y="265"/>
                  </a:cubicBezTo>
                  <a:cubicBezTo>
                    <a:pt x="692" y="259"/>
                    <a:pt x="692" y="259"/>
                    <a:pt x="692" y="259"/>
                  </a:cubicBezTo>
                  <a:cubicBezTo>
                    <a:pt x="687" y="265"/>
                    <a:pt x="687" y="265"/>
                    <a:pt x="687" y="265"/>
                  </a:cubicBezTo>
                  <a:cubicBezTo>
                    <a:pt x="685" y="279"/>
                    <a:pt x="685" y="279"/>
                    <a:pt x="685" y="279"/>
                  </a:cubicBezTo>
                  <a:cubicBezTo>
                    <a:pt x="701" y="286"/>
                    <a:pt x="701" y="286"/>
                    <a:pt x="701" y="286"/>
                  </a:cubicBezTo>
                  <a:cubicBezTo>
                    <a:pt x="703" y="299"/>
                    <a:pt x="703" y="299"/>
                    <a:pt x="703" y="299"/>
                  </a:cubicBezTo>
                  <a:cubicBezTo>
                    <a:pt x="722" y="294"/>
                    <a:pt x="722" y="294"/>
                    <a:pt x="722" y="294"/>
                  </a:cubicBezTo>
                  <a:cubicBezTo>
                    <a:pt x="738" y="303"/>
                    <a:pt x="738" y="303"/>
                    <a:pt x="738" y="303"/>
                  </a:cubicBezTo>
                  <a:cubicBezTo>
                    <a:pt x="734" y="311"/>
                    <a:pt x="734" y="311"/>
                    <a:pt x="734" y="311"/>
                  </a:cubicBezTo>
                  <a:cubicBezTo>
                    <a:pt x="718" y="317"/>
                    <a:pt x="718" y="317"/>
                    <a:pt x="718" y="317"/>
                  </a:cubicBezTo>
                  <a:cubicBezTo>
                    <a:pt x="684" y="322"/>
                    <a:pt x="684" y="322"/>
                    <a:pt x="684" y="322"/>
                  </a:cubicBezTo>
                  <a:cubicBezTo>
                    <a:pt x="673" y="328"/>
                    <a:pt x="673" y="328"/>
                    <a:pt x="673" y="328"/>
                  </a:cubicBezTo>
                  <a:cubicBezTo>
                    <a:pt x="683" y="334"/>
                    <a:pt x="683" y="334"/>
                    <a:pt x="683" y="334"/>
                  </a:cubicBezTo>
                  <a:cubicBezTo>
                    <a:pt x="682" y="340"/>
                    <a:pt x="682" y="340"/>
                    <a:pt x="682" y="340"/>
                  </a:cubicBezTo>
                  <a:cubicBezTo>
                    <a:pt x="671" y="343"/>
                    <a:pt x="671" y="343"/>
                    <a:pt x="671" y="343"/>
                  </a:cubicBezTo>
                  <a:cubicBezTo>
                    <a:pt x="659" y="339"/>
                    <a:pt x="659" y="339"/>
                    <a:pt x="659" y="339"/>
                  </a:cubicBezTo>
                  <a:cubicBezTo>
                    <a:pt x="654" y="337"/>
                    <a:pt x="654" y="337"/>
                    <a:pt x="654" y="337"/>
                  </a:cubicBezTo>
                  <a:cubicBezTo>
                    <a:pt x="638" y="349"/>
                    <a:pt x="638" y="349"/>
                    <a:pt x="638" y="349"/>
                  </a:cubicBezTo>
                  <a:cubicBezTo>
                    <a:pt x="621" y="365"/>
                    <a:pt x="621" y="365"/>
                    <a:pt x="621" y="365"/>
                  </a:cubicBezTo>
                  <a:cubicBezTo>
                    <a:pt x="639" y="371"/>
                    <a:pt x="639" y="371"/>
                    <a:pt x="639" y="371"/>
                  </a:cubicBezTo>
                  <a:cubicBezTo>
                    <a:pt x="645" y="386"/>
                    <a:pt x="645" y="386"/>
                    <a:pt x="645" y="386"/>
                  </a:cubicBezTo>
                  <a:cubicBezTo>
                    <a:pt x="665" y="407"/>
                    <a:pt x="665" y="407"/>
                    <a:pt x="665" y="407"/>
                  </a:cubicBezTo>
                  <a:cubicBezTo>
                    <a:pt x="672" y="412"/>
                    <a:pt x="672" y="412"/>
                    <a:pt x="672" y="412"/>
                  </a:cubicBezTo>
                  <a:cubicBezTo>
                    <a:pt x="672" y="424"/>
                    <a:pt x="672" y="424"/>
                    <a:pt x="672" y="424"/>
                  </a:cubicBezTo>
                  <a:cubicBezTo>
                    <a:pt x="688" y="434"/>
                    <a:pt x="688" y="434"/>
                    <a:pt x="688" y="434"/>
                  </a:cubicBezTo>
                  <a:cubicBezTo>
                    <a:pt x="692" y="448"/>
                    <a:pt x="692" y="448"/>
                    <a:pt x="692" y="448"/>
                  </a:cubicBezTo>
                  <a:cubicBezTo>
                    <a:pt x="700" y="466"/>
                    <a:pt x="700" y="466"/>
                    <a:pt x="700" y="466"/>
                  </a:cubicBezTo>
                  <a:cubicBezTo>
                    <a:pt x="727" y="466"/>
                    <a:pt x="727" y="466"/>
                    <a:pt x="727" y="466"/>
                  </a:cubicBezTo>
                  <a:cubicBezTo>
                    <a:pt x="749" y="482"/>
                    <a:pt x="749" y="482"/>
                    <a:pt x="749" y="482"/>
                  </a:cubicBezTo>
                  <a:cubicBezTo>
                    <a:pt x="764" y="495"/>
                    <a:pt x="764" y="495"/>
                    <a:pt x="764" y="495"/>
                  </a:cubicBezTo>
                  <a:cubicBezTo>
                    <a:pt x="781" y="490"/>
                    <a:pt x="781" y="490"/>
                    <a:pt x="781" y="490"/>
                  </a:cubicBezTo>
                  <a:cubicBezTo>
                    <a:pt x="789" y="489"/>
                    <a:pt x="789" y="489"/>
                    <a:pt x="789" y="489"/>
                  </a:cubicBezTo>
                  <a:cubicBezTo>
                    <a:pt x="789" y="493"/>
                    <a:pt x="789" y="493"/>
                    <a:pt x="789" y="493"/>
                  </a:cubicBezTo>
                  <a:cubicBezTo>
                    <a:pt x="806" y="505"/>
                    <a:pt x="806" y="505"/>
                    <a:pt x="806" y="505"/>
                  </a:cubicBezTo>
                  <a:cubicBezTo>
                    <a:pt x="809" y="500"/>
                    <a:pt x="809" y="500"/>
                    <a:pt x="809" y="500"/>
                  </a:cubicBezTo>
                  <a:cubicBezTo>
                    <a:pt x="810" y="485"/>
                    <a:pt x="810" y="485"/>
                    <a:pt x="810" y="485"/>
                  </a:cubicBezTo>
                  <a:cubicBezTo>
                    <a:pt x="825" y="486"/>
                    <a:pt x="825" y="486"/>
                    <a:pt x="825" y="486"/>
                  </a:cubicBezTo>
                  <a:cubicBezTo>
                    <a:pt x="839" y="483"/>
                    <a:pt x="839" y="483"/>
                    <a:pt x="839" y="483"/>
                  </a:cubicBezTo>
                  <a:cubicBezTo>
                    <a:pt x="836" y="471"/>
                    <a:pt x="836" y="471"/>
                    <a:pt x="836" y="471"/>
                  </a:cubicBezTo>
                  <a:cubicBezTo>
                    <a:pt x="834" y="463"/>
                    <a:pt x="834" y="463"/>
                    <a:pt x="834" y="463"/>
                  </a:cubicBezTo>
                  <a:cubicBezTo>
                    <a:pt x="848" y="452"/>
                    <a:pt x="848" y="452"/>
                    <a:pt x="848" y="452"/>
                  </a:cubicBezTo>
                  <a:cubicBezTo>
                    <a:pt x="856" y="440"/>
                    <a:pt x="856" y="440"/>
                    <a:pt x="856" y="440"/>
                  </a:cubicBezTo>
                  <a:cubicBezTo>
                    <a:pt x="851" y="433"/>
                    <a:pt x="851" y="433"/>
                    <a:pt x="851" y="433"/>
                  </a:cubicBezTo>
                  <a:cubicBezTo>
                    <a:pt x="838" y="433"/>
                    <a:pt x="838" y="433"/>
                    <a:pt x="838" y="433"/>
                  </a:cubicBezTo>
                  <a:cubicBezTo>
                    <a:pt x="834" y="424"/>
                    <a:pt x="834" y="424"/>
                    <a:pt x="834" y="424"/>
                  </a:cubicBezTo>
                  <a:cubicBezTo>
                    <a:pt x="838" y="416"/>
                    <a:pt x="838" y="416"/>
                    <a:pt x="838" y="416"/>
                  </a:cubicBezTo>
                  <a:cubicBezTo>
                    <a:pt x="842" y="404"/>
                    <a:pt x="842" y="404"/>
                    <a:pt x="842" y="404"/>
                  </a:cubicBezTo>
                  <a:cubicBezTo>
                    <a:pt x="864" y="392"/>
                    <a:pt x="864" y="392"/>
                    <a:pt x="864" y="392"/>
                  </a:cubicBezTo>
                  <a:cubicBezTo>
                    <a:pt x="867" y="393"/>
                    <a:pt x="867" y="393"/>
                    <a:pt x="867" y="393"/>
                  </a:cubicBezTo>
                  <a:cubicBezTo>
                    <a:pt x="880" y="382"/>
                    <a:pt x="880" y="382"/>
                    <a:pt x="880" y="382"/>
                  </a:cubicBezTo>
                  <a:cubicBezTo>
                    <a:pt x="891" y="383"/>
                    <a:pt x="891" y="383"/>
                    <a:pt x="891" y="383"/>
                  </a:cubicBezTo>
                  <a:cubicBezTo>
                    <a:pt x="905" y="396"/>
                    <a:pt x="905" y="396"/>
                    <a:pt x="905" y="396"/>
                  </a:cubicBezTo>
                  <a:cubicBezTo>
                    <a:pt x="922" y="414"/>
                    <a:pt x="922" y="414"/>
                    <a:pt x="922" y="414"/>
                  </a:cubicBezTo>
                  <a:cubicBezTo>
                    <a:pt x="910" y="419"/>
                    <a:pt x="910" y="419"/>
                    <a:pt x="910" y="419"/>
                  </a:cubicBezTo>
                  <a:cubicBezTo>
                    <a:pt x="911" y="425"/>
                    <a:pt x="911" y="425"/>
                    <a:pt x="911" y="425"/>
                  </a:cubicBezTo>
                  <a:cubicBezTo>
                    <a:pt x="920" y="433"/>
                    <a:pt x="920" y="433"/>
                    <a:pt x="920" y="433"/>
                  </a:cubicBezTo>
                  <a:cubicBezTo>
                    <a:pt x="925" y="437"/>
                    <a:pt x="925" y="437"/>
                    <a:pt x="925" y="437"/>
                  </a:cubicBezTo>
                  <a:cubicBezTo>
                    <a:pt x="920" y="438"/>
                    <a:pt x="920" y="438"/>
                    <a:pt x="920" y="438"/>
                  </a:cubicBezTo>
                  <a:cubicBezTo>
                    <a:pt x="904" y="439"/>
                    <a:pt x="904" y="439"/>
                    <a:pt x="904" y="439"/>
                  </a:cubicBezTo>
                  <a:cubicBezTo>
                    <a:pt x="917" y="448"/>
                    <a:pt x="917" y="448"/>
                    <a:pt x="917" y="448"/>
                  </a:cubicBezTo>
                  <a:cubicBezTo>
                    <a:pt x="927" y="459"/>
                    <a:pt x="927" y="459"/>
                    <a:pt x="927" y="459"/>
                  </a:cubicBezTo>
                  <a:cubicBezTo>
                    <a:pt x="938" y="470"/>
                    <a:pt x="938" y="470"/>
                    <a:pt x="938" y="470"/>
                  </a:cubicBezTo>
                  <a:cubicBezTo>
                    <a:pt x="948" y="459"/>
                    <a:pt x="948" y="459"/>
                    <a:pt x="948" y="459"/>
                  </a:cubicBezTo>
                  <a:cubicBezTo>
                    <a:pt x="959" y="460"/>
                    <a:pt x="959" y="460"/>
                    <a:pt x="959" y="460"/>
                  </a:cubicBezTo>
                  <a:cubicBezTo>
                    <a:pt x="959" y="470"/>
                    <a:pt x="959" y="470"/>
                    <a:pt x="959" y="470"/>
                  </a:cubicBezTo>
                  <a:cubicBezTo>
                    <a:pt x="963" y="477"/>
                    <a:pt x="963" y="477"/>
                    <a:pt x="963" y="477"/>
                  </a:cubicBezTo>
                  <a:cubicBezTo>
                    <a:pt x="952" y="487"/>
                    <a:pt x="952" y="487"/>
                    <a:pt x="952" y="487"/>
                  </a:cubicBezTo>
                  <a:cubicBezTo>
                    <a:pt x="951" y="499"/>
                    <a:pt x="951" y="499"/>
                    <a:pt x="951" y="499"/>
                  </a:cubicBezTo>
                  <a:cubicBezTo>
                    <a:pt x="960" y="505"/>
                    <a:pt x="960" y="505"/>
                    <a:pt x="960" y="505"/>
                  </a:cubicBezTo>
                  <a:cubicBezTo>
                    <a:pt x="962" y="523"/>
                    <a:pt x="962" y="523"/>
                    <a:pt x="962" y="523"/>
                  </a:cubicBezTo>
                  <a:cubicBezTo>
                    <a:pt x="972" y="522"/>
                    <a:pt x="972" y="522"/>
                    <a:pt x="972" y="522"/>
                  </a:cubicBezTo>
                  <a:cubicBezTo>
                    <a:pt x="997" y="515"/>
                    <a:pt x="997" y="515"/>
                    <a:pt x="997" y="515"/>
                  </a:cubicBezTo>
                  <a:cubicBezTo>
                    <a:pt x="1025" y="513"/>
                    <a:pt x="1025" y="513"/>
                    <a:pt x="1025" y="513"/>
                  </a:cubicBezTo>
                  <a:cubicBezTo>
                    <a:pt x="1040" y="519"/>
                    <a:pt x="1040" y="519"/>
                    <a:pt x="1040" y="519"/>
                  </a:cubicBezTo>
                  <a:cubicBezTo>
                    <a:pt x="1052" y="536"/>
                    <a:pt x="1052" y="536"/>
                    <a:pt x="1052" y="536"/>
                  </a:cubicBezTo>
                  <a:cubicBezTo>
                    <a:pt x="1051" y="545"/>
                    <a:pt x="1051" y="545"/>
                    <a:pt x="1051" y="545"/>
                  </a:cubicBezTo>
                  <a:cubicBezTo>
                    <a:pt x="1051" y="545"/>
                    <a:pt x="1043" y="551"/>
                    <a:pt x="1042" y="551"/>
                  </a:cubicBezTo>
                  <a:cubicBezTo>
                    <a:pt x="1041" y="552"/>
                    <a:pt x="1026" y="541"/>
                    <a:pt x="1026" y="541"/>
                  </a:cubicBezTo>
                  <a:cubicBezTo>
                    <a:pt x="998" y="538"/>
                    <a:pt x="998" y="538"/>
                    <a:pt x="998" y="538"/>
                  </a:cubicBezTo>
                  <a:cubicBezTo>
                    <a:pt x="988" y="548"/>
                    <a:pt x="988" y="548"/>
                    <a:pt x="988" y="548"/>
                  </a:cubicBezTo>
                  <a:cubicBezTo>
                    <a:pt x="988" y="564"/>
                    <a:pt x="988" y="564"/>
                    <a:pt x="988" y="564"/>
                  </a:cubicBezTo>
                  <a:cubicBezTo>
                    <a:pt x="988" y="564"/>
                    <a:pt x="989" y="569"/>
                    <a:pt x="1001" y="575"/>
                  </a:cubicBezTo>
                  <a:cubicBezTo>
                    <a:pt x="1014" y="580"/>
                    <a:pt x="1021" y="588"/>
                    <a:pt x="1021" y="588"/>
                  </a:cubicBezTo>
                  <a:cubicBezTo>
                    <a:pt x="1031" y="596"/>
                    <a:pt x="1031" y="596"/>
                    <a:pt x="1031" y="596"/>
                  </a:cubicBezTo>
                  <a:cubicBezTo>
                    <a:pt x="1030" y="601"/>
                    <a:pt x="1030" y="601"/>
                    <a:pt x="1030" y="601"/>
                  </a:cubicBezTo>
                  <a:cubicBezTo>
                    <a:pt x="1025" y="611"/>
                    <a:pt x="1025" y="611"/>
                    <a:pt x="1025" y="611"/>
                  </a:cubicBezTo>
                  <a:cubicBezTo>
                    <a:pt x="1015" y="624"/>
                    <a:pt x="1015" y="624"/>
                    <a:pt x="1015" y="624"/>
                  </a:cubicBezTo>
                  <a:cubicBezTo>
                    <a:pt x="1026" y="641"/>
                    <a:pt x="1026" y="641"/>
                    <a:pt x="1026" y="641"/>
                  </a:cubicBezTo>
                  <a:cubicBezTo>
                    <a:pt x="1033" y="645"/>
                    <a:pt x="1033" y="645"/>
                    <a:pt x="1033" y="645"/>
                  </a:cubicBezTo>
                  <a:cubicBezTo>
                    <a:pt x="1033" y="645"/>
                    <a:pt x="1035" y="664"/>
                    <a:pt x="1035" y="665"/>
                  </a:cubicBezTo>
                  <a:cubicBezTo>
                    <a:pt x="1035" y="666"/>
                    <a:pt x="1045" y="693"/>
                    <a:pt x="1045" y="693"/>
                  </a:cubicBezTo>
                  <a:cubicBezTo>
                    <a:pt x="1053" y="702"/>
                    <a:pt x="1053" y="702"/>
                    <a:pt x="1053" y="702"/>
                  </a:cubicBezTo>
                  <a:cubicBezTo>
                    <a:pt x="1064" y="702"/>
                    <a:pt x="1064" y="702"/>
                    <a:pt x="1064" y="702"/>
                  </a:cubicBezTo>
                  <a:cubicBezTo>
                    <a:pt x="1066" y="717"/>
                    <a:pt x="1066" y="717"/>
                    <a:pt x="1066" y="717"/>
                  </a:cubicBezTo>
                  <a:cubicBezTo>
                    <a:pt x="1064" y="726"/>
                    <a:pt x="1064" y="726"/>
                    <a:pt x="1064" y="726"/>
                  </a:cubicBezTo>
                  <a:cubicBezTo>
                    <a:pt x="1053" y="734"/>
                    <a:pt x="1053" y="734"/>
                    <a:pt x="1053" y="734"/>
                  </a:cubicBezTo>
                  <a:cubicBezTo>
                    <a:pt x="1043" y="744"/>
                    <a:pt x="1043" y="744"/>
                    <a:pt x="1043" y="744"/>
                  </a:cubicBezTo>
                  <a:cubicBezTo>
                    <a:pt x="1047" y="756"/>
                    <a:pt x="1047" y="756"/>
                    <a:pt x="1047" y="756"/>
                  </a:cubicBezTo>
                  <a:cubicBezTo>
                    <a:pt x="1055" y="765"/>
                    <a:pt x="1055" y="765"/>
                    <a:pt x="1055" y="765"/>
                  </a:cubicBezTo>
                  <a:cubicBezTo>
                    <a:pt x="1054" y="774"/>
                    <a:pt x="1054" y="774"/>
                    <a:pt x="1054" y="774"/>
                  </a:cubicBezTo>
                  <a:cubicBezTo>
                    <a:pt x="1055" y="781"/>
                    <a:pt x="1055" y="781"/>
                    <a:pt x="1055" y="781"/>
                  </a:cubicBezTo>
                  <a:cubicBezTo>
                    <a:pt x="1050" y="785"/>
                    <a:pt x="1050" y="785"/>
                    <a:pt x="1050" y="785"/>
                  </a:cubicBezTo>
                  <a:cubicBezTo>
                    <a:pt x="1038" y="792"/>
                    <a:pt x="1038" y="792"/>
                    <a:pt x="1038" y="792"/>
                  </a:cubicBezTo>
                  <a:cubicBezTo>
                    <a:pt x="1037" y="801"/>
                    <a:pt x="1037" y="801"/>
                    <a:pt x="1037" y="801"/>
                  </a:cubicBezTo>
                  <a:cubicBezTo>
                    <a:pt x="1043" y="805"/>
                    <a:pt x="1043" y="805"/>
                    <a:pt x="1043" y="805"/>
                  </a:cubicBezTo>
                  <a:cubicBezTo>
                    <a:pt x="1051" y="804"/>
                    <a:pt x="1051" y="804"/>
                    <a:pt x="1051" y="804"/>
                  </a:cubicBezTo>
                  <a:cubicBezTo>
                    <a:pt x="1060" y="818"/>
                    <a:pt x="1060" y="818"/>
                    <a:pt x="1060" y="818"/>
                  </a:cubicBezTo>
                  <a:cubicBezTo>
                    <a:pt x="1057" y="847"/>
                    <a:pt x="1057" y="847"/>
                    <a:pt x="1057" y="847"/>
                  </a:cubicBezTo>
                  <a:cubicBezTo>
                    <a:pt x="1054" y="860"/>
                    <a:pt x="1054" y="860"/>
                    <a:pt x="1054" y="860"/>
                  </a:cubicBezTo>
                  <a:cubicBezTo>
                    <a:pt x="1063" y="868"/>
                    <a:pt x="1063" y="868"/>
                    <a:pt x="1063" y="868"/>
                  </a:cubicBezTo>
                  <a:cubicBezTo>
                    <a:pt x="1077" y="917"/>
                    <a:pt x="1077" y="917"/>
                    <a:pt x="1077" y="917"/>
                  </a:cubicBezTo>
                  <a:cubicBezTo>
                    <a:pt x="1067" y="923"/>
                    <a:pt x="1067" y="923"/>
                    <a:pt x="1067" y="923"/>
                  </a:cubicBezTo>
                  <a:cubicBezTo>
                    <a:pt x="1062" y="937"/>
                    <a:pt x="1062" y="937"/>
                    <a:pt x="1062" y="937"/>
                  </a:cubicBezTo>
                  <a:cubicBezTo>
                    <a:pt x="1067" y="950"/>
                    <a:pt x="1067" y="950"/>
                    <a:pt x="1067" y="950"/>
                  </a:cubicBezTo>
                  <a:cubicBezTo>
                    <a:pt x="1072" y="952"/>
                    <a:pt x="1072" y="952"/>
                    <a:pt x="1072" y="952"/>
                  </a:cubicBezTo>
                  <a:cubicBezTo>
                    <a:pt x="1073" y="959"/>
                    <a:pt x="1073" y="959"/>
                    <a:pt x="1073" y="959"/>
                  </a:cubicBezTo>
                  <a:cubicBezTo>
                    <a:pt x="1057" y="974"/>
                    <a:pt x="1057" y="974"/>
                    <a:pt x="1057" y="974"/>
                  </a:cubicBezTo>
                  <a:cubicBezTo>
                    <a:pt x="1048" y="995"/>
                    <a:pt x="1048" y="995"/>
                    <a:pt x="1048" y="995"/>
                  </a:cubicBezTo>
                  <a:cubicBezTo>
                    <a:pt x="1052" y="1010"/>
                    <a:pt x="1052" y="1010"/>
                    <a:pt x="1052" y="1010"/>
                  </a:cubicBezTo>
                  <a:cubicBezTo>
                    <a:pt x="1044" y="1042"/>
                    <a:pt x="1044" y="1042"/>
                    <a:pt x="1044" y="1042"/>
                  </a:cubicBezTo>
                  <a:cubicBezTo>
                    <a:pt x="1031" y="1050"/>
                    <a:pt x="1031" y="1050"/>
                    <a:pt x="1031" y="1050"/>
                  </a:cubicBezTo>
                  <a:cubicBezTo>
                    <a:pt x="1022" y="1058"/>
                    <a:pt x="1022" y="1058"/>
                    <a:pt x="1022" y="1058"/>
                  </a:cubicBezTo>
                  <a:cubicBezTo>
                    <a:pt x="1034" y="1071"/>
                    <a:pt x="1034" y="1071"/>
                    <a:pt x="1034" y="1071"/>
                  </a:cubicBezTo>
                  <a:cubicBezTo>
                    <a:pt x="1032" y="1078"/>
                    <a:pt x="1032" y="1078"/>
                    <a:pt x="1032" y="1078"/>
                  </a:cubicBezTo>
                  <a:cubicBezTo>
                    <a:pt x="1016" y="1101"/>
                    <a:pt x="1016" y="1101"/>
                    <a:pt x="1016" y="1101"/>
                  </a:cubicBezTo>
                  <a:cubicBezTo>
                    <a:pt x="1012" y="1113"/>
                    <a:pt x="1012" y="1113"/>
                    <a:pt x="1012" y="1113"/>
                  </a:cubicBezTo>
                  <a:cubicBezTo>
                    <a:pt x="1007" y="1116"/>
                    <a:pt x="1007" y="1116"/>
                    <a:pt x="1007" y="1116"/>
                  </a:cubicBezTo>
                  <a:cubicBezTo>
                    <a:pt x="1001" y="1117"/>
                    <a:pt x="1001" y="1117"/>
                    <a:pt x="1001" y="1117"/>
                  </a:cubicBezTo>
                  <a:cubicBezTo>
                    <a:pt x="999" y="1132"/>
                    <a:pt x="999" y="1132"/>
                    <a:pt x="999" y="1132"/>
                  </a:cubicBezTo>
                  <a:cubicBezTo>
                    <a:pt x="990" y="1159"/>
                    <a:pt x="990" y="1159"/>
                    <a:pt x="990" y="1159"/>
                  </a:cubicBezTo>
                  <a:cubicBezTo>
                    <a:pt x="988" y="1170"/>
                    <a:pt x="988" y="1170"/>
                    <a:pt x="988" y="1170"/>
                  </a:cubicBezTo>
                  <a:cubicBezTo>
                    <a:pt x="983" y="1173"/>
                    <a:pt x="983" y="1173"/>
                    <a:pt x="983" y="1173"/>
                  </a:cubicBezTo>
                  <a:cubicBezTo>
                    <a:pt x="971" y="1167"/>
                    <a:pt x="971" y="1167"/>
                    <a:pt x="971" y="1167"/>
                  </a:cubicBezTo>
                  <a:cubicBezTo>
                    <a:pt x="958" y="1169"/>
                    <a:pt x="958" y="1169"/>
                    <a:pt x="958" y="1169"/>
                  </a:cubicBezTo>
                  <a:cubicBezTo>
                    <a:pt x="958" y="1180"/>
                    <a:pt x="958" y="1180"/>
                    <a:pt x="958" y="1180"/>
                  </a:cubicBezTo>
                  <a:cubicBezTo>
                    <a:pt x="981" y="1183"/>
                    <a:pt x="981" y="1183"/>
                    <a:pt x="981" y="1183"/>
                  </a:cubicBezTo>
                  <a:cubicBezTo>
                    <a:pt x="976" y="1196"/>
                    <a:pt x="976" y="1196"/>
                    <a:pt x="976" y="1196"/>
                  </a:cubicBezTo>
                  <a:cubicBezTo>
                    <a:pt x="983" y="1201"/>
                    <a:pt x="983" y="1201"/>
                    <a:pt x="983" y="1201"/>
                  </a:cubicBezTo>
                  <a:cubicBezTo>
                    <a:pt x="994" y="1211"/>
                    <a:pt x="994" y="1211"/>
                    <a:pt x="994" y="1211"/>
                  </a:cubicBezTo>
                  <a:cubicBezTo>
                    <a:pt x="991" y="1223"/>
                    <a:pt x="991" y="1223"/>
                    <a:pt x="991" y="1223"/>
                  </a:cubicBezTo>
                  <a:cubicBezTo>
                    <a:pt x="984" y="1237"/>
                    <a:pt x="984" y="1237"/>
                    <a:pt x="984" y="1237"/>
                  </a:cubicBezTo>
                  <a:cubicBezTo>
                    <a:pt x="976" y="1242"/>
                    <a:pt x="976" y="1242"/>
                    <a:pt x="976" y="1242"/>
                  </a:cubicBezTo>
                  <a:cubicBezTo>
                    <a:pt x="965" y="1237"/>
                    <a:pt x="965" y="1237"/>
                    <a:pt x="965" y="1237"/>
                  </a:cubicBezTo>
                  <a:cubicBezTo>
                    <a:pt x="944" y="1233"/>
                    <a:pt x="944" y="1233"/>
                    <a:pt x="944" y="1233"/>
                  </a:cubicBezTo>
                  <a:cubicBezTo>
                    <a:pt x="924" y="1230"/>
                    <a:pt x="924" y="1230"/>
                    <a:pt x="924" y="1230"/>
                  </a:cubicBezTo>
                  <a:cubicBezTo>
                    <a:pt x="898" y="1230"/>
                    <a:pt x="898" y="1230"/>
                    <a:pt x="898" y="1230"/>
                  </a:cubicBezTo>
                  <a:cubicBezTo>
                    <a:pt x="880" y="1226"/>
                    <a:pt x="880" y="1226"/>
                    <a:pt x="880" y="1226"/>
                  </a:cubicBezTo>
                  <a:cubicBezTo>
                    <a:pt x="873" y="1224"/>
                    <a:pt x="873" y="1224"/>
                    <a:pt x="873" y="1224"/>
                  </a:cubicBezTo>
                  <a:cubicBezTo>
                    <a:pt x="867" y="1203"/>
                    <a:pt x="867" y="1203"/>
                    <a:pt x="867" y="1203"/>
                  </a:cubicBezTo>
                  <a:cubicBezTo>
                    <a:pt x="857" y="1210"/>
                    <a:pt x="857" y="1210"/>
                    <a:pt x="857" y="1210"/>
                  </a:cubicBezTo>
                  <a:cubicBezTo>
                    <a:pt x="850" y="1229"/>
                    <a:pt x="850" y="1229"/>
                    <a:pt x="850" y="1229"/>
                  </a:cubicBezTo>
                  <a:cubicBezTo>
                    <a:pt x="846" y="1206"/>
                    <a:pt x="846" y="1206"/>
                    <a:pt x="846" y="1206"/>
                  </a:cubicBezTo>
                  <a:cubicBezTo>
                    <a:pt x="842" y="1195"/>
                    <a:pt x="842" y="1195"/>
                    <a:pt x="842" y="1195"/>
                  </a:cubicBezTo>
                  <a:cubicBezTo>
                    <a:pt x="834" y="1192"/>
                    <a:pt x="834" y="1192"/>
                    <a:pt x="834" y="1192"/>
                  </a:cubicBezTo>
                  <a:cubicBezTo>
                    <a:pt x="826" y="1206"/>
                    <a:pt x="826" y="1206"/>
                    <a:pt x="826" y="1206"/>
                  </a:cubicBezTo>
                  <a:cubicBezTo>
                    <a:pt x="824" y="1229"/>
                    <a:pt x="824" y="1229"/>
                    <a:pt x="824" y="1229"/>
                  </a:cubicBezTo>
                  <a:cubicBezTo>
                    <a:pt x="829" y="1248"/>
                    <a:pt x="829" y="1248"/>
                    <a:pt x="829" y="1248"/>
                  </a:cubicBezTo>
                  <a:cubicBezTo>
                    <a:pt x="827" y="1259"/>
                    <a:pt x="827" y="1259"/>
                    <a:pt x="827" y="1259"/>
                  </a:cubicBezTo>
                  <a:cubicBezTo>
                    <a:pt x="815" y="1263"/>
                    <a:pt x="815" y="1263"/>
                    <a:pt x="815" y="1263"/>
                  </a:cubicBezTo>
                  <a:cubicBezTo>
                    <a:pt x="775" y="1266"/>
                    <a:pt x="775" y="1266"/>
                    <a:pt x="775" y="1266"/>
                  </a:cubicBezTo>
                  <a:cubicBezTo>
                    <a:pt x="750" y="1266"/>
                    <a:pt x="750" y="1266"/>
                    <a:pt x="750" y="1266"/>
                  </a:cubicBezTo>
                  <a:cubicBezTo>
                    <a:pt x="731" y="1269"/>
                    <a:pt x="731" y="1269"/>
                    <a:pt x="731" y="1269"/>
                  </a:cubicBezTo>
                  <a:cubicBezTo>
                    <a:pt x="721" y="1286"/>
                    <a:pt x="721" y="1286"/>
                    <a:pt x="721" y="1286"/>
                  </a:cubicBezTo>
                  <a:cubicBezTo>
                    <a:pt x="706" y="1293"/>
                    <a:pt x="706" y="1293"/>
                    <a:pt x="706" y="1293"/>
                  </a:cubicBezTo>
                  <a:cubicBezTo>
                    <a:pt x="702" y="1291"/>
                    <a:pt x="702" y="1291"/>
                    <a:pt x="702" y="1291"/>
                  </a:cubicBezTo>
                  <a:cubicBezTo>
                    <a:pt x="698" y="1309"/>
                    <a:pt x="698" y="1309"/>
                    <a:pt x="698" y="1309"/>
                  </a:cubicBezTo>
                  <a:cubicBezTo>
                    <a:pt x="685" y="1311"/>
                    <a:pt x="685" y="1311"/>
                    <a:pt x="685" y="1311"/>
                  </a:cubicBezTo>
                  <a:cubicBezTo>
                    <a:pt x="671" y="1308"/>
                    <a:pt x="671" y="1308"/>
                    <a:pt x="671" y="1308"/>
                  </a:cubicBezTo>
                  <a:cubicBezTo>
                    <a:pt x="673" y="1324"/>
                    <a:pt x="673" y="1324"/>
                    <a:pt x="673" y="1324"/>
                  </a:cubicBezTo>
                  <a:cubicBezTo>
                    <a:pt x="674" y="1339"/>
                    <a:pt x="674" y="1339"/>
                    <a:pt x="674" y="1339"/>
                  </a:cubicBezTo>
                  <a:cubicBezTo>
                    <a:pt x="661" y="1344"/>
                    <a:pt x="661" y="1344"/>
                    <a:pt x="661" y="1344"/>
                  </a:cubicBezTo>
                  <a:cubicBezTo>
                    <a:pt x="644" y="1344"/>
                    <a:pt x="644" y="1344"/>
                    <a:pt x="644" y="1344"/>
                  </a:cubicBezTo>
                  <a:cubicBezTo>
                    <a:pt x="626" y="1346"/>
                    <a:pt x="626" y="1346"/>
                    <a:pt x="626" y="1346"/>
                  </a:cubicBezTo>
                  <a:cubicBezTo>
                    <a:pt x="622" y="1356"/>
                    <a:pt x="622" y="1356"/>
                    <a:pt x="622" y="1356"/>
                  </a:cubicBezTo>
                  <a:cubicBezTo>
                    <a:pt x="608" y="1376"/>
                    <a:pt x="608" y="1376"/>
                    <a:pt x="608" y="1376"/>
                  </a:cubicBezTo>
                  <a:cubicBezTo>
                    <a:pt x="582" y="1383"/>
                    <a:pt x="582" y="1383"/>
                    <a:pt x="582" y="1383"/>
                  </a:cubicBezTo>
                  <a:cubicBezTo>
                    <a:pt x="577" y="1392"/>
                    <a:pt x="577" y="1392"/>
                    <a:pt x="577" y="1392"/>
                  </a:cubicBezTo>
                  <a:cubicBezTo>
                    <a:pt x="562" y="1396"/>
                    <a:pt x="562" y="1396"/>
                    <a:pt x="562" y="1396"/>
                  </a:cubicBezTo>
                  <a:cubicBezTo>
                    <a:pt x="552" y="1395"/>
                    <a:pt x="552" y="1395"/>
                    <a:pt x="552" y="1395"/>
                  </a:cubicBezTo>
                  <a:cubicBezTo>
                    <a:pt x="544" y="1392"/>
                    <a:pt x="544" y="1392"/>
                    <a:pt x="544" y="1392"/>
                  </a:cubicBezTo>
                  <a:cubicBezTo>
                    <a:pt x="537" y="1381"/>
                    <a:pt x="537" y="1381"/>
                    <a:pt x="537" y="1381"/>
                  </a:cubicBezTo>
                  <a:cubicBezTo>
                    <a:pt x="518" y="1378"/>
                    <a:pt x="518" y="1378"/>
                    <a:pt x="518" y="1378"/>
                  </a:cubicBezTo>
                  <a:cubicBezTo>
                    <a:pt x="518" y="1378"/>
                    <a:pt x="509" y="1383"/>
                    <a:pt x="509" y="1384"/>
                  </a:cubicBezTo>
                  <a:cubicBezTo>
                    <a:pt x="509" y="1386"/>
                    <a:pt x="508" y="1401"/>
                    <a:pt x="508" y="1401"/>
                  </a:cubicBezTo>
                  <a:cubicBezTo>
                    <a:pt x="515" y="1410"/>
                    <a:pt x="515" y="1410"/>
                    <a:pt x="515" y="1410"/>
                  </a:cubicBezTo>
                  <a:cubicBezTo>
                    <a:pt x="515" y="1420"/>
                    <a:pt x="515" y="1420"/>
                    <a:pt x="515" y="1420"/>
                  </a:cubicBezTo>
                  <a:cubicBezTo>
                    <a:pt x="505" y="1417"/>
                    <a:pt x="505" y="1417"/>
                    <a:pt x="505" y="1417"/>
                  </a:cubicBezTo>
                  <a:cubicBezTo>
                    <a:pt x="491" y="1419"/>
                    <a:pt x="491" y="1419"/>
                    <a:pt x="491" y="1419"/>
                  </a:cubicBezTo>
                  <a:cubicBezTo>
                    <a:pt x="484" y="1423"/>
                    <a:pt x="484" y="1423"/>
                    <a:pt x="484" y="1423"/>
                  </a:cubicBezTo>
                  <a:cubicBezTo>
                    <a:pt x="476" y="1416"/>
                    <a:pt x="476" y="1416"/>
                    <a:pt x="476" y="1416"/>
                  </a:cubicBezTo>
                  <a:cubicBezTo>
                    <a:pt x="466" y="1420"/>
                    <a:pt x="466" y="1420"/>
                    <a:pt x="466" y="1420"/>
                  </a:cubicBezTo>
                  <a:cubicBezTo>
                    <a:pt x="459" y="1434"/>
                    <a:pt x="459" y="1434"/>
                    <a:pt x="459" y="1434"/>
                  </a:cubicBezTo>
                  <a:cubicBezTo>
                    <a:pt x="464" y="1447"/>
                    <a:pt x="464" y="1447"/>
                    <a:pt x="464" y="1447"/>
                  </a:cubicBezTo>
                  <a:cubicBezTo>
                    <a:pt x="460" y="1459"/>
                    <a:pt x="460" y="1459"/>
                    <a:pt x="460" y="1459"/>
                  </a:cubicBezTo>
                  <a:cubicBezTo>
                    <a:pt x="446" y="1464"/>
                    <a:pt x="446" y="1464"/>
                    <a:pt x="446" y="1464"/>
                  </a:cubicBezTo>
                  <a:cubicBezTo>
                    <a:pt x="425" y="1454"/>
                    <a:pt x="425" y="1454"/>
                    <a:pt x="425" y="1454"/>
                  </a:cubicBezTo>
                  <a:cubicBezTo>
                    <a:pt x="406" y="1461"/>
                    <a:pt x="406" y="1461"/>
                    <a:pt x="406" y="1461"/>
                  </a:cubicBezTo>
                  <a:cubicBezTo>
                    <a:pt x="401" y="1471"/>
                    <a:pt x="401" y="1471"/>
                    <a:pt x="401" y="1471"/>
                  </a:cubicBezTo>
                  <a:cubicBezTo>
                    <a:pt x="396" y="1472"/>
                    <a:pt x="396" y="1472"/>
                    <a:pt x="396" y="1472"/>
                  </a:cubicBezTo>
                  <a:cubicBezTo>
                    <a:pt x="386" y="1467"/>
                    <a:pt x="386" y="1467"/>
                    <a:pt x="386" y="1467"/>
                  </a:cubicBezTo>
                  <a:cubicBezTo>
                    <a:pt x="373" y="1464"/>
                    <a:pt x="373" y="1464"/>
                    <a:pt x="373" y="1464"/>
                  </a:cubicBezTo>
                  <a:cubicBezTo>
                    <a:pt x="358" y="1473"/>
                    <a:pt x="358" y="1473"/>
                    <a:pt x="358" y="1473"/>
                  </a:cubicBezTo>
                  <a:cubicBezTo>
                    <a:pt x="360" y="1485"/>
                    <a:pt x="360" y="1485"/>
                    <a:pt x="360" y="1485"/>
                  </a:cubicBezTo>
                  <a:cubicBezTo>
                    <a:pt x="341" y="1471"/>
                    <a:pt x="341" y="1471"/>
                    <a:pt x="341" y="1471"/>
                  </a:cubicBezTo>
                  <a:cubicBezTo>
                    <a:pt x="328" y="1472"/>
                    <a:pt x="328" y="1472"/>
                    <a:pt x="328" y="1472"/>
                  </a:cubicBezTo>
                  <a:cubicBezTo>
                    <a:pt x="317" y="1476"/>
                    <a:pt x="317" y="1476"/>
                    <a:pt x="317" y="1476"/>
                  </a:cubicBezTo>
                  <a:cubicBezTo>
                    <a:pt x="309" y="1475"/>
                    <a:pt x="309" y="1475"/>
                    <a:pt x="309" y="1475"/>
                  </a:cubicBezTo>
                  <a:cubicBezTo>
                    <a:pt x="299" y="1482"/>
                    <a:pt x="299" y="1482"/>
                    <a:pt x="299" y="1482"/>
                  </a:cubicBezTo>
                  <a:cubicBezTo>
                    <a:pt x="285" y="1495"/>
                    <a:pt x="285" y="1495"/>
                    <a:pt x="285" y="1495"/>
                  </a:cubicBezTo>
                  <a:cubicBezTo>
                    <a:pt x="269" y="1491"/>
                    <a:pt x="269" y="1491"/>
                    <a:pt x="269" y="1491"/>
                  </a:cubicBezTo>
                  <a:cubicBezTo>
                    <a:pt x="249" y="1486"/>
                    <a:pt x="249" y="1486"/>
                    <a:pt x="249" y="1486"/>
                  </a:cubicBezTo>
                  <a:cubicBezTo>
                    <a:pt x="237" y="1488"/>
                    <a:pt x="237" y="1488"/>
                    <a:pt x="237" y="1488"/>
                  </a:cubicBezTo>
                  <a:cubicBezTo>
                    <a:pt x="213" y="1478"/>
                    <a:pt x="213" y="1478"/>
                    <a:pt x="213" y="1478"/>
                  </a:cubicBezTo>
                  <a:cubicBezTo>
                    <a:pt x="203" y="1482"/>
                    <a:pt x="203" y="1482"/>
                    <a:pt x="203" y="1482"/>
                  </a:cubicBezTo>
                  <a:cubicBezTo>
                    <a:pt x="187" y="1489"/>
                    <a:pt x="187" y="1489"/>
                    <a:pt x="187" y="1489"/>
                  </a:cubicBezTo>
                  <a:cubicBezTo>
                    <a:pt x="175" y="1498"/>
                    <a:pt x="175" y="1498"/>
                    <a:pt x="175" y="1498"/>
                  </a:cubicBezTo>
                  <a:cubicBezTo>
                    <a:pt x="165" y="1500"/>
                    <a:pt x="165" y="1500"/>
                    <a:pt x="165" y="1500"/>
                  </a:cubicBezTo>
                  <a:cubicBezTo>
                    <a:pt x="151" y="1506"/>
                    <a:pt x="151" y="1506"/>
                    <a:pt x="151" y="1506"/>
                  </a:cubicBezTo>
                  <a:cubicBezTo>
                    <a:pt x="136" y="1486"/>
                    <a:pt x="136" y="1486"/>
                    <a:pt x="136" y="1486"/>
                  </a:cubicBezTo>
                  <a:cubicBezTo>
                    <a:pt x="159" y="1470"/>
                    <a:pt x="159" y="1470"/>
                    <a:pt x="159" y="1470"/>
                  </a:cubicBezTo>
                  <a:cubicBezTo>
                    <a:pt x="142" y="1461"/>
                    <a:pt x="142" y="1461"/>
                    <a:pt x="142" y="1461"/>
                  </a:cubicBezTo>
                  <a:cubicBezTo>
                    <a:pt x="158" y="1451"/>
                    <a:pt x="158" y="1451"/>
                    <a:pt x="158" y="1451"/>
                  </a:cubicBezTo>
                  <a:cubicBezTo>
                    <a:pt x="160" y="1445"/>
                    <a:pt x="160" y="1445"/>
                    <a:pt x="160" y="1445"/>
                  </a:cubicBezTo>
                  <a:cubicBezTo>
                    <a:pt x="156" y="1436"/>
                    <a:pt x="156" y="1436"/>
                    <a:pt x="156" y="1436"/>
                  </a:cubicBezTo>
                  <a:cubicBezTo>
                    <a:pt x="191" y="1419"/>
                    <a:pt x="191" y="1419"/>
                    <a:pt x="191" y="1419"/>
                  </a:cubicBezTo>
                  <a:cubicBezTo>
                    <a:pt x="228" y="1409"/>
                    <a:pt x="228" y="1409"/>
                    <a:pt x="228" y="1409"/>
                  </a:cubicBezTo>
                  <a:cubicBezTo>
                    <a:pt x="230" y="1395"/>
                    <a:pt x="230" y="1395"/>
                    <a:pt x="230" y="1395"/>
                  </a:cubicBezTo>
                  <a:cubicBezTo>
                    <a:pt x="223" y="1390"/>
                    <a:pt x="223" y="1390"/>
                    <a:pt x="223" y="1390"/>
                  </a:cubicBezTo>
                  <a:cubicBezTo>
                    <a:pt x="193" y="1400"/>
                    <a:pt x="193" y="1400"/>
                    <a:pt x="193" y="1400"/>
                  </a:cubicBezTo>
                  <a:cubicBezTo>
                    <a:pt x="176" y="1412"/>
                    <a:pt x="176" y="1412"/>
                    <a:pt x="176" y="1412"/>
                  </a:cubicBezTo>
                  <a:cubicBezTo>
                    <a:pt x="160" y="1410"/>
                    <a:pt x="160" y="1410"/>
                    <a:pt x="160" y="1410"/>
                  </a:cubicBezTo>
                  <a:cubicBezTo>
                    <a:pt x="133" y="1425"/>
                    <a:pt x="133" y="1425"/>
                    <a:pt x="133" y="1425"/>
                  </a:cubicBezTo>
                  <a:cubicBezTo>
                    <a:pt x="109" y="1440"/>
                    <a:pt x="109" y="1440"/>
                    <a:pt x="109" y="1440"/>
                  </a:cubicBezTo>
                  <a:cubicBezTo>
                    <a:pt x="98" y="1445"/>
                    <a:pt x="98" y="1445"/>
                    <a:pt x="98" y="1445"/>
                  </a:cubicBezTo>
                  <a:cubicBezTo>
                    <a:pt x="81" y="1434"/>
                    <a:pt x="81" y="1434"/>
                    <a:pt x="81" y="1434"/>
                  </a:cubicBezTo>
                  <a:cubicBezTo>
                    <a:pt x="48" y="1443"/>
                    <a:pt x="48" y="1443"/>
                    <a:pt x="48" y="1443"/>
                  </a:cubicBezTo>
                  <a:cubicBezTo>
                    <a:pt x="51" y="1427"/>
                    <a:pt x="51" y="1427"/>
                    <a:pt x="51" y="1427"/>
                  </a:cubicBezTo>
                  <a:cubicBezTo>
                    <a:pt x="61" y="1430"/>
                    <a:pt x="61" y="1430"/>
                    <a:pt x="61" y="1430"/>
                  </a:cubicBezTo>
                  <a:cubicBezTo>
                    <a:pt x="68" y="1431"/>
                    <a:pt x="68" y="1431"/>
                    <a:pt x="68" y="1431"/>
                  </a:cubicBezTo>
                  <a:cubicBezTo>
                    <a:pt x="83" y="1409"/>
                    <a:pt x="83" y="1409"/>
                    <a:pt x="83" y="1409"/>
                  </a:cubicBezTo>
                  <a:cubicBezTo>
                    <a:pt x="81" y="1404"/>
                    <a:pt x="81" y="1404"/>
                    <a:pt x="81" y="1404"/>
                  </a:cubicBezTo>
                  <a:cubicBezTo>
                    <a:pt x="81" y="1404"/>
                    <a:pt x="99" y="1391"/>
                    <a:pt x="102" y="1389"/>
                  </a:cubicBezTo>
                  <a:cubicBezTo>
                    <a:pt x="105" y="1386"/>
                    <a:pt x="123" y="1382"/>
                    <a:pt x="123" y="1382"/>
                  </a:cubicBezTo>
                  <a:cubicBezTo>
                    <a:pt x="123" y="1382"/>
                    <a:pt x="148" y="1377"/>
                    <a:pt x="157" y="1372"/>
                  </a:cubicBezTo>
                  <a:cubicBezTo>
                    <a:pt x="166" y="1368"/>
                    <a:pt x="178" y="1358"/>
                    <a:pt x="178" y="1358"/>
                  </a:cubicBezTo>
                  <a:cubicBezTo>
                    <a:pt x="178" y="1358"/>
                    <a:pt x="190" y="1348"/>
                    <a:pt x="188" y="1346"/>
                  </a:cubicBezTo>
                  <a:cubicBezTo>
                    <a:pt x="186" y="1344"/>
                    <a:pt x="174" y="1348"/>
                    <a:pt x="174" y="1348"/>
                  </a:cubicBezTo>
                  <a:cubicBezTo>
                    <a:pt x="139" y="1360"/>
                    <a:pt x="139" y="1360"/>
                    <a:pt x="139" y="1360"/>
                  </a:cubicBezTo>
                  <a:cubicBezTo>
                    <a:pt x="122" y="1358"/>
                    <a:pt x="122" y="1358"/>
                    <a:pt x="122" y="1358"/>
                  </a:cubicBezTo>
                  <a:cubicBezTo>
                    <a:pt x="94" y="1369"/>
                    <a:pt x="94" y="1369"/>
                    <a:pt x="94" y="1369"/>
                  </a:cubicBezTo>
                  <a:cubicBezTo>
                    <a:pt x="82" y="1383"/>
                    <a:pt x="82" y="1383"/>
                    <a:pt x="82" y="1383"/>
                  </a:cubicBezTo>
                  <a:cubicBezTo>
                    <a:pt x="71" y="1376"/>
                    <a:pt x="71" y="1376"/>
                    <a:pt x="71" y="1376"/>
                  </a:cubicBezTo>
                  <a:cubicBezTo>
                    <a:pt x="76" y="1365"/>
                    <a:pt x="76" y="1365"/>
                    <a:pt x="76" y="1365"/>
                  </a:cubicBezTo>
                  <a:cubicBezTo>
                    <a:pt x="71" y="1367"/>
                    <a:pt x="71" y="1367"/>
                    <a:pt x="71" y="1367"/>
                  </a:cubicBezTo>
                  <a:cubicBezTo>
                    <a:pt x="63" y="1352"/>
                    <a:pt x="63" y="1352"/>
                    <a:pt x="63" y="1352"/>
                  </a:cubicBezTo>
                  <a:cubicBezTo>
                    <a:pt x="61" y="1346"/>
                    <a:pt x="61" y="1346"/>
                    <a:pt x="61" y="1346"/>
                  </a:cubicBezTo>
                  <a:cubicBezTo>
                    <a:pt x="61" y="1346"/>
                    <a:pt x="45" y="1345"/>
                    <a:pt x="40" y="1342"/>
                  </a:cubicBezTo>
                  <a:cubicBezTo>
                    <a:pt x="35" y="1340"/>
                    <a:pt x="8" y="1324"/>
                    <a:pt x="8" y="1324"/>
                  </a:cubicBezTo>
                  <a:cubicBezTo>
                    <a:pt x="8" y="1324"/>
                    <a:pt x="10" y="1313"/>
                    <a:pt x="14" y="1309"/>
                  </a:cubicBezTo>
                  <a:cubicBezTo>
                    <a:pt x="19" y="1306"/>
                    <a:pt x="30" y="1304"/>
                    <a:pt x="33" y="1300"/>
                  </a:cubicBezTo>
                  <a:cubicBezTo>
                    <a:pt x="36" y="1297"/>
                    <a:pt x="37" y="1291"/>
                    <a:pt x="49" y="1286"/>
                  </a:cubicBezTo>
                  <a:cubicBezTo>
                    <a:pt x="62" y="1280"/>
                    <a:pt x="79" y="1274"/>
                    <a:pt x="79" y="1274"/>
                  </a:cubicBezTo>
                  <a:cubicBezTo>
                    <a:pt x="79" y="1274"/>
                    <a:pt x="100" y="1254"/>
                    <a:pt x="110" y="1253"/>
                  </a:cubicBezTo>
                  <a:cubicBezTo>
                    <a:pt x="119" y="1253"/>
                    <a:pt x="135" y="1253"/>
                    <a:pt x="135" y="1253"/>
                  </a:cubicBezTo>
                  <a:cubicBezTo>
                    <a:pt x="162" y="1236"/>
                    <a:pt x="162" y="1236"/>
                    <a:pt x="162" y="1236"/>
                  </a:cubicBezTo>
                  <a:cubicBezTo>
                    <a:pt x="164" y="1225"/>
                    <a:pt x="164" y="1225"/>
                    <a:pt x="164" y="1225"/>
                  </a:cubicBezTo>
                  <a:cubicBezTo>
                    <a:pt x="148" y="1228"/>
                    <a:pt x="148" y="1228"/>
                    <a:pt x="148" y="1228"/>
                  </a:cubicBezTo>
                  <a:cubicBezTo>
                    <a:pt x="126" y="1227"/>
                    <a:pt x="126" y="1227"/>
                    <a:pt x="126" y="1227"/>
                  </a:cubicBezTo>
                  <a:cubicBezTo>
                    <a:pt x="88" y="1230"/>
                    <a:pt x="88" y="1230"/>
                    <a:pt x="88" y="1230"/>
                  </a:cubicBezTo>
                  <a:cubicBezTo>
                    <a:pt x="83" y="1236"/>
                    <a:pt x="83" y="1236"/>
                    <a:pt x="83" y="1236"/>
                  </a:cubicBezTo>
                  <a:cubicBezTo>
                    <a:pt x="75" y="1222"/>
                    <a:pt x="75" y="1222"/>
                    <a:pt x="75" y="1222"/>
                  </a:cubicBezTo>
                  <a:cubicBezTo>
                    <a:pt x="48" y="1223"/>
                    <a:pt x="48" y="1223"/>
                    <a:pt x="48" y="1223"/>
                  </a:cubicBezTo>
                  <a:cubicBezTo>
                    <a:pt x="34" y="1226"/>
                    <a:pt x="34" y="1226"/>
                    <a:pt x="34" y="1226"/>
                  </a:cubicBezTo>
                  <a:cubicBezTo>
                    <a:pt x="0" y="1228"/>
                    <a:pt x="0" y="1228"/>
                    <a:pt x="0" y="1228"/>
                  </a:cubicBezTo>
                  <a:cubicBezTo>
                    <a:pt x="6" y="1219"/>
                    <a:pt x="6" y="1219"/>
                    <a:pt x="6" y="1219"/>
                  </a:cubicBezTo>
                  <a:cubicBezTo>
                    <a:pt x="17" y="1217"/>
                    <a:pt x="17" y="1217"/>
                    <a:pt x="17" y="1217"/>
                  </a:cubicBezTo>
                  <a:cubicBezTo>
                    <a:pt x="17" y="1217"/>
                    <a:pt x="31" y="1210"/>
                    <a:pt x="32" y="1199"/>
                  </a:cubicBezTo>
                  <a:cubicBezTo>
                    <a:pt x="33" y="1188"/>
                    <a:pt x="25" y="1185"/>
                    <a:pt x="25" y="1185"/>
                  </a:cubicBezTo>
                  <a:cubicBezTo>
                    <a:pt x="25" y="1185"/>
                    <a:pt x="30" y="1173"/>
                    <a:pt x="41" y="1173"/>
                  </a:cubicBezTo>
                  <a:cubicBezTo>
                    <a:pt x="51" y="1172"/>
                    <a:pt x="76" y="1173"/>
                    <a:pt x="76" y="1173"/>
                  </a:cubicBezTo>
                  <a:cubicBezTo>
                    <a:pt x="127" y="1179"/>
                    <a:pt x="127" y="1179"/>
                    <a:pt x="127" y="1179"/>
                  </a:cubicBezTo>
                  <a:cubicBezTo>
                    <a:pt x="127" y="1179"/>
                    <a:pt x="131" y="1203"/>
                    <a:pt x="146" y="1204"/>
                  </a:cubicBezTo>
                  <a:cubicBezTo>
                    <a:pt x="160" y="1204"/>
                    <a:pt x="168" y="1199"/>
                    <a:pt x="168" y="1199"/>
                  </a:cubicBezTo>
                  <a:cubicBezTo>
                    <a:pt x="162" y="1191"/>
                    <a:pt x="162" y="1191"/>
                    <a:pt x="162" y="1191"/>
                  </a:cubicBezTo>
                  <a:cubicBezTo>
                    <a:pt x="169" y="1172"/>
                    <a:pt x="169" y="1172"/>
                    <a:pt x="169" y="1172"/>
                  </a:cubicBezTo>
                  <a:cubicBezTo>
                    <a:pt x="169" y="1151"/>
                    <a:pt x="169" y="1151"/>
                    <a:pt x="169" y="1151"/>
                  </a:cubicBezTo>
                  <a:cubicBezTo>
                    <a:pt x="143" y="1131"/>
                    <a:pt x="143" y="1131"/>
                    <a:pt x="143" y="1131"/>
                  </a:cubicBezTo>
                  <a:cubicBezTo>
                    <a:pt x="138" y="1118"/>
                    <a:pt x="138" y="1118"/>
                    <a:pt x="138" y="1118"/>
                  </a:cubicBezTo>
                  <a:cubicBezTo>
                    <a:pt x="138" y="1118"/>
                    <a:pt x="153" y="1113"/>
                    <a:pt x="163" y="1113"/>
                  </a:cubicBezTo>
                  <a:cubicBezTo>
                    <a:pt x="172" y="1113"/>
                    <a:pt x="183" y="1119"/>
                    <a:pt x="188" y="1118"/>
                  </a:cubicBezTo>
                  <a:cubicBezTo>
                    <a:pt x="193" y="1117"/>
                    <a:pt x="194" y="1110"/>
                    <a:pt x="194" y="1110"/>
                  </a:cubicBezTo>
                  <a:cubicBezTo>
                    <a:pt x="190" y="1092"/>
                    <a:pt x="190" y="1092"/>
                    <a:pt x="190" y="1092"/>
                  </a:cubicBezTo>
                  <a:cubicBezTo>
                    <a:pt x="197" y="1085"/>
                    <a:pt x="197" y="1085"/>
                    <a:pt x="197" y="1085"/>
                  </a:cubicBezTo>
                  <a:cubicBezTo>
                    <a:pt x="201" y="1076"/>
                    <a:pt x="201" y="1076"/>
                    <a:pt x="201" y="1076"/>
                  </a:cubicBezTo>
                  <a:cubicBezTo>
                    <a:pt x="217" y="1074"/>
                    <a:pt x="217" y="1074"/>
                    <a:pt x="217" y="1074"/>
                  </a:cubicBezTo>
                  <a:cubicBezTo>
                    <a:pt x="200" y="1056"/>
                    <a:pt x="200" y="1056"/>
                    <a:pt x="200" y="1056"/>
                  </a:cubicBezTo>
                  <a:cubicBezTo>
                    <a:pt x="192" y="1057"/>
                    <a:pt x="192" y="1057"/>
                    <a:pt x="192" y="1057"/>
                  </a:cubicBezTo>
                  <a:cubicBezTo>
                    <a:pt x="185" y="1066"/>
                    <a:pt x="185" y="1066"/>
                    <a:pt x="185" y="1066"/>
                  </a:cubicBezTo>
                  <a:cubicBezTo>
                    <a:pt x="185" y="1066"/>
                    <a:pt x="160" y="1073"/>
                    <a:pt x="153" y="1065"/>
                  </a:cubicBezTo>
                  <a:cubicBezTo>
                    <a:pt x="147" y="1057"/>
                    <a:pt x="153" y="1048"/>
                    <a:pt x="158" y="1046"/>
                  </a:cubicBezTo>
                  <a:cubicBezTo>
                    <a:pt x="164" y="1044"/>
                    <a:pt x="170" y="1038"/>
                    <a:pt x="170" y="1038"/>
                  </a:cubicBezTo>
                  <a:cubicBezTo>
                    <a:pt x="198" y="1025"/>
                    <a:pt x="198" y="1025"/>
                    <a:pt x="198" y="1025"/>
                  </a:cubicBezTo>
                  <a:cubicBezTo>
                    <a:pt x="195" y="1013"/>
                    <a:pt x="195" y="1013"/>
                    <a:pt x="195" y="1013"/>
                  </a:cubicBezTo>
                  <a:cubicBezTo>
                    <a:pt x="229" y="1011"/>
                    <a:pt x="229" y="1011"/>
                    <a:pt x="229" y="1011"/>
                  </a:cubicBezTo>
                  <a:cubicBezTo>
                    <a:pt x="229" y="1011"/>
                    <a:pt x="238" y="1008"/>
                    <a:pt x="238" y="1007"/>
                  </a:cubicBezTo>
                  <a:cubicBezTo>
                    <a:pt x="238" y="1006"/>
                    <a:pt x="239" y="992"/>
                    <a:pt x="243" y="980"/>
                  </a:cubicBezTo>
                  <a:cubicBezTo>
                    <a:pt x="247" y="969"/>
                    <a:pt x="254" y="960"/>
                    <a:pt x="254" y="960"/>
                  </a:cubicBezTo>
                  <a:cubicBezTo>
                    <a:pt x="274" y="945"/>
                    <a:pt x="274" y="945"/>
                    <a:pt x="274" y="945"/>
                  </a:cubicBezTo>
                  <a:cubicBezTo>
                    <a:pt x="244" y="923"/>
                    <a:pt x="244" y="923"/>
                    <a:pt x="244" y="923"/>
                  </a:cubicBezTo>
                  <a:cubicBezTo>
                    <a:pt x="273" y="888"/>
                    <a:pt x="273" y="888"/>
                    <a:pt x="273" y="888"/>
                  </a:cubicBezTo>
                  <a:cubicBezTo>
                    <a:pt x="280" y="882"/>
                    <a:pt x="280" y="882"/>
                    <a:pt x="280" y="882"/>
                  </a:cubicBezTo>
                  <a:cubicBezTo>
                    <a:pt x="277" y="858"/>
                    <a:pt x="277" y="858"/>
                    <a:pt x="277" y="858"/>
                  </a:cubicBezTo>
                  <a:cubicBezTo>
                    <a:pt x="303" y="846"/>
                    <a:pt x="303" y="846"/>
                    <a:pt x="303" y="846"/>
                  </a:cubicBezTo>
                  <a:cubicBezTo>
                    <a:pt x="328" y="841"/>
                    <a:pt x="328" y="841"/>
                    <a:pt x="328" y="841"/>
                  </a:cubicBezTo>
                  <a:cubicBezTo>
                    <a:pt x="343" y="838"/>
                    <a:pt x="343" y="838"/>
                    <a:pt x="343" y="838"/>
                  </a:cubicBezTo>
                  <a:cubicBezTo>
                    <a:pt x="343" y="838"/>
                    <a:pt x="377" y="845"/>
                    <a:pt x="384" y="840"/>
                  </a:cubicBezTo>
                  <a:cubicBezTo>
                    <a:pt x="391" y="836"/>
                    <a:pt x="387" y="816"/>
                    <a:pt x="387" y="816"/>
                  </a:cubicBezTo>
                  <a:cubicBezTo>
                    <a:pt x="366" y="808"/>
                    <a:pt x="366" y="808"/>
                    <a:pt x="366" y="808"/>
                  </a:cubicBezTo>
                  <a:cubicBezTo>
                    <a:pt x="366" y="808"/>
                    <a:pt x="342" y="799"/>
                    <a:pt x="331" y="805"/>
                  </a:cubicBezTo>
                  <a:cubicBezTo>
                    <a:pt x="320" y="811"/>
                    <a:pt x="316" y="807"/>
                    <a:pt x="316" y="807"/>
                  </a:cubicBezTo>
                  <a:cubicBezTo>
                    <a:pt x="316" y="807"/>
                    <a:pt x="292" y="802"/>
                    <a:pt x="282" y="805"/>
                  </a:cubicBezTo>
                  <a:cubicBezTo>
                    <a:pt x="273" y="807"/>
                    <a:pt x="252" y="814"/>
                    <a:pt x="252" y="814"/>
                  </a:cubicBezTo>
                  <a:cubicBezTo>
                    <a:pt x="254" y="797"/>
                    <a:pt x="254" y="797"/>
                    <a:pt x="254" y="797"/>
                  </a:cubicBezTo>
                  <a:cubicBezTo>
                    <a:pt x="241" y="802"/>
                    <a:pt x="241" y="802"/>
                    <a:pt x="241" y="802"/>
                  </a:cubicBezTo>
                  <a:cubicBezTo>
                    <a:pt x="232" y="794"/>
                    <a:pt x="232" y="794"/>
                    <a:pt x="232" y="794"/>
                  </a:cubicBezTo>
                  <a:cubicBezTo>
                    <a:pt x="246" y="787"/>
                    <a:pt x="246" y="787"/>
                    <a:pt x="246" y="787"/>
                  </a:cubicBezTo>
                  <a:cubicBezTo>
                    <a:pt x="250" y="762"/>
                    <a:pt x="250" y="762"/>
                    <a:pt x="250" y="762"/>
                  </a:cubicBezTo>
                  <a:cubicBezTo>
                    <a:pt x="250" y="762"/>
                    <a:pt x="247" y="747"/>
                    <a:pt x="241" y="750"/>
                  </a:cubicBezTo>
                  <a:cubicBezTo>
                    <a:pt x="235" y="752"/>
                    <a:pt x="228" y="761"/>
                    <a:pt x="227" y="766"/>
                  </a:cubicBezTo>
                  <a:cubicBezTo>
                    <a:pt x="225" y="772"/>
                    <a:pt x="222" y="778"/>
                    <a:pt x="222" y="778"/>
                  </a:cubicBezTo>
                  <a:cubicBezTo>
                    <a:pt x="220" y="755"/>
                    <a:pt x="220" y="755"/>
                    <a:pt x="220" y="755"/>
                  </a:cubicBezTo>
                  <a:cubicBezTo>
                    <a:pt x="220" y="755"/>
                    <a:pt x="208" y="766"/>
                    <a:pt x="206" y="771"/>
                  </a:cubicBezTo>
                  <a:cubicBezTo>
                    <a:pt x="204" y="776"/>
                    <a:pt x="204" y="776"/>
                    <a:pt x="204" y="776"/>
                  </a:cubicBezTo>
                  <a:cubicBezTo>
                    <a:pt x="191" y="770"/>
                    <a:pt x="191" y="770"/>
                    <a:pt x="191" y="770"/>
                  </a:cubicBezTo>
                  <a:cubicBezTo>
                    <a:pt x="191" y="770"/>
                    <a:pt x="175" y="763"/>
                    <a:pt x="176" y="758"/>
                  </a:cubicBezTo>
                  <a:cubicBezTo>
                    <a:pt x="177" y="753"/>
                    <a:pt x="189" y="743"/>
                    <a:pt x="189" y="743"/>
                  </a:cubicBezTo>
                  <a:cubicBezTo>
                    <a:pt x="189" y="743"/>
                    <a:pt x="192" y="735"/>
                    <a:pt x="191" y="735"/>
                  </a:cubicBezTo>
                  <a:cubicBezTo>
                    <a:pt x="190" y="735"/>
                    <a:pt x="177" y="723"/>
                    <a:pt x="170" y="731"/>
                  </a:cubicBezTo>
                  <a:cubicBezTo>
                    <a:pt x="163" y="739"/>
                    <a:pt x="158" y="745"/>
                    <a:pt x="158" y="745"/>
                  </a:cubicBezTo>
                  <a:cubicBezTo>
                    <a:pt x="158" y="745"/>
                    <a:pt x="145" y="744"/>
                    <a:pt x="139" y="739"/>
                  </a:cubicBezTo>
                  <a:cubicBezTo>
                    <a:pt x="132" y="735"/>
                    <a:pt x="117" y="730"/>
                    <a:pt x="117" y="730"/>
                  </a:cubicBezTo>
                  <a:cubicBezTo>
                    <a:pt x="106" y="725"/>
                    <a:pt x="106" y="725"/>
                    <a:pt x="106" y="725"/>
                  </a:cubicBezTo>
                  <a:cubicBezTo>
                    <a:pt x="106" y="725"/>
                    <a:pt x="119" y="718"/>
                    <a:pt x="127" y="718"/>
                  </a:cubicBezTo>
                  <a:cubicBezTo>
                    <a:pt x="135" y="718"/>
                    <a:pt x="141" y="718"/>
                    <a:pt x="141" y="718"/>
                  </a:cubicBezTo>
                  <a:cubicBezTo>
                    <a:pt x="141" y="704"/>
                    <a:pt x="141" y="704"/>
                    <a:pt x="141" y="704"/>
                  </a:cubicBezTo>
                  <a:cubicBezTo>
                    <a:pt x="135" y="708"/>
                    <a:pt x="135" y="708"/>
                    <a:pt x="135" y="708"/>
                  </a:cubicBezTo>
                  <a:cubicBezTo>
                    <a:pt x="129" y="697"/>
                    <a:pt x="129" y="697"/>
                    <a:pt x="129" y="697"/>
                  </a:cubicBezTo>
                  <a:cubicBezTo>
                    <a:pt x="125" y="689"/>
                    <a:pt x="125" y="689"/>
                    <a:pt x="125" y="689"/>
                  </a:cubicBezTo>
                  <a:cubicBezTo>
                    <a:pt x="125" y="689"/>
                    <a:pt x="112" y="684"/>
                    <a:pt x="112" y="681"/>
                  </a:cubicBezTo>
                  <a:cubicBezTo>
                    <a:pt x="112" y="679"/>
                    <a:pt x="127" y="667"/>
                    <a:pt x="133" y="666"/>
                  </a:cubicBezTo>
                  <a:cubicBezTo>
                    <a:pt x="139" y="665"/>
                    <a:pt x="146" y="662"/>
                    <a:pt x="146" y="662"/>
                  </a:cubicBezTo>
                  <a:cubicBezTo>
                    <a:pt x="154" y="653"/>
                    <a:pt x="154" y="653"/>
                    <a:pt x="154" y="653"/>
                  </a:cubicBezTo>
                  <a:cubicBezTo>
                    <a:pt x="169" y="659"/>
                    <a:pt x="169" y="659"/>
                    <a:pt x="169" y="659"/>
                  </a:cubicBezTo>
                  <a:cubicBezTo>
                    <a:pt x="172" y="654"/>
                    <a:pt x="172" y="654"/>
                    <a:pt x="172" y="654"/>
                  </a:cubicBezTo>
                  <a:cubicBezTo>
                    <a:pt x="197" y="658"/>
                    <a:pt x="197" y="658"/>
                    <a:pt x="197" y="658"/>
                  </a:cubicBezTo>
                  <a:cubicBezTo>
                    <a:pt x="197" y="658"/>
                    <a:pt x="173" y="637"/>
                    <a:pt x="174" y="629"/>
                  </a:cubicBezTo>
                  <a:cubicBezTo>
                    <a:pt x="175" y="621"/>
                    <a:pt x="184" y="620"/>
                    <a:pt x="184" y="620"/>
                  </a:cubicBezTo>
                  <a:cubicBezTo>
                    <a:pt x="172" y="619"/>
                    <a:pt x="172" y="619"/>
                    <a:pt x="172" y="619"/>
                  </a:cubicBezTo>
                  <a:cubicBezTo>
                    <a:pt x="172" y="619"/>
                    <a:pt x="175" y="604"/>
                    <a:pt x="182" y="605"/>
                  </a:cubicBezTo>
                  <a:cubicBezTo>
                    <a:pt x="189" y="606"/>
                    <a:pt x="193" y="607"/>
                    <a:pt x="193" y="607"/>
                  </a:cubicBezTo>
                  <a:cubicBezTo>
                    <a:pt x="187" y="591"/>
                    <a:pt x="187" y="591"/>
                    <a:pt x="187" y="591"/>
                  </a:cubicBezTo>
                  <a:cubicBezTo>
                    <a:pt x="200" y="585"/>
                    <a:pt x="200" y="585"/>
                    <a:pt x="200" y="585"/>
                  </a:cubicBezTo>
                  <a:cubicBezTo>
                    <a:pt x="227" y="586"/>
                    <a:pt x="227" y="586"/>
                    <a:pt x="227" y="586"/>
                  </a:cubicBezTo>
                  <a:cubicBezTo>
                    <a:pt x="239" y="598"/>
                    <a:pt x="239" y="598"/>
                    <a:pt x="239" y="598"/>
                  </a:cubicBezTo>
                  <a:cubicBezTo>
                    <a:pt x="249" y="597"/>
                    <a:pt x="249" y="597"/>
                    <a:pt x="249" y="597"/>
                  </a:cubicBezTo>
                  <a:cubicBezTo>
                    <a:pt x="245" y="581"/>
                    <a:pt x="245" y="581"/>
                    <a:pt x="245" y="581"/>
                  </a:cubicBezTo>
                  <a:cubicBezTo>
                    <a:pt x="252" y="581"/>
                    <a:pt x="252" y="581"/>
                    <a:pt x="252" y="581"/>
                  </a:cubicBezTo>
                  <a:cubicBezTo>
                    <a:pt x="237" y="573"/>
                    <a:pt x="237" y="573"/>
                    <a:pt x="237" y="573"/>
                  </a:cubicBezTo>
                  <a:cubicBezTo>
                    <a:pt x="237" y="573"/>
                    <a:pt x="252" y="572"/>
                    <a:pt x="253" y="566"/>
                  </a:cubicBezTo>
                  <a:cubicBezTo>
                    <a:pt x="254" y="559"/>
                    <a:pt x="246" y="554"/>
                    <a:pt x="246" y="554"/>
                  </a:cubicBezTo>
                  <a:cubicBezTo>
                    <a:pt x="249" y="545"/>
                    <a:pt x="249" y="545"/>
                    <a:pt x="249" y="545"/>
                  </a:cubicBezTo>
                  <a:cubicBezTo>
                    <a:pt x="249" y="545"/>
                    <a:pt x="235" y="544"/>
                    <a:pt x="231" y="546"/>
                  </a:cubicBezTo>
                  <a:cubicBezTo>
                    <a:pt x="228" y="549"/>
                    <a:pt x="212" y="556"/>
                    <a:pt x="212" y="556"/>
                  </a:cubicBezTo>
                  <a:cubicBezTo>
                    <a:pt x="194" y="549"/>
                    <a:pt x="194" y="549"/>
                    <a:pt x="194" y="549"/>
                  </a:cubicBezTo>
                  <a:cubicBezTo>
                    <a:pt x="178" y="551"/>
                    <a:pt x="178" y="551"/>
                    <a:pt x="178" y="551"/>
                  </a:cubicBezTo>
                  <a:cubicBezTo>
                    <a:pt x="166" y="550"/>
                    <a:pt x="166" y="550"/>
                    <a:pt x="166" y="550"/>
                  </a:cubicBezTo>
                  <a:cubicBezTo>
                    <a:pt x="166" y="550"/>
                    <a:pt x="149" y="539"/>
                    <a:pt x="148" y="538"/>
                  </a:cubicBezTo>
                  <a:cubicBezTo>
                    <a:pt x="148" y="538"/>
                    <a:pt x="146" y="518"/>
                    <a:pt x="149" y="515"/>
                  </a:cubicBezTo>
                  <a:cubicBezTo>
                    <a:pt x="151" y="511"/>
                    <a:pt x="133" y="509"/>
                    <a:pt x="133" y="509"/>
                  </a:cubicBezTo>
                  <a:cubicBezTo>
                    <a:pt x="133" y="509"/>
                    <a:pt x="115" y="504"/>
                    <a:pt x="117" y="499"/>
                  </a:cubicBezTo>
                  <a:cubicBezTo>
                    <a:pt x="119" y="494"/>
                    <a:pt x="120" y="485"/>
                    <a:pt x="129" y="491"/>
                  </a:cubicBezTo>
                  <a:cubicBezTo>
                    <a:pt x="139" y="498"/>
                    <a:pt x="155" y="506"/>
                    <a:pt x="155" y="506"/>
                  </a:cubicBezTo>
                  <a:cubicBezTo>
                    <a:pt x="155" y="506"/>
                    <a:pt x="156" y="491"/>
                    <a:pt x="162" y="492"/>
                  </a:cubicBezTo>
                  <a:cubicBezTo>
                    <a:pt x="168" y="492"/>
                    <a:pt x="169" y="503"/>
                    <a:pt x="169" y="503"/>
                  </a:cubicBezTo>
                  <a:cubicBezTo>
                    <a:pt x="169" y="510"/>
                    <a:pt x="169" y="510"/>
                    <a:pt x="169" y="510"/>
                  </a:cubicBezTo>
                  <a:cubicBezTo>
                    <a:pt x="169" y="510"/>
                    <a:pt x="174" y="513"/>
                    <a:pt x="177" y="519"/>
                  </a:cubicBezTo>
                  <a:cubicBezTo>
                    <a:pt x="179" y="525"/>
                    <a:pt x="179" y="539"/>
                    <a:pt x="179" y="539"/>
                  </a:cubicBezTo>
                  <a:cubicBezTo>
                    <a:pt x="183" y="540"/>
                    <a:pt x="183" y="540"/>
                    <a:pt x="183" y="540"/>
                  </a:cubicBezTo>
                  <a:cubicBezTo>
                    <a:pt x="193" y="533"/>
                    <a:pt x="193" y="533"/>
                    <a:pt x="193" y="533"/>
                  </a:cubicBezTo>
                  <a:cubicBezTo>
                    <a:pt x="194" y="526"/>
                    <a:pt x="194" y="526"/>
                    <a:pt x="194" y="526"/>
                  </a:cubicBezTo>
                  <a:cubicBezTo>
                    <a:pt x="207" y="522"/>
                    <a:pt x="207" y="522"/>
                    <a:pt x="207" y="522"/>
                  </a:cubicBezTo>
                  <a:cubicBezTo>
                    <a:pt x="207" y="522"/>
                    <a:pt x="191" y="504"/>
                    <a:pt x="197" y="496"/>
                  </a:cubicBezTo>
                  <a:cubicBezTo>
                    <a:pt x="202" y="487"/>
                    <a:pt x="217" y="474"/>
                    <a:pt x="217" y="474"/>
                  </a:cubicBezTo>
                  <a:cubicBezTo>
                    <a:pt x="215" y="457"/>
                    <a:pt x="215" y="457"/>
                    <a:pt x="215" y="457"/>
                  </a:cubicBezTo>
                  <a:cubicBezTo>
                    <a:pt x="200" y="463"/>
                    <a:pt x="200" y="463"/>
                    <a:pt x="200" y="463"/>
                  </a:cubicBezTo>
                  <a:cubicBezTo>
                    <a:pt x="200" y="463"/>
                    <a:pt x="200" y="471"/>
                    <a:pt x="196" y="476"/>
                  </a:cubicBezTo>
                  <a:cubicBezTo>
                    <a:pt x="193" y="480"/>
                    <a:pt x="169" y="484"/>
                    <a:pt x="171" y="475"/>
                  </a:cubicBezTo>
                  <a:cubicBezTo>
                    <a:pt x="191" y="445"/>
                    <a:pt x="191" y="445"/>
                    <a:pt x="191" y="445"/>
                  </a:cubicBezTo>
                  <a:cubicBezTo>
                    <a:pt x="191" y="445"/>
                    <a:pt x="182" y="445"/>
                    <a:pt x="182" y="444"/>
                  </a:cubicBezTo>
                  <a:cubicBezTo>
                    <a:pt x="182" y="443"/>
                    <a:pt x="184" y="431"/>
                    <a:pt x="189" y="428"/>
                  </a:cubicBezTo>
                  <a:cubicBezTo>
                    <a:pt x="193" y="426"/>
                    <a:pt x="203" y="424"/>
                    <a:pt x="203" y="424"/>
                  </a:cubicBezTo>
                  <a:cubicBezTo>
                    <a:pt x="201" y="412"/>
                    <a:pt x="201" y="412"/>
                    <a:pt x="201" y="412"/>
                  </a:cubicBezTo>
                  <a:cubicBezTo>
                    <a:pt x="202" y="405"/>
                    <a:pt x="202" y="405"/>
                    <a:pt x="202" y="405"/>
                  </a:cubicBezTo>
                  <a:cubicBezTo>
                    <a:pt x="202" y="405"/>
                    <a:pt x="185" y="406"/>
                    <a:pt x="185" y="407"/>
                  </a:cubicBezTo>
                  <a:cubicBezTo>
                    <a:pt x="185" y="407"/>
                    <a:pt x="179" y="412"/>
                    <a:pt x="179" y="412"/>
                  </a:cubicBezTo>
                  <a:cubicBezTo>
                    <a:pt x="167" y="416"/>
                    <a:pt x="167" y="416"/>
                    <a:pt x="167" y="416"/>
                  </a:cubicBezTo>
                  <a:cubicBezTo>
                    <a:pt x="157" y="431"/>
                    <a:pt x="157" y="431"/>
                    <a:pt x="157" y="431"/>
                  </a:cubicBezTo>
                  <a:cubicBezTo>
                    <a:pt x="145" y="423"/>
                    <a:pt x="145" y="423"/>
                    <a:pt x="145" y="423"/>
                  </a:cubicBezTo>
                  <a:cubicBezTo>
                    <a:pt x="145" y="423"/>
                    <a:pt x="143" y="418"/>
                    <a:pt x="150" y="412"/>
                  </a:cubicBezTo>
                  <a:cubicBezTo>
                    <a:pt x="157" y="406"/>
                    <a:pt x="160" y="404"/>
                    <a:pt x="163" y="398"/>
                  </a:cubicBezTo>
                  <a:cubicBezTo>
                    <a:pt x="165" y="392"/>
                    <a:pt x="175" y="378"/>
                    <a:pt x="180" y="379"/>
                  </a:cubicBezTo>
                  <a:cubicBezTo>
                    <a:pt x="185" y="380"/>
                    <a:pt x="185" y="385"/>
                    <a:pt x="190" y="387"/>
                  </a:cubicBezTo>
                  <a:cubicBezTo>
                    <a:pt x="195" y="390"/>
                    <a:pt x="198" y="395"/>
                    <a:pt x="199" y="398"/>
                  </a:cubicBezTo>
                  <a:cubicBezTo>
                    <a:pt x="199" y="400"/>
                    <a:pt x="201" y="403"/>
                    <a:pt x="201" y="403"/>
                  </a:cubicBezTo>
                  <a:cubicBezTo>
                    <a:pt x="208" y="405"/>
                    <a:pt x="208" y="405"/>
                    <a:pt x="208" y="405"/>
                  </a:cubicBezTo>
                  <a:cubicBezTo>
                    <a:pt x="228" y="388"/>
                    <a:pt x="228" y="388"/>
                    <a:pt x="228" y="388"/>
                  </a:cubicBezTo>
                  <a:cubicBezTo>
                    <a:pt x="228" y="388"/>
                    <a:pt x="212" y="386"/>
                    <a:pt x="208" y="383"/>
                  </a:cubicBezTo>
                  <a:cubicBezTo>
                    <a:pt x="205" y="380"/>
                    <a:pt x="207" y="375"/>
                    <a:pt x="213" y="374"/>
                  </a:cubicBezTo>
                  <a:cubicBezTo>
                    <a:pt x="219" y="373"/>
                    <a:pt x="222" y="378"/>
                    <a:pt x="226" y="380"/>
                  </a:cubicBezTo>
                  <a:cubicBezTo>
                    <a:pt x="230" y="383"/>
                    <a:pt x="214" y="364"/>
                    <a:pt x="214" y="364"/>
                  </a:cubicBezTo>
                  <a:cubicBezTo>
                    <a:pt x="214" y="364"/>
                    <a:pt x="236" y="369"/>
                    <a:pt x="242" y="375"/>
                  </a:cubicBezTo>
                  <a:cubicBezTo>
                    <a:pt x="247" y="380"/>
                    <a:pt x="251" y="383"/>
                    <a:pt x="251" y="383"/>
                  </a:cubicBezTo>
                  <a:cubicBezTo>
                    <a:pt x="257" y="374"/>
                    <a:pt x="257" y="374"/>
                    <a:pt x="257" y="374"/>
                  </a:cubicBezTo>
                  <a:cubicBezTo>
                    <a:pt x="280" y="379"/>
                    <a:pt x="280" y="379"/>
                    <a:pt x="280" y="379"/>
                  </a:cubicBezTo>
                  <a:cubicBezTo>
                    <a:pt x="309" y="378"/>
                    <a:pt x="309" y="378"/>
                    <a:pt x="309" y="378"/>
                  </a:cubicBezTo>
                  <a:cubicBezTo>
                    <a:pt x="339" y="382"/>
                    <a:pt x="339" y="382"/>
                    <a:pt x="339" y="382"/>
                  </a:cubicBezTo>
                  <a:cubicBezTo>
                    <a:pt x="343" y="395"/>
                    <a:pt x="343" y="395"/>
                    <a:pt x="343" y="395"/>
                  </a:cubicBezTo>
                  <a:cubicBezTo>
                    <a:pt x="347" y="396"/>
                    <a:pt x="347" y="396"/>
                    <a:pt x="347" y="396"/>
                  </a:cubicBezTo>
                  <a:cubicBezTo>
                    <a:pt x="350" y="410"/>
                    <a:pt x="350" y="410"/>
                    <a:pt x="350" y="410"/>
                  </a:cubicBezTo>
                  <a:cubicBezTo>
                    <a:pt x="355" y="411"/>
                    <a:pt x="355" y="411"/>
                    <a:pt x="355" y="411"/>
                  </a:cubicBezTo>
                  <a:cubicBezTo>
                    <a:pt x="355" y="411"/>
                    <a:pt x="359" y="448"/>
                    <a:pt x="368" y="448"/>
                  </a:cubicBezTo>
                  <a:cubicBezTo>
                    <a:pt x="377" y="448"/>
                    <a:pt x="377" y="443"/>
                    <a:pt x="376" y="437"/>
                  </a:cubicBezTo>
                  <a:cubicBezTo>
                    <a:pt x="376" y="431"/>
                    <a:pt x="377" y="416"/>
                    <a:pt x="383" y="415"/>
                  </a:cubicBezTo>
                  <a:cubicBezTo>
                    <a:pt x="389" y="414"/>
                    <a:pt x="394" y="416"/>
                    <a:pt x="394" y="416"/>
                  </a:cubicBezTo>
                  <a:cubicBezTo>
                    <a:pt x="394" y="416"/>
                    <a:pt x="403" y="405"/>
                    <a:pt x="409" y="405"/>
                  </a:cubicBezTo>
                  <a:cubicBezTo>
                    <a:pt x="415" y="404"/>
                    <a:pt x="422" y="416"/>
                    <a:pt x="430" y="415"/>
                  </a:cubicBezTo>
                  <a:cubicBezTo>
                    <a:pt x="438" y="414"/>
                    <a:pt x="443" y="409"/>
                    <a:pt x="450" y="410"/>
                  </a:cubicBezTo>
                  <a:cubicBezTo>
                    <a:pt x="457" y="412"/>
                    <a:pt x="475" y="415"/>
                    <a:pt x="480" y="420"/>
                  </a:cubicBezTo>
                  <a:cubicBezTo>
                    <a:pt x="486" y="424"/>
                    <a:pt x="488" y="428"/>
                    <a:pt x="494" y="428"/>
                  </a:cubicBezTo>
                  <a:cubicBezTo>
                    <a:pt x="499" y="428"/>
                    <a:pt x="507" y="422"/>
                    <a:pt x="507" y="418"/>
                  </a:cubicBezTo>
                  <a:cubicBezTo>
                    <a:pt x="507" y="414"/>
                    <a:pt x="505" y="409"/>
                    <a:pt x="505" y="409"/>
                  </a:cubicBezTo>
                  <a:cubicBezTo>
                    <a:pt x="508" y="403"/>
                    <a:pt x="508" y="403"/>
                    <a:pt x="508" y="403"/>
                  </a:cubicBezTo>
                  <a:cubicBezTo>
                    <a:pt x="512" y="396"/>
                    <a:pt x="512" y="396"/>
                    <a:pt x="512" y="396"/>
                  </a:cubicBezTo>
                  <a:cubicBezTo>
                    <a:pt x="512" y="396"/>
                    <a:pt x="503" y="386"/>
                    <a:pt x="499" y="383"/>
                  </a:cubicBezTo>
                  <a:cubicBezTo>
                    <a:pt x="494" y="380"/>
                    <a:pt x="477" y="380"/>
                    <a:pt x="477" y="380"/>
                  </a:cubicBezTo>
                  <a:cubicBezTo>
                    <a:pt x="477" y="380"/>
                    <a:pt x="471" y="378"/>
                    <a:pt x="473" y="372"/>
                  </a:cubicBezTo>
                  <a:cubicBezTo>
                    <a:pt x="475" y="365"/>
                    <a:pt x="487" y="365"/>
                    <a:pt x="487" y="365"/>
                  </a:cubicBezTo>
                  <a:cubicBezTo>
                    <a:pt x="487" y="365"/>
                    <a:pt x="509" y="352"/>
                    <a:pt x="509" y="351"/>
                  </a:cubicBezTo>
                  <a:cubicBezTo>
                    <a:pt x="510" y="350"/>
                    <a:pt x="523" y="339"/>
                    <a:pt x="523" y="333"/>
                  </a:cubicBezTo>
                  <a:cubicBezTo>
                    <a:pt x="532" y="331"/>
                    <a:pt x="532" y="331"/>
                    <a:pt x="532" y="331"/>
                  </a:cubicBezTo>
                  <a:cubicBezTo>
                    <a:pt x="532" y="331"/>
                    <a:pt x="551" y="335"/>
                    <a:pt x="560" y="334"/>
                  </a:cubicBezTo>
                  <a:cubicBezTo>
                    <a:pt x="569" y="333"/>
                    <a:pt x="582" y="330"/>
                    <a:pt x="585" y="322"/>
                  </a:cubicBezTo>
                  <a:cubicBezTo>
                    <a:pt x="588" y="314"/>
                    <a:pt x="599" y="291"/>
                    <a:pt x="599" y="291"/>
                  </a:cubicBezTo>
                  <a:cubicBezTo>
                    <a:pt x="594" y="288"/>
                    <a:pt x="594" y="288"/>
                    <a:pt x="594" y="288"/>
                  </a:cubicBezTo>
                  <a:cubicBezTo>
                    <a:pt x="595" y="277"/>
                    <a:pt x="595" y="277"/>
                    <a:pt x="595" y="277"/>
                  </a:cubicBezTo>
                  <a:cubicBezTo>
                    <a:pt x="595" y="277"/>
                    <a:pt x="592" y="275"/>
                    <a:pt x="578" y="276"/>
                  </a:cubicBezTo>
                  <a:cubicBezTo>
                    <a:pt x="563" y="277"/>
                    <a:pt x="548" y="275"/>
                    <a:pt x="548" y="275"/>
                  </a:cubicBezTo>
                  <a:cubicBezTo>
                    <a:pt x="538" y="271"/>
                    <a:pt x="538" y="271"/>
                    <a:pt x="538" y="271"/>
                  </a:cubicBezTo>
                  <a:cubicBezTo>
                    <a:pt x="524" y="273"/>
                    <a:pt x="524" y="273"/>
                    <a:pt x="524" y="273"/>
                  </a:cubicBezTo>
                  <a:cubicBezTo>
                    <a:pt x="524" y="273"/>
                    <a:pt x="511" y="275"/>
                    <a:pt x="510" y="273"/>
                  </a:cubicBezTo>
                  <a:cubicBezTo>
                    <a:pt x="509" y="271"/>
                    <a:pt x="500" y="260"/>
                    <a:pt x="500" y="260"/>
                  </a:cubicBezTo>
                  <a:cubicBezTo>
                    <a:pt x="480" y="253"/>
                    <a:pt x="480" y="253"/>
                    <a:pt x="480" y="253"/>
                  </a:cubicBezTo>
                  <a:cubicBezTo>
                    <a:pt x="480" y="253"/>
                    <a:pt x="472" y="247"/>
                    <a:pt x="475" y="242"/>
                  </a:cubicBezTo>
                  <a:cubicBezTo>
                    <a:pt x="479" y="237"/>
                    <a:pt x="487" y="230"/>
                    <a:pt x="487" y="230"/>
                  </a:cubicBezTo>
                  <a:cubicBezTo>
                    <a:pt x="502" y="216"/>
                    <a:pt x="502" y="216"/>
                    <a:pt x="502" y="216"/>
                  </a:cubicBezTo>
                  <a:cubicBezTo>
                    <a:pt x="502" y="216"/>
                    <a:pt x="493" y="216"/>
                    <a:pt x="493" y="214"/>
                  </a:cubicBezTo>
                  <a:cubicBezTo>
                    <a:pt x="492" y="212"/>
                    <a:pt x="498" y="205"/>
                    <a:pt x="498" y="205"/>
                  </a:cubicBezTo>
                  <a:cubicBezTo>
                    <a:pt x="521" y="205"/>
                    <a:pt x="521" y="205"/>
                    <a:pt x="521" y="205"/>
                  </a:cubicBezTo>
                  <a:cubicBezTo>
                    <a:pt x="534" y="202"/>
                    <a:pt x="534" y="202"/>
                    <a:pt x="534" y="202"/>
                  </a:cubicBezTo>
                  <a:cubicBezTo>
                    <a:pt x="539" y="199"/>
                    <a:pt x="539" y="199"/>
                    <a:pt x="539" y="199"/>
                  </a:cubicBezTo>
                  <a:cubicBezTo>
                    <a:pt x="537" y="192"/>
                    <a:pt x="537" y="192"/>
                    <a:pt x="537" y="192"/>
                  </a:cubicBezTo>
                  <a:cubicBezTo>
                    <a:pt x="521" y="184"/>
                    <a:pt x="521" y="184"/>
                    <a:pt x="521" y="184"/>
                  </a:cubicBezTo>
                  <a:cubicBezTo>
                    <a:pt x="531" y="178"/>
                    <a:pt x="531" y="178"/>
                    <a:pt x="531" y="178"/>
                  </a:cubicBezTo>
                  <a:cubicBezTo>
                    <a:pt x="533" y="175"/>
                    <a:pt x="533" y="175"/>
                    <a:pt x="533" y="175"/>
                  </a:cubicBezTo>
                  <a:cubicBezTo>
                    <a:pt x="533" y="175"/>
                    <a:pt x="525" y="169"/>
                    <a:pt x="529" y="168"/>
                  </a:cubicBezTo>
                  <a:cubicBezTo>
                    <a:pt x="533" y="166"/>
                    <a:pt x="543" y="166"/>
                    <a:pt x="548" y="167"/>
                  </a:cubicBezTo>
                  <a:cubicBezTo>
                    <a:pt x="554" y="169"/>
                    <a:pt x="567" y="176"/>
                    <a:pt x="567" y="176"/>
                  </a:cubicBezTo>
                  <a:cubicBezTo>
                    <a:pt x="575" y="177"/>
                    <a:pt x="575" y="177"/>
                    <a:pt x="575" y="177"/>
                  </a:cubicBezTo>
                  <a:cubicBezTo>
                    <a:pt x="575" y="177"/>
                    <a:pt x="575" y="166"/>
                    <a:pt x="575" y="166"/>
                  </a:cubicBezTo>
                  <a:cubicBezTo>
                    <a:pt x="574" y="166"/>
                    <a:pt x="573" y="160"/>
                    <a:pt x="573" y="160"/>
                  </a:cubicBezTo>
                  <a:cubicBezTo>
                    <a:pt x="557" y="150"/>
                    <a:pt x="557" y="150"/>
                    <a:pt x="557" y="150"/>
                  </a:cubicBezTo>
                  <a:cubicBezTo>
                    <a:pt x="557" y="150"/>
                    <a:pt x="559" y="149"/>
                    <a:pt x="567" y="147"/>
                  </a:cubicBezTo>
                  <a:cubicBezTo>
                    <a:pt x="575" y="146"/>
                    <a:pt x="569" y="143"/>
                    <a:pt x="569" y="143"/>
                  </a:cubicBezTo>
                  <a:cubicBezTo>
                    <a:pt x="562" y="136"/>
                    <a:pt x="562" y="136"/>
                    <a:pt x="562" y="136"/>
                  </a:cubicBezTo>
                  <a:cubicBezTo>
                    <a:pt x="560" y="130"/>
                    <a:pt x="560" y="130"/>
                    <a:pt x="560" y="130"/>
                  </a:cubicBezTo>
                  <a:cubicBezTo>
                    <a:pt x="560" y="130"/>
                    <a:pt x="556" y="122"/>
                    <a:pt x="562" y="116"/>
                  </a:cubicBezTo>
                  <a:cubicBezTo>
                    <a:pt x="568" y="111"/>
                    <a:pt x="574" y="111"/>
                    <a:pt x="574" y="111"/>
                  </a:cubicBezTo>
                  <a:cubicBezTo>
                    <a:pt x="574" y="111"/>
                    <a:pt x="566" y="102"/>
                    <a:pt x="571" y="101"/>
                  </a:cubicBezTo>
                  <a:cubicBezTo>
                    <a:pt x="575" y="100"/>
                    <a:pt x="597" y="103"/>
                    <a:pt x="597" y="103"/>
                  </a:cubicBezTo>
                  <a:cubicBezTo>
                    <a:pt x="591" y="91"/>
                    <a:pt x="591" y="91"/>
                    <a:pt x="591" y="91"/>
                  </a:cubicBezTo>
                  <a:cubicBezTo>
                    <a:pt x="590" y="85"/>
                    <a:pt x="590" y="85"/>
                    <a:pt x="590" y="85"/>
                  </a:cubicBezTo>
                  <a:cubicBezTo>
                    <a:pt x="629" y="67"/>
                    <a:pt x="629" y="67"/>
                    <a:pt x="629" y="67"/>
                  </a:cubicBezTo>
                  <a:cubicBezTo>
                    <a:pt x="639" y="68"/>
                    <a:pt x="639" y="68"/>
                    <a:pt x="639" y="68"/>
                  </a:cubicBezTo>
                  <a:cubicBezTo>
                    <a:pt x="639" y="68"/>
                    <a:pt x="650" y="71"/>
                    <a:pt x="653" y="67"/>
                  </a:cubicBezTo>
                  <a:cubicBezTo>
                    <a:pt x="657" y="64"/>
                    <a:pt x="653" y="55"/>
                    <a:pt x="658" y="52"/>
                  </a:cubicBezTo>
                  <a:cubicBezTo>
                    <a:pt x="662" y="50"/>
                    <a:pt x="669" y="48"/>
                    <a:pt x="670" y="52"/>
                  </a:cubicBezTo>
                  <a:cubicBezTo>
                    <a:pt x="670" y="55"/>
                    <a:pt x="677" y="58"/>
                    <a:pt x="679" y="60"/>
                  </a:cubicBezTo>
                  <a:cubicBezTo>
                    <a:pt x="682" y="62"/>
                    <a:pt x="682" y="70"/>
                    <a:pt x="686" y="74"/>
                  </a:cubicBezTo>
                  <a:cubicBezTo>
                    <a:pt x="690" y="78"/>
                    <a:pt x="698" y="78"/>
                    <a:pt x="698" y="78"/>
                  </a:cubicBezTo>
                  <a:cubicBezTo>
                    <a:pt x="705" y="70"/>
                    <a:pt x="705" y="70"/>
                    <a:pt x="705" y="70"/>
                  </a:cubicBezTo>
                  <a:cubicBezTo>
                    <a:pt x="705" y="70"/>
                    <a:pt x="692" y="58"/>
                    <a:pt x="695" y="53"/>
                  </a:cubicBezTo>
                  <a:cubicBezTo>
                    <a:pt x="698" y="48"/>
                    <a:pt x="709" y="44"/>
                    <a:pt x="709" y="44"/>
                  </a:cubicBezTo>
                  <a:cubicBezTo>
                    <a:pt x="723" y="34"/>
                    <a:pt x="723" y="34"/>
                    <a:pt x="723" y="34"/>
                  </a:cubicBezTo>
                  <a:cubicBezTo>
                    <a:pt x="723" y="34"/>
                    <a:pt x="742" y="18"/>
                    <a:pt x="744" y="20"/>
                  </a:cubicBezTo>
                  <a:cubicBezTo>
                    <a:pt x="746" y="22"/>
                    <a:pt x="745" y="24"/>
                    <a:pt x="745" y="24"/>
                  </a:cubicBezTo>
                  <a:cubicBezTo>
                    <a:pt x="745" y="24"/>
                    <a:pt x="739" y="36"/>
                    <a:pt x="739" y="40"/>
                  </a:cubicBezTo>
                  <a:cubicBezTo>
                    <a:pt x="738" y="44"/>
                    <a:pt x="747" y="64"/>
                    <a:pt x="747" y="64"/>
                  </a:cubicBezTo>
                  <a:cubicBezTo>
                    <a:pt x="764" y="85"/>
                    <a:pt x="764" y="85"/>
                    <a:pt x="764" y="85"/>
                  </a:cubicBezTo>
                  <a:cubicBezTo>
                    <a:pt x="763" y="88"/>
                    <a:pt x="763" y="88"/>
                    <a:pt x="763" y="88"/>
                  </a:cubicBezTo>
                  <a:cubicBezTo>
                    <a:pt x="763" y="88"/>
                    <a:pt x="749" y="98"/>
                    <a:pt x="747" y="104"/>
                  </a:cubicBezTo>
                  <a:cubicBezTo>
                    <a:pt x="745" y="109"/>
                    <a:pt x="749" y="115"/>
                    <a:pt x="749" y="115"/>
                  </a:cubicBezTo>
                  <a:cubicBezTo>
                    <a:pt x="749" y="115"/>
                    <a:pt x="740" y="127"/>
                    <a:pt x="740" y="131"/>
                  </a:cubicBezTo>
                  <a:cubicBezTo>
                    <a:pt x="739" y="135"/>
                    <a:pt x="743" y="140"/>
                    <a:pt x="749" y="136"/>
                  </a:cubicBezTo>
                  <a:cubicBezTo>
                    <a:pt x="755" y="133"/>
                    <a:pt x="770" y="118"/>
                    <a:pt x="770" y="112"/>
                  </a:cubicBezTo>
                  <a:cubicBezTo>
                    <a:pt x="770" y="107"/>
                    <a:pt x="774" y="110"/>
                    <a:pt x="778" y="109"/>
                  </a:cubicBezTo>
                  <a:cubicBezTo>
                    <a:pt x="782" y="108"/>
                    <a:pt x="786" y="107"/>
                    <a:pt x="785" y="103"/>
                  </a:cubicBezTo>
                  <a:cubicBezTo>
                    <a:pt x="784" y="99"/>
                    <a:pt x="775" y="77"/>
                    <a:pt x="774" y="76"/>
                  </a:cubicBezTo>
                  <a:cubicBezTo>
                    <a:pt x="773" y="74"/>
                    <a:pt x="766" y="61"/>
                    <a:pt x="766" y="61"/>
                  </a:cubicBezTo>
                  <a:lnTo>
                    <a:pt x="770" y="28"/>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8">
              <a:extLst>
                <a:ext uri="{FF2B5EF4-FFF2-40B4-BE49-F238E27FC236}">
                  <a16:creationId xmlns:a16="http://schemas.microsoft.com/office/drawing/2014/main" id="{F6F8116E-0D2F-4821-8476-4C0148807837}"/>
                </a:ext>
              </a:extLst>
            </p:cNvPr>
            <p:cNvSpPr>
              <a:spLocks/>
            </p:cNvSpPr>
            <p:nvPr/>
          </p:nvSpPr>
          <p:spPr bwMode="auto">
            <a:xfrm>
              <a:off x="1391091" y="3827189"/>
              <a:ext cx="737530" cy="579625"/>
            </a:xfrm>
            <a:custGeom>
              <a:avLst/>
              <a:gdLst>
                <a:gd name="T0" fmla="*/ 595 w 611"/>
                <a:gd name="T1" fmla="*/ 260 h 479"/>
                <a:gd name="T2" fmla="*/ 562 w 611"/>
                <a:gd name="T3" fmla="*/ 218 h 479"/>
                <a:gd name="T4" fmla="*/ 510 w 611"/>
                <a:gd name="T5" fmla="*/ 244 h 479"/>
                <a:gd name="T6" fmla="*/ 532 w 611"/>
                <a:gd name="T7" fmla="*/ 202 h 479"/>
                <a:gd name="T8" fmla="*/ 561 w 611"/>
                <a:gd name="T9" fmla="*/ 168 h 479"/>
                <a:gd name="T10" fmla="*/ 513 w 611"/>
                <a:gd name="T11" fmla="*/ 165 h 479"/>
                <a:gd name="T12" fmla="*/ 495 w 611"/>
                <a:gd name="T13" fmla="*/ 120 h 479"/>
                <a:gd name="T14" fmla="*/ 470 w 611"/>
                <a:gd name="T15" fmla="*/ 73 h 479"/>
                <a:gd name="T16" fmla="*/ 463 w 611"/>
                <a:gd name="T17" fmla="*/ 10 h 479"/>
                <a:gd name="T18" fmla="*/ 385 w 611"/>
                <a:gd name="T19" fmla="*/ 0 h 479"/>
                <a:gd name="T20" fmla="*/ 347 w 611"/>
                <a:gd name="T21" fmla="*/ 18 h 479"/>
                <a:gd name="T22" fmla="*/ 279 w 611"/>
                <a:gd name="T23" fmla="*/ 18 h 479"/>
                <a:gd name="T24" fmla="*/ 262 w 611"/>
                <a:gd name="T25" fmla="*/ 52 h 479"/>
                <a:gd name="T26" fmla="*/ 242 w 611"/>
                <a:gd name="T27" fmla="*/ 90 h 479"/>
                <a:gd name="T28" fmla="*/ 208 w 611"/>
                <a:gd name="T29" fmla="*/ 72 h 479"/>
                <a:gd name="T30" fmla="*/ 179 w 611"/>
                <a:gd name="T31" fmla="*/ 88 h 479"/>
                <a:gd name="T32" fmla="*/ 164 w 611"/>
                <a:gd name="T33" fmla="*/ 132 h 479"/>
                <a:gd name="T34" fmla="*/ 151 w 611"/>
                <a:gd name="T35" fmla="*/ 168 h 479"/>
                <a:gd name="T36" fmla="*/ 143 w 611"/>
                <a:gd name="T37" fmla="*/ 196 h 479"/>
                <a:gd name="T38" fmla="*/ 113 w 611"/>
                <a:gd name="T39" fmla="*/ 204 h 479"/>
                <a:gd name="T40" fmla="*/ 71 w 611"/>
                <a:gd name="T41" fmla="*/ 204 h 479"/>
                <a:gd name="T42" fmla="*/ 80 w 611"/>
                <a:gd name="T43" fmla="*/ 231 h 479"/>
                <a:gd name="T44" fmla="*/ 117 w 611"/>
                <a:gd name="T45" fmla="*/ 248 h 479"/>
                <a:gd name="T46" fmla="*/ 63 w 611"/>
                <a:gd name="T47" fmla="*/ 267 h 479"/>
                <a:gd name="T48" fmla="*/ 60 w 611"/>
                <a:gd name="T49" fmla="*/ 285 h 479"/>
                <a:gd name="T50" fmla="*/ 32 w 611"/>
                <a:gd name="T51" fmla="*/ 282 h 479"/>
                <a:gd name="T52" fmla="*/ 18 w 611"/>
                <a:gd name="T53" fmla="*/ 316 h 479"/>
                <a:gd name="T54" fmla="*/ 51 w 611"/>
                <a:gd name="T55" fmla="*/ 357 h 479"/>
                <a:gd name="T56" fmla="*/ 71 w 611"/>
                <a:gd name="T57" fmla="*/ 393 h 479"/>
                <a:gd name="T58" fmla="*/ 128 w 611"/>
                <a:gd name="T59" fmla="*/ 427 h 479"/>
                <a:gd name="T60" fmla="*/ 168 w 611"/>
                <a:gd name="T61" fmla="*/ 434 h 479"/>
                <a:gd name="T62" fmla="*/ 188 w 611"/>
                <a:gd name="T63" fmla="*/ 445 h 479"/>
                <a:gd name="T64" fmla="*/ 218 w 611"/>
                <a:gd name="T65" fmla="*/ 428 h 479"/>
                <a:gd name="T66" fmla="*/ 227 w 611"/>
                <a:gd name="T67" fmla="*/ 397 h 479"/>
                <a:gd name="T68" fmla="*/ 216 w 611"/>
                <a:gd name="T69" fmla="*/ 378 h 479"/>
                <a:gd name="T70" fmla="*/ 221 w 611"/>
                <a:gd name="T71" fmla="*/ 349 h 479"/>
                <a:gd name="T72" fmla="*/ 259 w 611"/>
                <a:gd name="T73" fmla="*/ 327 h 479"/>
                <a:gd name="T74" fmla="*/ 300 w 611"/>
                <a:gd name="T75" fmla="*/ 359 h 479"/>
                <a:gd name="T76" fmla="*/ 299 w 611"/>
                <a:gd name="T77" fmla="*/ 378 h 479"/>
                <a:gd name="T78" fmla="*/ 283 w 611"/>
                <a:gd name="T79" fmla="*/ 384 h 479"/>
                <a:gd name="T80" fmla="*/ 316 w 611"/>
                <a:gd name="T81" fmla="*/ 415 h 479"/>
                <a:gd name="T82" fmla="*/ 338 w 611"/>
                <a:gd name="T83" fmla="*/ 415 h 479"/>
                <a:gd name="T84" fmla="*/ 330 w 611"/>
                <a:gd name="T85" fmla="*/ 444 h 479"/>
                <a:gd name="T86" fmla="*/ 351 w 611"/>
                <a:gd name="T87" fmla="*/ 467 h 479"/>
                <a:gd name="T88" fmla="*/ 409 w 611"/>
                <a:gd name="T89" fmla="*/ 461 h 479"/>
                <a:gd name="T90" fmla="*/ 428 w 611"/>
                <a:gd name="T91" fmla="*/ 445 h 479"/>
                <a:gd name="T92" fmla="*/ 460 w 611"/>
                <a:gd name="T93" fmla="*/ 469 h 479"/>
                <a:gd name="T94" fmla="*/ 491 w 611"/>
                <a:gd name="T95" fmla="*/ 462 h 479"/>
                <a:gd name="T96" fmla="*/ 521 w 611"/>
                <a:gd name="T97" fmla="*/ 435 h 479"/>
                <a:gd name="T98" fmla="*/ 527 w 611"/>
                <a:gd name="T99" fmla="*/ 383 h 479"/>
                <a:gd name="T100" fmla="*/ 557 w 611"/>
                <a:gd name="T101" fmla="*/ 391 h 479"/>
                <a:gd name="T102" fmla="*/ 580 w 611"/>
                <a:gd name="T103" fmla="*/ 332 h 479"/>
                <a:gd name="T104" fmla="*/ 551 w 611"/>
                <a:gd name="T105" fmla="*/ 335 h 479"/>
                <a:gd name="T106" fmla="*/ 572 w 611"/>
                <a:gd name="T107" fmla="*/ 296 h 479"/>
                <a:gd name="T108" fmla="*/ 579 w 611"/>
                <a:gd name="T109" fmla="*/ 279 h 479"/>
                <a:gd name="T110" fmla="*/ 598 w 611"/>
                <a:gd name="T111" fmla="*/ 299 h 479"/>
                <a:gd name="T112" fmla="*/ 604 w 611"/>
                <a:gd name="T113" fmla="*/ 35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479">
                  <a:moveTo>
                    <a:pt x="611" y="289"/>
                  </a:moveTo>
                  <a:cubicBezTo>
                    <a:pt x="602" y="275"/>
                    <a:pt x="602" y="275"/>
                    <a:pt x="602" y="275"/>
                  </a:cubicBezTo>
                  <a:cubicBezTo>
                    <a:pt x="602" y="275"/>
                    <a:pt x="602" y="265"/>
                    <a:pt x="595" y="260"/>
                  </a:cubicBezTo>
                  <a:cubicBezTo>
                    <a:pt x="588" y="255"/>
                    <a:pt x="584" y="232"/>
                    <a:pt x="584" y="232"/>
                  </a:cubicBezTo>
                  <a:cubicBezTo>
                    <a:pt x="584" y="232"/>
                    <a:pt x="583" y="221"/>
                    <a:pt x="580" y="217"/>
                  </a:cubicBezTo>
                  <a:cubicBezTo>
                    <a:pt x="577" y="214"/>
                    <a:pt x="562" y="218"/>
                    <a:pt x="562" y="218"/>
                  </a:cubicBezTo>
                  <a:cubicBezTo>
                    <a:pt x="562" y="218"/>
                    <a:pt x="528" y="227"/>
                    <a:pt x="522" y="230"/>
                  </a:cubicBezTo>
                  <a:cubicBezTo>
                    <a:pt x="517" y="234"/>
                    <a:pt x="517" y="243"/>
                    <a:pt x="517" y="243"/>
                  </a:cubicBezTo>
                  <a:cubicBezTo>
                    <a:pt x="510" y="244"/>
                    <a:pt x="510" y="244"/>
                    <a:pt x="510" y="244"/>
                  </a:cubicBezTo>
                  <a:cubicBezTo>
                    <a:pt x="510" y="244"/>
                    <a:pt x="504" y="239"/>
                    <a:pt x="503" y="231"/>
                  </a:cubicBezTo>
                  <a:cubicBezTo>
                    <a:pt x="502" y="223"/>
                    <a:pt x="513" y="208"/>
                    <a:pt x="516" y="205"/>
                  </a:cubicBezTo>
                  <a:cubicBezTo>
                    <a:pt x="520" y="202"/>
                    <a:pt x="532" y="202"/>
                    <a:pt x="532" y="202"/>
                  </a:cubicBezTo>
                  <a:cubicBezTo>
                    <a:pt x="547" y="207"/>
                    <a:pt x="547" y="207"/>
                    <a:pt x="547" y="207"/>
                  </a:cubicBezTo>
                  <a:cubicBezTo>
                    <a:pt x="550" y="190"/>
                    <a:pt x="550" y="190"/>
                    <a:pt x="550" y="190"/>
                  </a:cubicBezTo>
                  <a:cubicBezTo>
                    <a:pt x="550" y="190"/>
                    <a:pt x="558" y="178"/>
                    <a:pt x="561" y="168"/>
                  </a:cubicBezTo>
                  <a:cubicBezTo>
                    <a:pt x="564" y="158"/>
                    <a:pt x="549" y="154"/>
                    <a:pt x="549" y="154"/>
                  </a:cubicBezTo>
                  <a:cubicBezTo>
                    <a:pt x="546" y="174"/>
                    <a:pt x="546" y="174"/>
                    <a:pt x="546" y="174"/>
                  </a:cubicBezTo>
                  <a:cubicBezTo>
                    <a:pt x="533" y="182"/>
                    <a:pt x="513" y="165"/>
                    <a:pt x="513" y="165"/>
                  </a:cubicBezTo>
                  <a:cubicBezTo>
                    <a:pt x="522" y="153"/>
                    <a:pt x="522" y="153"/>
                    <a:pt x="522" y="153"/>
                  </a:cubicBezTo>
                  <a:cubicBezTo>
                    <a:pt x="511" y="121"/>
                    <a:pt x="511" y="121"/>
                    <a:pt x="511" y="121"/>
                  </a:cubicBezTo>
                  <a:cubicBezTo>
                    <a:pt x="495" y="120"/>
                    <a:pt x="495" y="120"/>
                    <a:pt x="495" y="120"/>
                  </a:cubicBezTo>
                  <a:cubicBezTo>
                    <a:pt x="490" y="89"/>
                    <a:pt x="490" y="89"/>
                    <a:pt x="490" y="89"/>
                  </a:cubicBezTo>
                  <a:cubicBezTo>
                    <a:pt x="473" y="80"/>
                    <a:pt x="473" y="80"/>
                    <a:pt x="473" y="80"/>
                  </a:cubicBezTo>
                  <a:cubicBezTo>
                    <a:pt x="470" y="73"/>
                    <a:pt x="470" y="73"/>
                    <a:pt x="470" y="73"/>
                  </a:cubicBezTo>
                  <a:cubicBezTo>
                    <a:pt x="470" y="73"/>
                    <a:pt x="480" y="63"/>
                    <a:pt x="482" y="57"/>
                  </a:cubicBezTo>
                  <a:cubicBezTo>
                    <a:pt x="483" y="51"/>
                    <a:pt x="477" y="40"/>
                    <a:pt x="473" y="33"/>
                  </a:cubicBezTo>
                  <a:cubicBezTo>
                    <a:pt x="470" y="26"/>
                    <a:pt x="463" y="10"/>
                    <a:pt x="463" y="10"/>
                  </a:cubicBezTo>
                  <a:cubicBezTo>
                    <a:pt x="451" y="15"/>
                    <a:pt x="451" y="15"/>
                    <a:pt x="451" y="15"/>
                  </a:cubicBezTo>
                  <a:cubicBezTo>
                    <a:pt x="423" y="1"/>
                    <a:pt x="423" y="1"/>
                    <a:pt x="423" y="1"/>
                  </a:cubicBezTo>
                  <a:cubicBezTo>
                    <a:pt x="385" y="0"/>
                    <a:pt x="385" y="0"/>
                    <a:pt x="385" y="0"/>
                  </a:cubicBezTo>
                  <a:cubicBezTo>
                    <a:pt x="376" y="10"/>
                    <a:pt x="376" y="10"/>
                    <a:pt x="376" y="10"/>
                  </a:cubicBezTo>
                  <a:cubicBezTo>
                    <a:pt x="346" y="9"/>
                    <a:pt x="346" y="9"/>
                    <a:pt x="346" y="9"/>
                  </a:cubicBezTo>
                  <a:cubicBezTo>
                    <a:pt x="347" y="18"/>
                    <a:pt x="347" y="18"/>
                    <a:pt x="347" y="18"/>
                  </a:cubicBezTo>
                  <a:cubicBezTo>
                    <a:pt x="347" y="18"/>
                    <a:pt x="336" y="21"/>
                    <a:pt x="331" y="22"/>
                  </a:cubicBezTo>
                  <a:cubicBezTo>
                    <a:pt x="327" y="23"/>
                    <a:pt x="309" y="36"/>
                    <a:pt x="309" y="36"/>
                  </a:cubicBezTo>
                  <a:cubicBezTo>
                    <a:pt x="279" y="18"/>
                    <a:pt x="279" y="18"/>
                    <a:pt x="279" y="18"/>
                  </a:cubicBezTo>
                  <a:cubicBezTo>
                    <a:pt x="279" y="18"/>
                    <a:pt x="279" y="18"/>
                    <a:pt x="276" y="24"/>
                  </a:cubicBezTo>
                  <a:cubicBezTo>
                    <a:pt x="273" y="30"/>
                    <a:pt x="271" y="47"/>
                    <a:pt x="271" y="47"/>
                  </a:cubicBezTo>
                  <a:cubicBezTo>
                    <a:pt x="262" y="52"/>
                    <a:pt x="262" y="52"/>
                    <a:pt x="262" y="52"/>
                  </a:cubicBezTo>
                  <a:cubicBezTo>
                    <a:pt x="265" y="62"/>
                    <a:pt x="265" y="62"/>
                    <a:pt x="265" y="62"/>
                  </a:cubicBezTo>
                  <a:cubicBezTo>
                    <a:pt x="256" y="79"/>
                    <a:pt x="256" y="79"/>
                    <a:pt x="256" y="79"/>
                  </a:cubicBezTo>
                  <a:cubicBezTo>
                    <a:pt x="242" y="90"/>
                    <a:pt x="242" y="90"/>
                    <a:pt x="242" y="90"/>
                  </a:cubicBezTo>
                  <a:cubicBezTo>
                    <a:pt x="230" y="80"/>
                    <a:pt x="230" y="80"/>
                    <a:pt x="230" y="80"/>
                  </a:cubicBezTo>
                  <a:cubicBezTo>
                    <a:pt x="214" y="71"/>
                    <a:pt x="214" y="71"/>
                    <a:pt x="214" y="71"/>
                  </a:cubicBezTo>
                  <a:cubicBezTo>
                    <a:pt x="208" y="72"/>
                    <a:pt x="208" y="72"/>
                    <a:pt x="208" y="72"/>
                  </a:cubicBezTo>
                  <a:cubicBezTo>
                    <a:pt x="204" y="80"/>
                    <a:pt x="204" y="80"/>
                    <a:pt x="204" y="80"/>
                  </a:cubicBezTo>
                  <a:cubicBezTo>
                    <a:pt x="183" y="80"/>
                    <a:pt x="183" y="80"/>
                    <a:pt x="183" y="80"/>
                  </a:cubicBezTo>
                  <a:cubicBezTo>
                    <a:pt x="179" y="88"/>
                    <a:pt x="179" y="88"/>
                    <a:pt x="179" y="88"/>
                  </a:cubicBezTo>
                  <a:cubicBezTo>
                    <a:pt x="183" y="95"/>
                    <a:pt x="183" y="95"/>
                    <a:pt x="183" y="95"/>
                  </a:cubicBezTo>
                  <a:cubicBezTo>
                    <a:pt x="181" y="106"/>
                    <a:pt x="181" y="106"/>
                    <a:pt x="181" y="106"/>
                  </a:cubicBezTo>
                  <a:cubicBezTo>
                    <a:pt x="164" y="132"/>
                    <a:pt x="164" y="132"/>
                    <a:pt x="164" y="132"/>
                  </a:cubicBezTo>
                  <a:cubicBezTo>
                    <a:pt x="169" y="141"/>
                    <a:pt x="169" y="141"/>
                    <a:pt x="169" y="141"/>
                  </a:cubicBezTo>
                  <a:cubicBezTo>
                    <a:pt x="162" y="154"/>
                    <a:pt x="162" y="154"/>
                    <a:pt x="162" y="154"/>
                  </a:cubicBezTo>
                  <a:cubicBezTo>
                    <a:pt x="151" y="168"/>
                    <a:pt x="151" y="168"/>
                    <a:pt x="151" y="168"/>
                  </a:cubicBezTo>
                  <a:cubicBezTo>
                    <a:pt x="144" y="174"/>
                    <a:pt x="144" y="174"/>
                    <a:pt x="144" y="174"/>
                  </a:cubicBezTo>
                  <a:cubicBezTo>
                    <a:pt x="146" y="184"/>
                    <a:pt x="146" y="184"/>
                    <a:pt x="146" y="184"/>
                  </a:cubicBezTo>
                  <a:cubicBezTo>
                    <a:pt x="143" y="196"/>
                    <a:pt x="143" y="196"/>
                    <a:pt x="143" y="196"/>
                  </a:cubicBezTo>
                  <a:cubicBezTo>
                    <a:pt x="128" y="195"/>
                    <a:pt x="128" y="195"/>
                    <a:pt x="128" y="195"/>
                  </a:cubicBezTo>
                  <a:cubicBezTo>
                    <a:pt x="113" y="198"/>
                    <a:pt x="113" y="198"/>
                    <a:pt x="113" y="198"/>
                  </a:cubicBezTo>
                  <a:cubicBezTo>
                    <a:pt x="113" y="204"/>
                    <a:pt x="113" y="204"/>
                    <a:pt x="113" y="204"/>
                  </a:cubicBezTo>
                  <a:cubicBezTo>
                    <a:pt x="104" y="209"/>
                    <a:pt x="104" y="209"/>
                    <a:pt x="104" y="209"/>
                  </a:cubicBezTo>
                  <a:cubicBezTo>
                    <a:pt x="91" y="210"/>
                    <a:pt x="91" y="210"/>
                    <a:pt x="91" y="210"/>
                  </a:cubicBezTo>
                  <a:cubicBezTo>
                    <a:pt x="71" y="204"/>
                    <a:pt x="71" y="204"/>
                    <a:pt x="71" y="204"/>
                  </a:cubicBezTo>
                  <a:cubicBezTo>
                    <a:pt x="66" y="210"/>
                    <a:pt x="66" y="210"/>
                    <a:pt x="66" y="210"/>
                  </a:cubicBezTo>
                  <a:cubicBezTo>
                    <a:pt x="63" y="224"/>
                    <a:pt x="63" y="224"/>
                    <a:pt x="63" y="224"/>
                  </a:cubicBezTo>
                  <a:cubicBezTo>
                    <a:pt x="80" y="231"/>
                    <a:pt x="80" y="231"/>
                    <a:pt x="80" y="231"/>
                  </a:cubicBezTo>
                  <a:cubicBezTo>
                    <a:pt x="82" y="244"/>
                    <a:pt x="82" y="244"/>
                    <a:pt x="82" y="244"/>
                  </a:cubicBezTo>
                  <a:cubicBezTo>
                    <a:pt x="101" y="239"/>
                    <a:pt x="101" y="239"/>
                    <a:pt x="101" y="239"/>
                  </a:cubicBezTo>
                  <a:cubicBezTo>
                    <a:pt x="117" y="248"/>
                    <a:pt x="117" y="248"/>
                    <a:pt x="117" y="248"/>
                  </a:cubicBezTo>
                  <a:cubicBezTo>
                    <a:pt x="112" y="256"/>
                    <a:pt x="112" y="256"/>
                    <a:pt x="112" y="256"/>
                  </a:cubicBezTo>
                  <a:cubicBezTo>
                    <a:pt x="97" y="262"/>
                    <a:pt x="97" y="262"/>
                    <a:pt x="97" y="262"/>
                  </a:cubicBezTo>
                  <a:cubicBezTo>
                    <a:pt x="63" y="267"/>
                    <a:pt x="63" y="267"/>
                    <a:pt x="63" y="267"/>
                  </a:cubicBezTo>
                  <a:cubicBezTo>
                    <a:pt x="52" y="273"/>
                    <a:pt x="52" y="273"/>
                    <a:pt x="52" y="273"/>
                  </a:cubicBezTo>
                  <a:cubicBezTo>
                    <a:pt x="61" y="279"/>
                    <a:pt x="61" y="279"/>
                    <a:pt x="61" y="279"/>
                  </a:cubicBezTo>
                  <a:cubicBezTo>
                    <a:pt x="60" y="285"/>
                    <a:pt x="60" y="285"/>
                    <a:pt x="60" y="285"/>
                  </a:cubicBezTo>
                  <a:cubicBezTo>
                    <a:pt x="50" y="288"/>
                    <a:pt x="50" y="288"/>
                    <a:pt x="50" y="288"/>
                  </a:cubicBezTo>
                  <a:cubicBezTo>
                    <a:pt x="38" y="284"/>
                    <a:pt x="38" y="284"/>
                    <a:pt x="38" y="284"/>
                  </a:cubicBezTo>
                  <a:cubicBezTo>
                    <a:pt x="32" y="282"/>
                    <a:pt x="32" y="282"/>
                    <a:pt x="32" y="282"/>
                  </a:cubicBezTo>
                  <a:cubicBezTo>
                    <a:pt x="17" y="294"/>
                    <a:pt x="17" y="294"/>
                    <a:pt x="17" y="294"/>
                  </a:cubicBezTo>
                  <a:cubicBezTo>
                    <a:pt x="0" y="310"/>
                    <a:pt x="0" y="310"/>
                    <a:pt x="0" y="310"/>
                  </a:cubicBezTo>
                  <a:cubicBezTo>
                    <a:pt x="18" y="316"/>
                    <a:pt x="18" y="316"/>
                    <a:pt x="18" y="316"/>
                  </a:cubicBezTo>
                  <a:cubicBezTo>
                    <a:pt x="24" y="331"/>
                    <a:pt x="24" y="331"/>
                    <a:pt x="24" y="331"/>
                  </a:cubicBezTo>
                  <a:cubicBezTo>
                    <a:pt x="44" y="352"/>
                    <a:pt x="44" y="352"/>
                    <a:pt x="44" y="352"/>
                  </a:cubicBezTo>
                  <a:cubicBezTo>
                    <a:pt x="51" y="357"/>
                    <a:pt x="51" y="357"/>
                    <a:pt x="51" y="357"/>
                  </a:cubicBezTo>
                  <a:cubicBezTo>
                    <a:pt x="51" y="369"/>
                    <a:pt x="51" y="369"/>
                    <a:pt x="51" y="369"/>
                  </a:cubicBezTo>
                  <a:cubicBezTo>
                    <a:pt x="67" y="379"/>
                    <a:pt x="67" y="379"/>
                    <a:pt x="67" y="379"/>
                  </a:cubicBezTo>
                  <a:cubicBezTo>
                    <a:pt x="71" y="393"/>
                    <a:pt x="71" y="393"/>
                    <a:pt x="71" y="393"/>
                  </a:cubicBezTo>
                  <a:cubicBezTo>
                    <a:pt x="79" y="411"/>
                    <a:pt x="79" y="411"/>
                    <a:pt x="79" y="411"/>
                  </a:cubicBezTo>
                  <a:cubicBezTo>
                    <a:pt x="105" y="411"/>
                    <a:pt x="105" y="411"/>
                    <a:pt x="105" y="411"/>
                  </a:cubicBezTo>
                  <a:cubicBezTo>
                    <a:pt x="128" y="427"/>
                    <a:pt x="128" y="427"/>
                    <a:pt x="128" y="427"/>
                  </a:cubicBezTo>
                  <a:cubicBezTo>
                    <a:pt x="142" y="440"/>
                    <a:pt x="142" y="440"/>
                    <a:pt x="142" y="440"/>
                  </a:cubicBezTo>
                  <a:cubicBezTo>
                    <a:pt x="160" y="435"/>
                    <a:pt x="160" y="435"/>
                    <a:pt x="160" y="435"/>
                  </a:cubicBezTo>
                  <a:cubicBezTo>
                    <a:pt x="168" y="434"/>
                    <a:pt x="168" y="434"/>
                    <a:pt x="168" y="434"/>
                  </a:cubicBezTo>
                  <a:cubicBezTo>
                    <a:pt x="168" y="438"/>
                    <a:pt x="168" y="438"/>
                    <a:pt x="168" y="438"/>
                  </a:cubicBezTo>
                  <a:cubicBezTo>
                    <a:pt x="184" y="450"/>
                    <a:pt x="184" y="450"/>
                    <a:pt x="184" y="450"/>
                  </a:cubicBezTo>
                  <a:cubicBezTo>
                    <a:pt x="188" y="445"/>
                    <a:pt x="188" y="445"/>
                    <a:pt x="188" y="445"/>
                  </a:cubicBezTo>
                  <a:cubicBezTo>
                    <a:pt x="189" y="430"/>
                    <a:pt x="189" y="430"/>
                    <a:pt x="189" y="430"/>
                  </a:cubicBezTo>
                  <a:cubicBezTo>
                    <a:pt x="204" y="431"/>
                    <a:pt x="204" y="431"/>
                    <a:pt x="204" y="431"/>
                  </a:cubicBezTo>
                  <a:cubicBezTo>
                    <a:pt x="218" y="428"/>
                    <a:pt x="218" y="428"/>
                    <a:pt x="218" y="428"/>
                  </a:cubicBezTo>
                  <a:cubicBezTo>
                    <a:pt x="215" y="416"/>
                    <a:pt x="215" y="416"/>
                    <a:pt x="215" y="416"/>
                  </a:cubicBezTo>
                  <a:cubicBezTo>
                    <a:pt x="212" y="408"/>
                    <a:pt x="212" y="408"/>
                    <a:pt x="212" y="408"/>
                  </a:cubicBezTo>
                  <a:cubicBezTo>
                    <a:pt x="227" y="397"/>
                    <a:pt x="227" y="397"/>
                    <a:pt x="227" y="397"/>
                  </a:cubicBezTo>
                  <a:cubicBezTo>
                    <a:pt x="235" y="385"/>
                    <a:pt x="235" y="385"/>
                    <a:pt x="235" y="385"/>
                  </a:cubicBezTo>
                  <a:cubicBezTo>
                    <a:pt x="230" y="378"/>
                    <a:pt x="230" y="378"/>
                    <a:pt x="230" y="378"/>
                  </a:cubicBezTo>
                  <a:cubicBezTo>
                    <a:pt x="216" y="378"/>
                    <a:pt x="216" y="378"/>
                    <a:pt x="216" y="378"/>
                  </a:cubicBezTo>
                  <a:cubicBezTo>
                    <a:pt x="213" y="369"/>
                    <a:pt x="213" y="369"/>
                    <a:pt x="213" y="369"/>
                  </a:cubicBezTo>
                  <a:cubicBezTo>
                    <a:pt x="217" y="361"/>
                    <a:pt x="217" y="361"/>
                    <a:pt x="217" y="361"/>
                  </a:cubicBezTo>
                  <a:cubicBezTo>
                    <a:pt x="221" y="349"/>
                    <a:pt x="221" y="349"/>
                    <a:pt x="221" y="349"/>
                  </a:cubicBezTo>
                  <a:cubicBezTo>
                    <a:pt x="242" y="337"/>
                    <a:pt x="242" y="337"/>
                    <a:pt x="242" y="337"/>
                  </a:cubicBezTo>
                  <a:cubicBezTo>
                    <a:pt x="246" y="338"/>
                    <a:pt x="246" y="338"/>
                    <a:pt x="246" y="338"/>
                  </a:cubicBezTo>
                  <a:cubicBezTo>
                    <a:pt x="259" y="327"/>
                    <a:pt x="259" y="327"/>
                    <a:pt x="259" y="327"/>
                  </a:cubicBezTo>
                  <a:cubicBezTo>
                    <a:pt x="270" y="328"/>
                    <a:pt x="270" y="328"/>
                    <a:pt x="270" y="328"/>
                  </a:cubicBezTo>
                  <a:cubicBezTo>
                    <a:pt x="283" y="341"/>
                    <a:pt x="283" y="341"/>
                    <a:pt x="283" y="341"/>
                  </a:cubicBezTo>
                  <a:cubicBezTo>
                    <a:pt x="300" y="359"/>
                    <a:pt x="300" y="359"/>
                    <a:pt x="300" y="359"/>
                  </a:cubicBezTo>
                  <a:cubicBezTo>
                    <a:pt x="288" y="364"/>
                    <a:pt x="288" y="364"/>
                    <a:pt x="288" y="364"/>
                  </a:cubicBezTo>
                  <a:cubicBezTo>
                    <a:pt x="290" y="370"/>
                    <a:pt x="290" y="370"/>
                    <a:pt x="290" y="370"/>
                  </a:cubicBezTo>
                  <a:cubicBezTo>
                    <a:pt x="299" y="378"/>
                    <a:pt x="299" y="378"/>
                    <a:pt x="299" y="378"/>
                  </a:cubicBezTo>
                  <a:cubicBezTo>
                    <a:pt x="304" y="382"/>
                    <a:pt x="304" y="382"/>
                    <a:pt x="304" y="382"/>
                  </a:cubicBezTo>
                  <a:cubicBezTo>
                    <a:pt x="298" y="383"/>
                    <a:pt x="298" y="383"/>
                    <a:pt x="298" y="383"/>
                  </a:cubicBezTo>
                  <a:cubicBezTo>
                    <a:pt x="283" y="384"/>
                    <a:pt x="283" y="384"/>
                    <a:pt x="283" y="384"/>
                  </a:cubicBezTo>
                  <a:cubicBezTo>
                    <a:pt x="295" y="393"/>
                    <a:pt x="295" y="393"/>
                    <a:pt x="295" y="393"/>
                  </a:cubicBezTo>
                  <a:cubicBezTo>
                    <a:pt x="305" y="404"/>
                    <a:pt x="305" y="404"/>
                    <a:pt x="305" y="404"/>
                  </a:cubicBezTo>
                  <a:cubicBezTo>
                    <a:pt x="316" y="415"/>
                    <a:pt x="316" y="415"/>
                    <a:pt x="316" y="415"/>
                  </a:cubicBezTo>
                  <a:cubicBezTo>
                    <a:pt x="327" y="404"/>
                    <a:pt x="327" y="404"/>
                    <a:pt x="327" y="404"/>
                  </a:cubicBezTo>
                  <a:cubicBezTo>
                    <a:pt x="338" y="405"/>
                    <a:pt x="338" y="405"/>
                    <a:pt x="338" y="405"/>
                  </a:cubicBezTo>
                  <a:cubicBezTo>
                    <a:pt x="338" y="415"/>
                    <a:pt x="338" y="415"/>
                    <a:pt x="338" y="415"/>
                  </a:cubicBezTo>
                  <a:cubicBezTo>
                    <a:pt x="341" y="422"/>
                    <a:pt x="341" y="422"/>
                    <a:pt x="341" y="422"/>
                  </a:cubicBezTo>
                  <a:cubicBezTo>
                    <a:pt x="330" y="432"/>
                    <a:pt x="330" y="432"/>
                    <a:pt x="330" y="432"/>
                  </a:cubicBezTo>
                  <a:cubicBezTo>
                    <a:pt x="330" y="444"/>
                    <a:pt x="330" y="444"/>
                    <a:pt x="330" y="444"/>
                  </a:cubicBezTo>
                  <a:cubicBezTo>
                    <a:pt x="338" y="450"/>
                    <a:pt x="338" y="450"/>
                    <a:pt x="338" y="450"/>
                  </a:cubicBezTo>
                  <a:cubicBezTo>
                    <a:pt x="340" y="468"/>
                    <a:pt x="340" y="468"/>
                    <a:pt x="340" y="468"/>
                  </a:cubicBezTo>
                  <a:cubicBezTo>
                    <a:pt x="351" y="467"/>
                    <a:pt x="351" y="467"/>
                    <a:pt x="351" y="467"/>
                  </a:cubicBezTo>
                  <a:cubicBezTo>
                    <a:pt x="376" y="460"/>
                    <a:pt x="376" y="460"/>
                    <a:pt x="376" y="460"/>
                  </a:cubicBezTo>
                  <a:cubicBezTo>
                    <a:pt x="404" y="458"/>
                    <a:pt x="404" y="458"/>
                    <a:pt x="404" y="458"/>
                  </a:cubicBezTo>
                  <a:cubicBezTo>
                    <a:pt x="409" y="461"/>
                    <a:pt x="409" y="461"/>
                    <a:pt x="409" y="461"/>
                  </a:cubicBezTo>
                  <a:cubicBezTo>
                    <a:pt x="410" y="455"/>
                    <a:pt x="411" y="450"/>
                    <a:pt x="411" y="448"/>
                  </a:cubicBezTo>
                  <a:cubicBezTo>
                    <a:pt x="411" y="444"/>
                    <a:pt x="406" y="438"/>
                    <a:pt x="406" y="438"/>
                  </a:cubicBezTo>
                  <a:cubicBezTo>
                    <a:pt x="428" y="445"/>
                    <a:pt x="428" y="445"/>
                    <a:pt x="428" y="445"/>
                  </a:cubicBezTo>
                  <a:cubicBezTo>
                    <a:pt x="431" y="440"/>
                    <a:pt x="431" y="440"/>
                    <a:pt x="431" y="440"/>
                  </a:cubicBezTo>
                  <a:cubicBezTo>
                    <a:pt x="446" y="451"/>
                    <a:pt x="446" y="451"/>
                    <a:pt x="446" y="451"/>
                  </a:cubicBezTo>
                  <a:cubicBezTo>
                    <a:pt x="460" y="469"/>
                    <a:pt x="460" y="469"/>
                    <a:pt x="460" y="469"/>
                  </a:cubicBezTo>
                  <a:cubicBezTo>
                    <a:pt x="460" y="469"/>
                    <a:pt x="460" y="469"/>
                    <a:pt x="458" y="472"/>
                  </a:cubicBezTo>
                  <a:cubicBezTo>
                    <a:pt x="457" y="476"/>
                    <a:pt x="457" y="479"/>
                    <a:pt x="465" y="478"/>
                  </a:cubicBezTo>
                  <a:cubicBezTo>
                    <a:pt x="473" y="477"/>
                    <a:pt x="491" y="462"/>
                    <a:pt x="491" y="462"/>
                  </a:cubicBezTo>
                  <a:cubicBezTo>
                    <a:pt x="501" y="449"/>
                    <a:pt x="501" y="449"/>
                    <a:pt x="501" y="449"/>
                  </a:cubicBezTo>
                  <a:cubicBezTo>
                    <a:pt x="515" y="434"/>
                    <a:pt x="515" y="434"/>
                    <a:pt x="515" y="434"/>
                  </a:cubicBezTo>
                  <a:cubicBezTo>
                    <a:pt x="515" y="434"/>
                    <a:pt x="519" y="439"/>
                    <a:pt x="521" y="435"/>
                  </a:cubicBezTo>
                  <a:cubicBezTo>
                    <a:pt x="523" y="432"/>
                    <a:pt x="523" y="411"/>
                    <a:pt x="522" y="407"/>
                  </a:cubicBezTo>
                  <a:cubicBezTo>
                    <a:pt x="522" y="403"/>
                    <a:pt x="517" y="391"/>
                    <a:pt x="517" y="389"/>
                  </a:cubicBezTo>
                  <a:cubicBezTo>
                    <a:pt x="517" y="387"/>
                    <a:pt x="527" y="383"/>
                    <a:pt x="527" y="383"/>
                  </a:cubicBezTo>
                  <a:cubicBezTo>
                    <a:pt x="527" y="383"/>
                    <a:pt x="535" y="378"/>
                    <a:pt x="540" y="377"/>
                  </a:cubicBezTo>
                  <a:cubicBezTo>
                    <a:pt x="545" y="377"/>
                    <a:pt x="559" y="381"/>
                    <a:pt x="559" y="381"/>
                  </a:cubicBezTo>
                  <a:cubicBezTo>
                    <a:pt x="557" y="391"/>
                    <a:pt x="557" y="391"/>
                    <a:pt x="557" y="391"/>
                  </a:cubicBezTo>
                  <a:cubicBezTo>
                    <a:pt x="557" y="391"/>
                    <a:pt x="566" y="385"/>
                    <a:pt x="573" y="382"/>
                  </a:cubicBezTo>
                  <a:cubicBezTo>
                    <a:pt x="579" y="379"/>
                    <a:pt x="584" y="365"/>
                    <a:pt x="587" y="353"/>
                  </a:cubicBezTo>
                  <a:cubicBezTo>
                    <a:pt x="589" y="340"/>
                    <a:pt x="584" y="331"/>
                    <a:pt x="580" y="332"/>
                  </a:cubicBezTo>
                  <a:cubicBezTo>
                    <a:pt x="576" y="332"/>
                    <a:pt x="568" y="339"/>
                    <a:pt x="561" y="341"/>
                  </a:cubicBezTo>
                  <a:cubicBezTo>
                    <a:pt x="555" y="343"/>
                    <a:pt x="554" y="345"/>
                    <a:pt x="549" y="345"/>
                  </a:cubicBezTo>
                  <a:cubicBezTo>
                    <a:pt x="545" y="345"/>
                    <a:pt x="551" y="335"/>
                    <a:pt x="551" y="335"/>
                  </a:cubicBezTo>
                  <a:cubicBezTo>
                    <a:pt x="562" y="321"/>
                    <a:pt x="562" y="321"/>
                    <a:pt x="562" y="321"/>
                  </a:cubicBezTo>
                  <a:cubicBezTo>
                    <a:pt x="569" y="314"/>
                    <a:pt x="569" y="314"/>
                    <a:pt x="569" y="314"/>
                  </a:cubicBezTo>
                  <a:cubicBezTo>
                    <a:pt x="572" y="296"/>
                    <a:pt x="572" y="296"/>
                    <a:pt x="572" y="296"/>
                  </a:cubicBezTo>
                  <a:cubicBezTo>
                    <a:pt x="572" y="296"/>
                    <a:pt x="554" y="289"/>
                    <a:pt x="551" y="280"/>
                  </a:cubicBezTo>
                  <a:cubicBezTo>
                    <a:pt x="547" y="271"/>
                    <a:pt x="554" y="261"/>
                    <a:pt x="554" y="261"/>
                  </a:cubicBezTo>
                  <a:cubicBezTo>
                    <a:pt x="579" y="279"/>
                    <a:pt x="579" y="279"/>
                    <a:pt x="579" y="279"/>
                  </a:cubicBezTo>
                  <a:cubicBezTo>
                    <a:pt x="586" y="278"/>
                    <a:pt x="586" y="278"/>
                    <a:pt x="586" y="278"/>
                  </a:cubicBezTo>
                  <a:cubicBezTo>
                    <a:pt x="593" y="299"/>
                    <a:pt x="593" y="299"/>
                    <a:pt x="593" y="299"/>
                  </a:cubicBezTo>
                  <a:cubicBezTo>
                    <a:pt x="598" y="299"/>
                    <a:pt x="598" y="299"/>
                    <a:pt x="598" y="299"/>
                  </a:cubicBezTo>
                  <a:cubicBezTo>
                    <a:pt x="601" y="303"/>
                    <a:pt x="599" y="321"/>
                    <a:pt x="599" y="326"/>
                  </a:cubicBezTo>
                  <a:cubicBezTo>
                    <a:pt x="599" y="331"/>
                    <a:pt x="596" y="347"/>
                    <a:pt x="596" y="347"/>
                  </a:cubicBezTo>
                  <a:cubicBezTo>
                    <a:pt x="604" y="350"/>
                    <a:pt x="604" y="350"/>
                    <a:pt x="604" y="350"/>
                  </a:cubicBezTo>
                  <a:cubicBezTo>
                    <a:pt x="611" y="317"/>
                    <a:pt x="611" y="317"/>
                    <a:pt x="611" y="317"/>
                  </a:cubicBezTo>
                  <a:lnTo>
                    <a:pt x="611" y="289"/>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10">
              <a:extLst>
                <a:ext uri="{FF2B5EF4-FFF2-40B4-BE49-F238E27FC236}">
                  <a16:creationId xmlns:a16="http://schemas.microsoft.com/office/drawing/2014/main" id="{6B6AF70C-E30C-4006-B360-806AE62FC1F1}"/>
                </a:ext>
              </a:extLst>
            </p:cNvPr>
            <p:cNvSpPr>
              <a:spLocks/>
            </p:cNvSpPr>
            <p:nvPr/>
          </p:nvSpPr>
          <p:spPr bwMode="auto">
            <a:xfrm>
              <a:off x="2633145" y="3844520"/>
              <a:ext cx="487193" cy="1082224"/>
            </a:xfrm>
            <a:custGeom>
              <a:avLst/>
              <a:gdLst>
                <a:gd name="T0" fmla="*/ 102 w 404"/>
                <a:gd name="T1" fmla="*/ 102 h 892"/>
                <a:gd name="T2" fmla="*/ 135 w 404"/>
                <a:gd name="T3" fmla="*/ 65 h 892"/>
                <a:gd name="T4" fmla="*/ 167 w 404"/>
                <a:gd name="T5" fmla="*/ 48 h 892"/>
                <a:gd name="T6" fmla="*/ 210 w 404"/>
                <a:gd name="T7" fmla="*/ 0 h 892"/>
                <a:gd name="T8" fmla="*/ 251 w 404"/>
                <a:gd name="T9" fmla="*/ 35 h 892"/>
                <a:gd name="T10" fmla="*/ 260 w 404"/>
                <a:gd name="T11" fmla="*/ 59 h 892"/>
                <a:gd name="T12" fmla="*/ 234 w 404"/>
                <a:gd name="T13" fmla="*/ 95 h 892"/>
                <a:gd name="T14" fmla="*/ 236 w 404"/>
                <a:gd name="T15" fmla="*/ 136 h 892"/>
                <a:gd name="T16" fmla="*/ 255 w 404"/>
                <a:gd name="T17" fmla="*/ 135 h 892"/>
                <a:gd name="T18" fmla="*/ 296 w 404"/>
                <a:gd name="T19" fmla="*/ 169 h 892"/>
                <a:gd name="T20" fmla="*/ 300 w 404"/>
                <a:gd name="T21" fmla="*/ 227 h 892"/>
                <a:gd name="T22" fmla="*/ 331 w 404"/>
                <a:gd name="T23" fmla="*/ 268 h 892"/>
                <a:gd name="T24" fmla="*/ 307 w 404"/>
                <a:gd name="T25" fmla="*/ 286 h 892"/>
                <a:gd name="T26" fmla="*/ 308 w 404"/>
                <a:gd name="T27" fmla="*/ 349 h 892"/>
                <a:gd name="T28" fmla="*/ 286 w 404"/>
                <a:gd name="T29" fmla="*/ 358 h 892"/>
                <a:gd name="T30" fmla="*/ 278 w 404"/>
                <a:gd name="T31" fmla="*/ 384 h 892"/>
                <a:gd name="T32" fmla="*/ 265 w 404"/>
                <a:gd name="T33" fmla="*/ 426 h 892"/>
                <a:gd name="T34" fmla="*/ 300 w 404"/>
                <a:gd name="T35" fmla="*/ 450 h 892"/>
                <a:gd name="T36" fmla="*/ 326 w 404"/>
                <a:gd name="T37" fmla="*/ 472 h 892"/>
                <a:gd name="T38" fmla="*/ 371 w 404"/>
                <a:gd name="T39" fmla="*/ 500 h 892"/>
                <a:gd name="T40" fmla="*/ 385 w 404"/>
                <a:gd name="T41" fmla="*/ 527 h 892"/>
                <a:gd name="T42" fmla="*/ 351 w 404"/>
                <a:gd name="T43" fmla="*/ 553 h 892"/>
                <a:gd name="T44" fmla="*/ 361 w 404"/>
                <a:gd name="T45" fmla="*/ 583 h 892"/>
                <a:gd name="T46" fmla="*/ 395 w 404"/>
                <a:gd name="T47" fmla="*/ 618 h 892"/>
                <a:gd name="T48" fmla="*/ 404 w 404"/>
                <a:gd name="T49" fmla="*/ 655 h 892"/>
                <a:gd name="T50" fmla="*/ 388 w 404"/>
                <a:gd name="T51" fmla="*/ 733 h 892"/>
                <a:gd name="T52" fmla="*/ 400 w 404"/>
                <a:gd name="T53" fmla="*/ 781 h 892"/>
                <a:gd name="T54" fmla="*/ 358 w 404"/>
                <a:gd name="T55" fmla="*/ 792 h 892"/>
                <a:gd name="T56" fmla="*/ 346 w 404"/>
                <a:gd name="T57" fmla="*/ 827 h 892"/>
                <a:gd name="T58" fmla="*/ 306 w 404"/>
                <a:gd name="T59" fmla="*/ 845 h 892"/>
                <a:gd name="T60" fmla="*/ 311 w 404"/>
                <a:gd name="T61" fmla="*/ 882 h 892"/>
                <a:gd name="T62" fmla="*/ 267 w 404"/>
                <a:gd name="T63" fmla="*/ 882 h 892"/>
                <a:gd name="T64" fmla="*/ 221 w 404"/>
                <a:gd name="T65" fmla="*/ 869 h 892"/>
                <a:gd name="T66" fmla="*/ 172 w 404"/>
                <a:gd name="T67" fmla="*/ 812 h 892"/>
                <a:gd name="T68" fmla="*/ 141 w 404"/>
                <a:gd name="T69" fmla="*/ 759 h 892"/>
                <a:gd name="T70" fmla="*/ 166 w 404"/>
                <a:gd name="T71" fmla="*/ 749 h 892"/>
                <a:gd name="T72" fmla="*/ 220 w 404"/>
                <a:gd name="T73" fmla="*/ 754 h 892"/>
                <a:gd name="T74" fmla="*/ 218 w 404"/>
                <a:gd name="T75" fmla="*/ 725 h 892"/>
                <a:gd name="T76" fmla="*/ 166 w 404"/>
                <a:gd name="T77" fmla="*/ 724 h 892"/>
                <a:gd name="T78" fmla="*/ 124 w 404"/>
                <a:gd name="T79" fmla="*/ 643 h 892"/>
                <a:gd name="T80" fmla="*/ 143 w 404"/>
                <a:gd name="T81" fmla="*/ 618 h 892"/>
                <a:gd name="T82" fmla="*/ 155 w 404"/>
                <a:gd name="T83" fmla="*/ 596 h 892"/>
                <a:gd name="T84" fmla="*/ 131 w 404"/>
                <a:gd name="T85" fmla="*/ 528 h 892"/>
                <a:gd name="T86" fmla="*/ 181 w 404"/>
                <a:gd name="T87" fmla="*/ 472 h 892"/>
                <a:gd name="T88" fmla="*/ 183 w 404"/>
                <a:gd name="T89" fmla="*/ 440 h 892"/>
                <a:gd name="T90" fmla="*/ 187 w 404"/>
                <a:gd name="T91" fmla="*/ 385 h 892"/>
                <a:gd name="T92" fmla="*/ 145 w 404"/>
                <a:gd name="T93" fmla="*/ 400 h 892"/>
                <a:gd name="T94" fmla="*/ 137 w 404"/>
                <a:gd name="T95" fmla="*/ 389 h 892"/>
                <a:gd name="T96" fmla="*/ 114 w 404"/>
                <a:gd name="T97" fmla="*/ 433 h 892"/>
                <a:gd name="T98" fmla="*/ 74 w 404"/>
                <a:gd name="T99" fmla="*/ 422 h 892"/>
                <a:gd name="T100" fmla="*/ 81 w 404"/>
                <a:gd name="T101" fmla="*/ 373 h 892"/>
                <a:gd name="T102" fmla="*/ 56 w 404"/>
                <a:gd name="T103" fmla="*/ 390 h 892"/>
                <a:gd name="T104" fmla="*/ 30 w 404"/>
                <a:gd name="T105" fmla="*/ 322 h 892"/>
                <a:gd name="T106" fmla="*/ 12 w 404"/>
                <a:gd name="T107" fmla="*/ 283 h 892"/>
                <a:gd name="T108" fmla="*/ 12 w 404"/>
                <a:gd name="T109" fmla="*/ 238 h 892"/>
                <a:gd name="T110" fmla="*/ 40 w 404"/>
                <a:gd name="T111" fmla="*/ 183 h 892"/>
                <a:gd name="T112" fmla="*/ 51 w 404"/>
                <a:gd name="T113" fmla="*/ 129 h 892"/>
                <a:gd name="T114" fmla="*/ 73 w 404"/>
                <a:gd name="T115" fmla="*/ 119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892">
                  <a:moveTo>
                    <a:pt x="69" y="107"/>
                  </a:moveTo>
                  <a:cubicBezTo>
                    <a:pt x="79" y="104"/>
                    <a:pt x="79" y="104"/>
                    <a:pt x="79" y="104"/>
                  </a:cubicBezTo>
                  <a:cubicBezTo>
                    <a:pt x="102" y="102"/>
                    <a:pt x="102" y="102"/>
                    <a:pt x="102" y="102"/>
                  </a:cubicBezTo>
                  <a:cubicBezTo>
                    <a:pt x="123" y="90"/>
                    <a:pt x="123" y="90"/>
                    <a:pt x="123" y="90"/>
                  </a:cubicBezTo>
                  <a:cubicBezTo>
                    <a:pt x="135" y="82"/>
                    <a:pt x="135" y="82"/>
                    <a:pt x="135" y="82"/>
                  </a:cubicBezTo>
                  <a:cubicBezTo>
                    <a:pt x="135" y="65"/>
                    <a:pt x="135" y="65"/>
                    <a:pt x="135" y="65"/>
                  </a:cubicBezTo>
                  <a:cubicBezTo>
                    <a:pt x="137" y="61"/>
                    <a:pt x="137" y="61"/>
                    <a:pt x="137" y="61"/>
                  </a:cubicBezTo>
                  <a:cubicBezTo>
                    <a:pt x="150" y="58"/>
                    <a:pt x="150" y="58"/>
                    <a:pt x="150" y="58"/>
                  </a:cubicBezTo>
                  <a:cubicBezTo>
                    <a:pt x="167" y="48"/>
                    <a:pt x="167" y="48"/>
                    <a:pt x="167" y="48"/>
                  </a:cubicBezTo>
                  <a:cubicBezTo>
                    <a:pt x="169" y="41"/>
                    <a:pt x="169" y="41"/>
                    <a:pt x="169" y="41"/>
                  </a:cubicBezTo>
                  <a:cubicBezTo>
                    <a:pt x="192" y="18"/>
                    <a:pt x="192" y="18"/>
                    <a:pt x="192" y="18"/>
                  </a:cubicBezTo>
                  <a:cubicBezTo>
                    <a:pt x="210" y="0"/>
                    <a:pt x="210" y="0"/>
                    <a:pt x="210" y="0"/>
                  </a:cubicBezTo>
                  <a:cubicBezTo>
                    <a:pt x="218" y="9"/>
                    <a:pt x="218" y="9"/>
                    <a:pt x="218" y="9"/>
                  </a:cubicBezTo>
                  <a:cubicBezTo>
                    <a:pt x="230" y="17"/>
                    <a:pt x="230" y="17"/>
                    <a:pt x="230" y="17"/>
                  </a:cubicBezTo>
                  <a:cubicBezTo>
                    <a:pt x="251" y="35"/>
                    <a:pt x="251" y="35"/>
                    <a:pt x="251" y="35"/>
                  </a:cubicBezTo>
                  <a:cubicBezTo>
                    <a:pt x="263" y="38"/>
                    <a:pt x="263" y="38"/>
                    <a:pt x="263" y="38"/>
                  </a:cubicBezTo>
                  <a:cubicBezTo>
                    <a:pt x="270" y="49"/>
                    <a:pt x="270" y="49"/>
                    <a:pt x="270" y="49"/>
                  </a:cubicBezTo>
                  <a:cubicBezTo>
                    <a:pt x="260" y="59"/>
                    <a:pt x="260" y="59"/>
                    <a:pt x="260" y="59"/>
                  </a:cubicBezTo>
                  <a:cubicBezTo>
                    <a:pt x="253" y="63"/>
                    <a:pt x="253" y="63"/>
                    <a:pt x="253" y="63"/>
                  </a:cubicBezTo>
                  <a:cubicBezTo>
                    <a:pt x="253" y="63"/>
                    <a:pt x="236" y="71"/>
                    <a:pt x="232" y="82"/>
                  </a:cubicBezTo>
                  <a:cubicBezTo>
                    <a:pt x="234" y="95"/>
                    <a:pt x="234" y="95"/>
                    <a:pt x="234" y="95"/>
                  </a:cubicBezTo>
                  <a:cubicBezTo>
                    <a:pt x="243" y="114"/>
                    <a:pt x="243" y="114"/>
                    <a:pt x="243" y="114"/>
                  </a:cubicBezTo>
                  <a:cubicBezTo>
                    <a:pt x="243" y="114"/>
                    <a:pt x="235" y="116"/>
                    <a:pt x="234" y="120"/>
                  </a:cubicBezTo>
                  <a:cubicBezTo>
                    <a:pt x="233" y="124"/>
                    <a:pt x="236" y="136"/>
                    <a:pt x="236" y="136"/>
                  </a:cubicBezTo>
                  <a:cubicBezTo>
                    <a:pt x="239" y="143"/>
                    <a:pt x="239" y="143"/>
                    <a:pt x="239" y="143"/>
                  </a:cubicBezTo>
                  <a:cubicBezTo>
                    <a:pt x="243" y="146"/>
                    <a:pt x="243" y="146"/>
                    <a:pt x="243" y="146"/>
                  </a:cubicBezTo>
                  <a:cubicBezTo>
                    <a:pt x="255" y="135"/>
                    <a:pt x="255" y="135"/>
                    <a:pt x="255" y="135"/>
                  </a:cubicBezTo>
                  <a:cubicBezTo>
                    <a:pt x="288" y="138"/>
                    <a:pt x="288" y="138"/>
                    <a:pt x="288" y="138"/>
                  </a:cubicBezTo>
                  <a:cubicBezTo>
                    <a:pt x="288" y="138"/>
                    <a:pt x="291" y="148"/>
                    <a:pt x="294" y="154"/>
                  </a:cubicBezTo>
                  <a:cubicBezTo>
                    <a:pt x="297" y="160"/>
                    <a:pt x="300" y="163"/>
                    <a:pt x="296" y="169"/>
                  </a:cubicBezTo>
                  <a:cubicBezTo>
                    <a:pt x="292" y="175"/>
                    <a:pt x="283" y="184"/>
                    <a:pt x="286" y="189"/>
                  </a:cubicBezTo>
                  <a:cubicBezTo>
                    <a:pt x="290" y="194"/>
                    <a:pt x="295" y="193"/>
                    <a:pt x="297" y="203"/>
                  </a:cubicBezTo>
                  <a:cubicBezTo>
                    <a:pt x="298" y="213"/>
                    <a:pt x="300" y="227"/>
                    <a:pt x="300" y="227"/>
                  </a:cubicBezTo>
                  <a:cubicBezTo>
                    <a:pt x="308" y="241"/>
                    <a:pt x="308" y="241"/>
                    <a:pt x="308" y="241"/>
                  </a:cubicBezTo>
                  <a:cubicBezTo>
                    <a:pt x="309" y="251"/>
                    <a:pt x="309" y="251"/>
                    <a:pt x="309" y="251"/>
                  </a:cubicBezTo>
                  <a:cubicBezTo>
                    <a:pt x="309" y="251"/>
                    <a:pt x="326" y="263"/>
                    <a:pt x="331" y="268"/>
                  </a:cubicBezTo>
                  <a:cubicBezTo>
                    <a:pt x="337" y="273"/>
                    <a:pt x="340" y="280"/>
                    <a:pt x="340" y="280"/>
                  </a:cubicBezTo>
                  <a:cubicBezTo>
                    <a:pt x="320" y="281"/>
                    <a:pt x="320" y="281"/>
                    <a:pt x="320" y="281"/>
                  </a:cubicBezTo>
                  <a:cubicBezTo>
                    <a:pt x="320" y="281"/>
                    <a:pt x="308" y="284"/>
                    <a:pt x="307" y="286"/>
                  </a:cubicBezTo>
                  <a:cubicBezTo>
                    <a:pt x="306" y="289"/>
                    <a:pt x="304" y="295"/>
                    <a:pt x="304" y="295"/>
                  </a:cubicBezTo>
                  <a:cubicBezTo>
                    <a:pt x="304" y="296"/>
                    <a:pt x="303" y="310"/>
                    <a:pt x="303" y="310"/>
                  </a:cubicBezTo>
                  <a:cubicBezTo>
                    <a:pt x="308" y="349"/>
                    <a:pt x="308" y="349"/>
                    <a:pt x="308" y="349"/>
                  </a:cubicBezTo>
                  <a:cubicBezTo>
                    <a:pt x="302" y="360"/>
                    <a:pt x="302" y="360"/>
                    <a:pt x="302" y="360"/>
                  </a:cubicBezTo>
                  <a:cubicBezTo>
                    <a:pt x="298" y="354"/>
                    <a:pt x="298" y="354"/>
                    <a:pt x="298" y="354"/>
                  </a:cubicBezTo>
                  <a:cubicBezTo>
                    <a:pt x="298" y="354"/>
                    <a:pt x="289" y="356"/>
                    <a:pt x="286" y="358"/>
                  </a:cubicBezTo>
                  <a:cubicBezTo>
                    <a:pt x="283" y="361"/>
                    <a:pt x="279" y="366"/>
                    <a:pt x="279" y="366"/>
                  </a:cubicBezTo>
                  <a:cubicBezTo>
                    <a:pt x="292" y="371"/>
                    <a:pt x="292" y="371"/>
                    <a:pt x="292" y="371"/>
                  </a:cubicBezTo>
                  <a:cubicBezTo>
                    <a:pt x="292" y="371"/>
                    <a:pt x="282" y="382"/>
                    <a:pt x="278" y="384"/>
                  </a:cubicBezTo>
                  <a:cubicBezTo>
                    <a:pt x="275" y="386"/>
                    <a:pt x="260" y="400"/>
                    <a:pt x="258" y="404"/>
                  </a:cubicBezTo>
                  <a:cubicBezTo>
                    <a:pt x="256" y="407"/>
                    <a:pt x="260" y="415"/>
                    <a:pt x="260" y="415"/>
                  </a:cubicBezTo>
                  <a:cubicBezTo>
                    <a:pt x="265" y="426"/>
                    <a:pt x="265" y="426"/>
                    <a:pt x="265" y="426"/>
                  </a:cubicBezTo>
                  <a:cubicBezTo>
                    <a:pt x="274" y="435"/>
                    <a:pt x="274" y="435"/>
                    <a:pt x="274" y="435"/>
                  </a:cubicBezTo>
                  <a:cubicBezTo>
                    <a:pt x="291" y="444"/>
                    <a:pt x="291" y="444"/>
                    <a:pt x="291" y="444"/>
                  </a:cubicBezTo>
                  <a:cubicBezTo>
                    <a:pt x="300" y="450"/>
                    <a:pt x="300" y="450"/>
                    <a:pt x="300" y="450"/>
                  </a:cubicBezTo>
                  <a:cubicBezTo>
                    <a:pt x="304" y="444"/>
                    <a:pt x="304" y="444"/>
                    <a:pt x="304" y="444"/>
                  </a:cubicBezTo>
                  <a:cubicBezTo>
                    <a:pt x="315" y="448"/>
                    <a:pt x="315" y="448"/>
                    <a:pt x="315" y="448"/>
                  </a:cubicBezTo>
                  <a:cubicBezTo>
                    <a:pt x="326" y="472"/>
                    <a:pt x="326" y="472"/>
                    <a:pt x="326" y="472"/>
                  </a:cubicBezTo>
                  <a:cubicBezTo>
                    <a:pt x="335" y="475"/>
                    <a:pt x="335" y="475"/>
                    <a:pt x="335" y="475"/>
                  </a:cubicBezTo>
                  <a:cubicBezTo>
                    <a:pt x="335" y="475"/>
                    <a:pt x="347" y="471"/>
                    <a:pt x="354" y="481"/>
                  </a:cubicBezTo>
                  <a:cubicBezTo>
                    <a:pt x="361" y="490"/>
                    <a:pt x="371" y="500"/>
                    <a:pt x="371" y="500"/>
                  </a:cubicBezTo>
                  <a:cubicBezTo>
                    <a:pt x="369" y="506"/>
                    <a:pt x="369" y="506"/>
                    <a:pt x="369" y="506"/>
                  </a:cubicBezTo>
                  <a:cubicBezTo>
                    <a:pt x="378" y="523"/>
                    <a:pt x="378" y="523"/>
                    <a:pt x="378" y="523"/>
                  </a:cubicBezTo>
                  <a:cubicBezTo>
                    <a:pt x="385" y="527"/>
                    <a:pt x="385" y="527"/>
                    <a:pt x="385" y="527"/>
                  </a:cubicBezTo>
                  <a:cubicBezTo>
                    <a:pt x="385" y="527"/>
                    <a:pt x="387" y="531"/>
                    <a:pt x="383" y="533"/>
                  </a:cubicBezTo>
                  <a:cubicBezTo>
                    <a:pt x="379" y="535"/>
                    <a:pt x="362" y="550"/>
                    <a:pt x="362" y="550"/>
                  </a:cubicBezTo>
                  <a:cubicBezTo>
                    <a:pt x="351" y="553"/>
                    <a:pt x="351" y="553"/>
                    <a:pt x="351" y="553"/>
                  </a:cubicBezTo>
                  <a:cubicBezTo>
                    <a:pt x="351" y="553"/>
                    <a:pt x="345" y="562"/>
                    <a:pt x="345" y="567"/>
                  </a:cubicBezTo>
                  <a:cubicBezTo>
                    <a:pt x="344" y="571"/>
                    <a:pt x="343" y="580"/>
                    <a:pt x="350" y="582"/>
                  </a:cubicBezTo>
                  <a:cubicBezTo>
                    <a:pt x="357" y="585"/>
                    <a:pt x="361" y="583"/>
                    <a:pt x="361" y="583"/>
                  </a:cubicBezTo>
                  <a:cubicBezTo>
                    <a:pt x="370" y="583"/>
                    <a:pt x="370" y="583"/>
                    <a:pt x="370" y="583"/>
                  </a:cubicBezTo>
                  <a:cubicBezTo>
                    <a:pt x="380" y="586"/>
                    <a:pt x="380" y="586"/>
                    <a:pt x="380" y="586"/>
                  </a:cubicBezTo>
                  <a:cubicBezTo>
                    <a:pt x="395" y="618"/>
                    <a:pt x="395" y="618"/>
                    <a:pt x="395" y="618"/>
                  </a:cubicBezTo>
                  <a:cubicBezTo>
                    <a:pt x="404" y="634"/>
                    <a:pt x="404" y="634"/>
                    <a:pt x="404" y="634"/>
                  </a:cubicBezTo>
                  <a:cubicBezTo>
                    <a:pt x="404" y="634"/>
                    <a:pt x="401" y="642"/>
                    <a:pt x="402" y="646"/>
                  </a:cubicBezTo>
                  <a:cubicBezTo>
                    <a:pt x="403" y="650"/>
                    <a:pt x="404" y="655"/>
                    <a:pt x="404" y="655"/>
                  </a:cubicBezTo>
                  <a:cubicBezTo>
                    <a:pt x="399" y="666"/>
                    <a:pt x="399" y="666"/>
                    <a:pt x="399" y="666"/>
                  </a:cubicBezTo>
                  <a:cubicBezTo>
                    <a:pt x="399" y="666"/>
                    <a:pt x="392" y="689"/>
                    <a:pt x="388" y="701"/>
                  </a:cubicBezTo>
                  <a:cubicBezTo>
                    <a:pt x="385" y="713"/>
                    <a:pt x="384" y="727"/>
                    <a:pt x="388" y="733"/>
                  </a:cubicBezTo>
                  <a:cubicBezTo>
                    <a:pt x="393" y="740"/>
                    <a:pt x="396" y="753"/>
                    <a:pt x="396" y="753"/>
                  </a:cubicBezTo>
                  <a:cubicBezTo>
                    <a:pt x="400" y="774"/>
                    <a:pt x="400" y="774"/>
                    <a:pt x="400" y="774"/>
                  </a:cubicBezTo>
                  <a:cubicBezTo>
                    <a:pt x="400" y="781"/>
                    <a:pt x="400" y="781"/>
                    <a:pt x="400" y="781"/>
                  </a:cubicBezTo>
                  <a:cubicBezTo>
                    <a:pt x="391" y="790"/>
                    <a:pt x="391" y="790"/>
                    <a:pt x="391" y="790"/>
                  </a:cubicBezTo>
                  <a:cubicBezTo>
                    <a:pt x="391" y="790"/>
                    <a:pt x="393" y="789"/>
                    <a:pt x="383" y="789"/>
                  </a:cubicBezTo>
                  <a:cubicBezTo>
                    <a:pt x="373" y="790"/>
                    <a:pt x="358" y="786"/>
                    <a:pt x="358" y="792"/>
                  </a:cubicBezTo>
                  <a:cubicBezTo>
                    <a:pt x="358" y="798"/>
                    <a:pt x="360" y="803"/>
                    <a:pt x="360" y="804"/>
                  </a:cubicBezTo>
                  <a:cubicBezTo>
                    <a:pt x="361" y="805"/>
                    <a:pt x="361" y="811"/>
                    <a:pt x="358" y="814"/>
                  </a:cubicBezTo>
                  <a:cubicBezTo>
                    <a:pt x="355" y="817"/>
                    <a:pt x="346" y="827"/>
                    <a:pt x="346" y="827"/>
                  </a:cubicBezTo>
                  <a:cubicBezTo>
                    <a:pt x="334" y="836"/>
                    <a:pt x="334" y="836"/>
                    <a:pt x="334" y="836"/>
                  </a:cubicBezTo>
                  <a:cubicBezTo>
                    <a:pt x="317" y="837"/>
                    <a:pt x="317" y="837"/>
                    <a:pt x="317" y="837"/>
                  </a:cubicBezTo>
                  <a:cubicBezTo>
                    <a:pt x="317" y="837"/>
                    <a:pt x="309" y="836"/>
                    <a:pt x="306" y="845"/>
                  </a:cubicBezTo>
                  <a:cubicBezTo>
                    <a:pt x="303" y="854"/>
                    <a:pt x="301" y="859"/>
                    <a:pt x="305" y="863"/>
                  </a:cubicBezTo>
                  <a:cubicBezTo>
                    <a:pt x="309" y="866"/>
                    <a:pt x="315" y="870"/>
                    <a:pt x="315" y="870"/>
                  </a:cubicBezTo>
                  <a:cubicBezTo>
                    <a:pt x="311" y="882"/>
                    <a:pt x="311" y="882"/>
                    <a:pt x="311" y="882"/>
                  </a:cubicBezTo>
                  <a:cubicBezTo>
                    <a:pt x="300" y="884"/>
                    <a:pt x="300" y="884"/>
                    <a:pt x="300" y="884"/>
                  </a:cubicBezTo>
                  <a:cubicBezTo>
                    <a:pt x="300" y="884"/>
                    <a:pt x="280" y="884"/>
                    <a:pt x="276" y="888"/>
                  </a:cubicBezTo>
                  <a:cubicBezTo>
                    <a:pt x="272" y="892"/>
                    <a:pt x="267" y="882"/>
                    <a:pt x="267" y="882"/>
                  </a:cubicBezTo>
                  <a:cubicBezTo>
                    <a:pt x="255" y="881"/>
                    <a:pt x="255" y="881"/>
                    <a:pt x="255" y="881"/>
                  </a:cubicBezTo>
                  <a:cubicBezTo>
                    <a:pt x="244" y="872"/>
                    <a:pt x="244" y="872"/>
                    <a:pt x="244" y="872"/>
                  </a:cubicBezTo>
                  <a:cubicBezTo>
                    <a:pt x="221" y="869"/>
                    <a:pt x="221" y="869"/>
                    <a:pt x="221" y="869"/>
                  </a:cubicBezTo>
                  <a:cubicBezTo>
                    <a:pt x="199" y="851"/>
                    <a:pt x="199" y="851"/>
                    <a:pt x="199" y="851"/>
                  </a:cubicBezTo>
                  <a:cubicBezTo>
                    <a:pt x="179" y="821"/>
                    <a:pt x="179" y="821"/>
                    <a:pt x="179" y="821"/>
                  </a:cubicBezTo>
                  <a:cubicBezTo>
                    <a:pt x="172" y="812"/>
                    <a:pt x="172" y="812"/>
                    <a:pt x="172" y="812"/>
                  </a:cubicBezTo>
                  <a:cubicBezTo>
                    <a:pt x="172" y="812"/>
                    <a:pt x="172" y="804"/>
                    <a:pt x="169" y="792"/>
                  </a:cubicBezTo>
                  <a:cubicBezTo>
                    <a:pt x="167" y="781"/>
                    <a:pt x="144" y="763"/>
                    <a:pt x="144" y="763"/>
                  </a:cubicBezTo>
                  <a:cubicBezTo>
                    <a:pt x="141" y="759"/>
                    <a:pt x="141" y="759"/>
                    <a:pt x="141" y="759"/>
                  </a:cubicBezTo>
                  <a:cubicBezTo>
                    <a:pt x="145" y="746"/>
                    <a:pt x="145" y="746"/>
                    <a:pt x="145" y="746"/>
                  </a:cubicBezTo>
                  <a:cubicBezTo>
                    <a:pt x="155" y="742"/>
                    <a:pt x="155" y="742"/>
                    <a:pt x="155" y="742"/>
                  </a:cubicBezTo>
                  <a:cubicBezTo>
                    <a:pt x="166" y="749"/>
                    <a:pt x="166" y="749"/>
                    <a:pt x="166" y="749"/>
                  </a:cubicBezTo>
                  <a:cubicBezTo>
                    <a:pt x="166" y="749"/>
                    <a:pt x="177" y="762"/>
                    <a:pt x="184" y="766"/>
                  </a:cubicBezTo>
                  <a:cubicBezTo>
                    <a:pt x="191" y="771"/>
                    <a:pt x="198" y="773"/>
                    <a:pt x="203" y="769"/>
                  </a:cubicBezTo>
                  <a:cubicBezTo>
                    <a:pt x="207" y="765"/>
                    <a:pt x="220" y="754"/>
                    <a:pt x="220" y="754"/>
                  </a:cubicBezTo>
                  <a:cubicBezTo>
                    <a:pt x="209" y="751"/>
                    <a:pt x="209" y="751"/>
                    <a:pt x="209" y="751"/>
                  </a:cubicBezTo>
                  <a:cubicBezTo>
                    <a:pt x="209" y="751"/>
                    <a:pt x="222" y="738"/>
                    <a:pt x="222" y="736"/>
                  </a:cubicBezTo>
                  <a:cubicBezTo>
                    <a:pt x="222" y="733"/>
                    <a:pt x="221" y="727"/>
                    <a:pt x="218" y="725"/>
                  </a:cubicBezTo>
                  <a:cubicBezTo>
                    <a:pt x="215" y="724"/>
                    <a:pt x="196" y="729"/>
                    <a:pt x="196" y="729"/>
                  </a:cubicBezTo>
                  <a:cubicBezTo>
                    <a:pt x="189" y="735"/>
                    <a:pt x="189" y="735"/>
                    <a:pt x="189" y="735"/>
                  </a:cubicBezTo>
                  <a:cubicBezTo>
                    <a:pt x="189" y="735"/>
                    <a:pt x="175" y="734"/>
                    <a:pt x="166" y="724"/>
                  </a:cubicBezTo>
                  <a:cubicBezTo>
                    <a:pt x="158" y="714"/>
                    <a:pt x="150" y="694"/>
                    <a:pt x="150" y="694"/>
                  </a:cubicBezTo>
                  <a:cubicBezTo>
                    <a:pt x="150" y="694"/>
                    <a:pt x="131" y="679"/>
                    <a:pt x="130" y="667"/>
                  </a:cubicBezTo>
                  <a:cubicBezTo>
                    <a:pt x="130" y="667"/>
                    <a:pt x="122" y="650"/>
                    <a:pt x="124" y="643"/>
                  </a:cubicBezTo>
                  <a:cubicBezTo>
                    <a:pt x="125" y="637"/>
                    <a:pt x="129" y="641"/>
                    <a:pt x="129" y="641"/>
                  </a:cubicBezTo>
                  <a:cubicBezTo>
                    <a:pt x="141" y="631"/>
                    <a:pt x="141" y="631"/>
                    <a:pt x="141" y="631"/>
                  </a:cubicBezTo>
                  <a:cubicBezTo>
                    <a:pt x="141" y="631"/>
                    <a:pt x="139" y="621"/>
                    <a:pt x="143" y="618"/>
                  </a:cubicBezTo>
                  <a:cubicBezTo>
                    <a:pt x="147" y="614"/>
                    <a:pt x="168" y="604"/>
                    <a:pt x="170" y="602"/>
                  </a:cubicBezTo>
                  <a:cubicBezTo>
                    <a:pt x="172" y="600"/>
                    <a:pt x="180" y="588"/>
                    <a:pt x="179" y="584"/>
                  </a:cubicBezTo>
                  <a:cubicBezTo>
                    <a:pt x="178" y="580"/>
                    <a:pt x="155" y="596"/>
                    <a:pt x="155" y="596"/>
                  </a:cubicBezTo>
                  <a:cubicBezTo>
                    <a:pt x="144" y="572"/>
                    <a:pt x="144" y="572"/>
                    <a:pt x="144" y="572"/>
                  </a:cubicBezTo>
                  <a:cubicBezTo>
                    <a:pt x="144" y="572"/>
                    <a:pt x="129" y="568"/>
                    <a:pt x="128" y="557"/>
                  </a:cubicBezTo>
                  <a:cubicBezTo>
                    <a:pt x="127" y="546"/>
                    <a:pt x="131" y="528"/>
                    <a:pt x="131" y="528"/>
                  </a:cubicBezTo>
                  <a:cubicBezTo>
                    <a:pt x="146" y="497"/>
                    <a:pt x="146" y="497"/>
                    <a:pt x="146" y="497"/>
                  </a:cubicBezTo>
                  <a:cubicBezTo>
                    <a:pt x="168" y="495"/>
                    <a:pt x="168" y="495"/>
                    <a:pt x="168" y="495"/>
                  </a:cubicBezTo>
                  <a:cubicBezTo>
                    <a:pt x="181" y="472"/>
                    <a:pt x="181" y="472"/>
                    <a:pt x="181" y="472"/>
                  </a:cubicBezTo>
                  <a:cubicBezTo>
                    <a:pt x="162" y="464"/>
                    <a:pt x="162" y="464"/>
                    <a:pt x="162" y="464"/>
                  </a:cubicBezTo>
                  <a:cubicBezTo>
                    <a:pt x="162" y="464"/>
                    <a:pt x="157" y="463"/>
                    <a:pt x="162" y="457"/>
                  </a:cubicBezTo>
                  <a:cubicBezTo>
                    <a:pt x="167" y="452"/>
                    <a:pt x="183" y="440"/>
                    <a:pt x="183" y="440"/>
                  </a:cubicBezTo>
                  <a:cubicBezTo>
                    <a:pt x="191" y="430"/>
                    <a:pt x="191" y="430"/>
                    <a:pt x="191" y="430"/>
                  </a:cubicBezTo>
                  <a:cubicBezTo>
                    <a:pt x="191" y="430"/>
                    <a:pt x="190" y="419"/>
                    <a:pt x="188" y="412"/>
                  </a:cubicBezTo>
                  <a:cubicBezTo>
                    <a:pt x="186" y="404"/>
                    <a:pt x="186" y="390"/>
                    <a:pt x="187" y="385"/>
                  </a:cubicBezTo>
                  <a:cubicBezTo>
                    <a:pt x="189" y="380"/>
                    <a:pt x="189" y="380"/>
                    <a:pt x="189" y="380"/>
                  </a:cubicBezTo>
                  <a:cubicBezTo>
                    <a:pt x="189" y="380"/>
                    <a:pt x="180" y="378"/>
                    <a:pt x="162" y="389"/>
                  </a:cubicBezTo>
                  <a:cubicBezTo>
                    <a:pt x="145" y="400"/>
                    <a:pt x="145" y="400"/>
                    <a:pt x="145" y="400"/>
                  </a:cubicBezTo>
                  <a:cubicBezTo>
                    <a:pt x="143" y="410"/>
                    <a:pt x="143" y="410"/>
                    <a:pt x="143" y="410"/>
                  </a:cubicBezTo>
                  <a:cubicBezTo>
                    <a:pt x="137" y="413"/>
                    <a:pt x="137" y="413"/>
                    <a:pt x="137" y="413"/>
                  </a:cubicBezTo>
                  <a:cubicBezTo>
                    <a:pt x="137" y="389"/>
                    <a:pt x="137" y="389"/>
                    <a:pt x="137" y="389"/>
                  </a:cubicBezTo>
                  <a:cubicBezTo>
                    <a:pt x="125" y="400"/>
                    <a:pt x="125" y="400"/>
                    <a:pt x="125" y="400"/>
                  </a:cubicBezTo>
                  <a:cubicBezTo>
                    <a:pt x="113" y="413"/>
                    <a:pt x="113" y="413"/>
                    <a:pt x="113" y="413"/>
                  </a:cubicBezTo>
                  <a:cubicBezTo>
                    <a:pt x="113" y="413"/>
                    <a:pt x="117" y="426"/>
                    <a:pt x="114" y="433"/>
                  </a:cubicBezTo>
                  <a:cubicBezTo>
                    <a:pt x="111" y="441"/>
                    <a:pt x="96" y="447"/>
                    <a:pt x="94" y="448"/>
                  </a:cubicBezTo>
                  <a:cubicBezTo>
                    <a:pt x="91" y="449"/>
                    <a:pt x="99" y="439"/>
                    <a:pt x="91" y="437"/>
                  </a:cubicBezTo>
                  <a:cubicBezTo>
                    <a:pt x="83" y="435"/>
                    <a:pt x="68" y="429"/>
                    <a:pt x="74" y="422"/>
                  </a:cubicBezTo>
                  <a:cubicBezTo>
                    <a:pt x="79" y="415"/>
                    <a:pt x="99" y="401"/>
                    <a:pt x="99" y="401"/>
                  </a:cubicBezTo>
                  <a:cubicBezTo>
                    <a:pt x="89" y="383"/>
                    <a:pt x="89" y="383"/>
                    <a:pt x="89" y="383"/>
                  </a:cubicBezTo>
                  <a:cubicBezTo>
                    <a:pt x="81" y="373"/>
                    <a:pt x="81" y="373"/>
                    <a:pt x="81" y="373"/>
                  </a:cubicBezTo>
                  <a:cubicBezTo>
                    <a:pt x="71" y="389"/>
                    <a:pt x="71" y="389"/>
                    <a:pt x="71" y="389"/>
                  </a:cubicBezTo>
                  <a:cubicBezTo>
                    <a:pt x="62" y="393"/>
                    <a:pt x="62" y="393"/>
                    <a:pt x="62" y="393"/>
                  </a:cubicBezTo>
                  <a:cubicBezTo>
                    <a:pt x="56" y="390"/>
                    <a:pt x="56" y="390"/>
                    <a:pt x="56" y="390"/>
                  </a:cubicBezTo>
                  <a:cubicBezTo>
                    <a:pt x="45" y="358"/>
                    <a:pt x="45" y="358"/>
                    <a:pt x="45" y="358"/>
                  </a:cubicBezTo>
                  <a:cubicBezTo>
                    <a:pt x="45" y="358"/>
                    <a:pt x="48" y="338"/>
                    <a:pt x="42" y="332"/>
                  </a:cubicBezTo>
                  <a:cubicBezTo>
                    <a:pt x="37" y="326"/>
                    <a:pt x="30" y="322"/>
                    <a:pt x="30" y="322"/>
                  </a:cubicBezTo>
                  <a:cubicBezTo>
                    <a:pt x="24" y="321"/>
                    <a:pt x="24" y="321"/>
                    <a:pt x="24" y="321"/>
                  </a:cubicBezTo>
                  <a:cubicBezTo>
                    <a:pt x="8" y="294"/>
                    <a:pt x="8" y="294"/>
                    <a:pt x="8" y="294"/>
                  </a:cubicBezTo>
                  <a:cubicBezTo>
                    <a:pt x="12" y="283"/>
                    <a:pt x="12" y="283"/>
                    <a:pt x="12" y="283"/>
                  </a:cubicBezTo>
                  <a:cubicBezTo>
                    <a:pt x="12" y="283"/>
                    <a:pt x="1" y="282"/>
                    <a:pt x="0" y="274"/>
                  </a:cubicBezTo>
                  <a:cubicBezTo>
                    <a:pt x="0" y="265"/>
                    <a:pt x="9" y="245"/>
                    <a:pt x="9" y="245"/>
                  </a:cubicBezTo>
                  <a:cubicBezTo>
                    <a:pt x="12" y="238"/>
                    <a:pt x="12" y="238"/>
                    <a:pt x="12" y="238"/>
                  </a:cubicBezTo>
                  <a:cubicBezTo>
                    <a:pt x="6" y="209"/>
                    <a:pt x="6" y="209"/>
                    <a:pt x="6" y="209"/>
                  </a:cubicBezTo>
                  <a:cubicBezTo>
                    <a:pt x="6" y="209"/>
                    <a:pt x="22" y="203"/>
                    <a:pt x="28" y="198"/>
                  </a:cubicBezTo>
                  <a:cubicBezTo>
                    <a:pt x="34" y="193"/>
                    <a:pt x="40" y="183"/>
                    <a:pt x="40" y="183"/>
                  </a:cubicBezTo>
                  <a:cubicBezTo>
                    <a:pt x="41" y="176"/>
                    <a:pt x="41" y="176"/>
                    <a:pt x="41" y="176"/>
                  </a:cubicBezTo>
                  <a:cubicBezTo>
                    <a:pt x="41" y="176"/>
                    <a:pt x="31" y="154"/>
                    <a:pt x="36" y="145"/>
                  </a:cubicBezTo>
                  <a:cubicBezTo>
                    <a:pt x="40" y="136"/>
                    <a:pt x="47" y="133"/>
                    <a:pt x="51" y="129"/>
                  </a:cubicBezTo>
                  <a:cubicBezTo>
                    <a:pt x="56" y="124"/>
                    <a:pt x="57" y="117"/>
                    <a:pt x="57" y="117"/>
                  </a:cubicBezTo>
                  <a:cubicBezTo>
                    <a:pt x="67" y="124"/>
                    <a:pt x="67" y="124"/>
                    <a:pt x="67" y="124"/>
                  </a:cubicBezTo>
                  <a:cubicBezTo>
                    <a:pt x="67" y="124"/>
                    <a:pt x="71" y="123"/>
                    <a:pt x="73" y="119"/>
                  </a:cubicBezTo>
                  <a:cubicBezTo>
                    <a:pt x="76" y="115"/>
                    <a:pt x="69" y="107"/>
                    <a:pt x="69" y="10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11">
              <a:extLst>
                <a:ext uri="{FF2B5EF4-FFF2-40B4-BE49-F238E27FC236}">
                  <a16:creationId xmlns:a16="http://schemas.microsoft.com/office/drawing/2014/main" id="{5C98639F-49AD-4C4C-A661-4DA8D6A03AB9}"/>
                </a:ext>
              </a:extLst>
            </p:cNvPr>
            <p:cNvSpPr>
              <a:spLocks/>
            </p:cNvSpPr>
            <p:nvPr/>
          </p:nvSpPr>
          <p:spPr bwMode="auto">
            <a:xfrm>
              <a:off x="1918723" y="2182670"/>
              <a:ext cx="1163102" cy="1946848"/>
            </a:xfrm>
            <a:custGeom>
              <a:avLst/>
              <a:gdLst>
                <a:gd name="T0" fmla="*/ 740 w 961"/>
                <a:gd name="T1" fmla="*/ 1431 h 1607"/>
                <a:gd name="T2" fmla="*/ 839 w 961"/>
                <a:gd name="T3" fmla="*/ 1306 h 1607"/>
                <a:gd name="T4" fmla="*/ 908 w 961"/>
                <a:gd name="T5" fmla="*/ 1254 h 1607"/>
                <a:gd name="T6" fmla="*/ 905 w 961"/>
                <a:gd name="T7" fmla="*/ 1163 h 1607"/>
                <a:gd name="T8" fmla="*/ 846 w 961"/>
                <a:gd name="T9" fmla="*/ 1061 h 1607"/>
                <a:gd name="T10" fmla="*/ 729 w 961"/>
                <a:gd name="T11" fmla="*/ 1068 h 1607"/>
                <a:gd name="T12" fmla="*/ 670 w 961"/>
                <a:gd name="T13" fmla="*/ 1027 h 1607"/>
                <a:gd name="T14" fmla="*/ 800 w 961"/>
                <a:gd name="T15" fmla="*/ 930 h 1607"/>
                <a:gd name="T16" fmla="*/ 644 w 961"/>
                <a:gd name="T17" fmla="*/ 918 h 1607"/>
                <a:gd name="T18" fmla="*/ 817 w 961"/>
                <a:gd name="T19" fmla="*/ 813 h 1607"/>
                <a:gd name="T20" fmla="*/ 899 w 961"/>
                <a:gd name="T21" fmla="*/ 616 h 1607"/>
                <a:gd name="T22" fmla="*/ 935 w 961"/>
                <a:gd name="T23" fmla="*/ 400 h 1607"/>
                <a:gd name="T24" fmla="*/ 743 w 961"/>
                <a:gd name="T25" fmla="*/ 379 h 1607"/>
                <a:gd name="T26" fmla="*/ 556 w 961"/>
                <a:gd name="T27" fmla="*/ 404 h 1607"/>
                <a:gd name="T28" fmla="*/ 465 w 961"/>
                <a:gd name="T29" fmla="*/ 421 h 1607"/>
                <a:gd name="T30" fmla="*/ 456 w 961"/>
                <a:gd name="T31" fmla="*/ 389 h 1607"/>
                <a:gd name="T32" fmla="*/ 468 w 961"/>
                <a:gd name="T33" fmla="*/ 336 h 1607"/>
                <a:gd name="T34" fmla="*/ 471 w 961"/>
                <a:gd name="T35" fmla="*/ 290 h 1607"/>
                <a:gd name="T36" fmla="*/ 622 w 961"/>
                <a:gd name="T37" fmla="*/ 150 h 1607"/>
                <a:gd name="T38" fmla="*/ 686 w 961"/>
                <a:gd name="T39" fmla="*/ 14 h 1607"/>
                <a:gd name="T40" fmla="*/ 550 w 961"/>
                <a:gd name="T41" fmla="*/ 29 h 1607"/>
                <a:gd name="T42" fmla="*/ 389 w 961"/>
                <a:gd name="T43" fmla="*/ 75 h 1607"/>
                <a:gd name="T44" fmla="*/ 342 w 961"/>
                <a:gd name="T45" fmla="*/ 37 h 1607"/>
                <a:gd name="T46" fmla="*/ 273 w 961"/>
                <a:gd name="T47" fmla="*/ 21 h 1607"/>
                <a:gd name="T48" fmla="*/ 242 w 961"/>
                <a:gd name="T49" fmla="*/ 106 h 1607"/>
                <a:gd name="T50" fmla="*/ 193 w 961"/>
                <a:gd name="T51" fmla="*/ 170 h 1607"/>
                <a:gd name="T52" fmla="*/ 212 w 961"/>
                <a:gd name="T53" fmla="*/ 264 h 1607"/>
                <a:gd name="T54" fmla="*/ 175 w 961"/>
                <a:gd name="T55" fmla="*/ 312 h 1607"/>
                <a:gd name="T56" fmla="*/ 112 w 961"/>
                <a:gd name="T57" fmla="*/ 321 h 1607"/>
                <a:gd name="T58" fmla="*/ 124 w 961"/>
                <a:gd name="T59" fmla="*/ 433 h 1607"/>
                <a:gd name="T60" fmla="*/ 99 w 961"/>
                <a:gd name="T61" fmla="*/ 491 h 1607"/>
                <a:gd name="T62" fmla="*/ 140 w 961"/>
                <a:gd name="T63" fmla="*/ 536 h 1607"/>
                <a:gd name="T64" fmla="*/ 178 w 961"/>
                <a:gd name="T65" fmla="*/ 614 h 1607"/>
                <a:gd name="T66" fmla="*/ 103 w 961"/>
                <a:gd name="T67" fmla="*/ 654 h 1607"/>
                <a:gd name="T68" fmla="*/ 100 w 961"/>
                <a:gd name="T69" fmla="*/ 739 h 1607"/>
                <a:gd name="T70" fmla="*/ 71 w 961"/>
                <a:gd name="T71" fmla="*/ 787 h 1607"/>
                <a:gd name="T72" fmla="*/ 146 w 961"/>
                <a:gd name="T73" fmla="*/ 849 h 1607"/>
                <a:gd name="T74" fmla="*/ 236 w 961"/>
                <a:gd name="T75" fmla="*/ 775 h 1607"/>
                <a:gd name="T76" fmla="*/ 142 w 961"/>
                <a:gd name="T77" fmla="*/ 876 h 1607"/>
                <a:gd name="T78" fmla="*/ 255 w 961"/>
                <a:gd name="T79" fmla="*/ 847 h 1607"/>
                <a:gd name="T80" fmla="*/ 145 w 961"/>
                <a:gd name="T81" fmla="*/ 942 h 1607"/>
                <a:gd name="T82" fmla="*/ 123 w 961"/>
                <a:gd name="T83" fmla="*/ 1064 h 1607"/>
                <a:gd name="T84" fmla="*/ 132 w 961"/>
                <a:gd name="T85" fmla="*/ 1183 h 1607"/>
                <a:gd name="T86" fmla="*/ 152 w 961"/>
                <a:gd name="T87" fmla="*/ 1320 h 1607"/>
                <a:gd name="T88" fmla="*/ 206 w 961"/>
                <a:gd name="T89" fmla="*/ 1139 h 1607"/>
                <a:gd name="T90" fmla="*/ 274 w 961"/>
                <a:gd name="T91" fmla="*/ 977 h 1607"/>
                <a:gd name="T92" fmla="*/ 229 w 961"/>
                <a:gd name="T93" fmla="*/ 1122 h 1607"/>
                <a:gd name="T94" fmla="*/ 245 w 961"/>
                <a:gd name="T95" fmla="*/ 1105 h 1607"/>
                <a:gd name="T96" fmla="*/ 289 w 961"/>
                <a:gd name="T97" fmla="*/ 994 h 1607"/>
                <a:gd name="T98" fmla="*/ 313 w 961"/>
                <a:gd name="T99" fmla="*/ 1038 h 1607"/>
                <a:gd name="T100" fmla="*/ 297 w 961"/>
                <a:gd name="T101" fmla="*/ 1178 h 1607"/>
                <a:gd name="T102" fmla="*/ 310 w 961"/>
                <a:gd name="T103" fmla="*/ 1309 h 1607"/>
                <a:gd name="T104" fmla="*/ 255 w 961"/>
                <a:gd name="T105" fmla="*/ 1443 h 1607"/>
                <a:gd name="T106" fmla="*/ 241 w 961"/>
                <a:gd name="T107" fmla="*/ 1504 h 1607"/>
                <a:gd name="T108" fmla="*/ 306 w 961"/>
                <a:gd name="T109" fmla="*/ 1582 h 1607"/>
                <a:gd name="T110" fmla="*/ 417 w 961"/>
                <a:gd name="T111" fmla="*/ 1582 h 1607"/>
                <a:gd name="T112" fmla="*/ 426 w 961"/>
                <a:gd name="T113" fmla="*/ 1514 h 1607"/>
                <a:gd name="T114" fmla="*/ 528 w 961"/>
                <a:gd name="T115" fmla="*/ 1532 h 1607"/>
                <a:gd name="T116" fmla="*/ 594 w 961"/>
                <a:gd name="T117" fmla="*/ 1467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1" h="1607">
                  <a:moveTo>
                    <a:pt x="594" y="1467"/>
                  </a:moveTo>
                  <a:cubicBezTo>
                    <a:pt x="595" y="1459"/>
                    <a:pt x="617" y="1451"/>
                    <a:pt x="622" y="1450"/>
                  </a:cubicBezTo>
                  <a:cubicBezTo>
                    <a:pt x="628" y="1449"/>
                    <a:pt x="655" y="1453"/>
                    <a:pt x="655" y="1453"/>
                  </a:cubicBezTo>
                  <a:cubicBezTo>
                    <a:pt x="655" y="1453"/>
                    <a:pt x="664" y="1461"/>
                    <a:pt x="664" y="1461"/>
                  </a:cubicBezTo>
                  <a:cubicBezTo>
                    <a:pt x="665" y="1461"/>
                    <a:pt x="713" y="1463"/>
                    <a:pt x="713" y="1463"/>
                  </a:cubicBezTo>
                  <a:cubicBezTo>
                    <a:pt x="725" y="1455"/>
                    <a:pt x="725" y="1455"/>
                    <a:pt x="725" y="1455"/>
                  </a:cubicBezTo>
                  <a:cubicBezTo>
                    <a:pt x="725" y="1438"/>
                    <a:pt x="725" y="1438"/>
                    <a:pt x="725" y="1438"/>
                  </a:cubicBezTo>
                  <a:cubicBezTo>
                    <a:pt x="727" y="1434"/>
                    <a:pt x="727" y="1434"/>
                    <a:pt x="727" y="1434"/>
                  </a:cubicBezTo>
                  <a:cubicBezTo>
                    <a:pt x="740" y="1431"/>
                    <a:pt x="740" y="1431"/>
                    <a:pt x="740" y="1431"/>
                  </a:cubicBezTo>
                  <a:cubicBezTo>
                    <a:pt x="757" y="1421"/>
                    <a:pt x="757" y="1421"/>
                    <a:pt x="757" y="1421"/>
                  </a:cubicBezTo>
                  <a:cubicBezTo>
                    <a:pt x="759" y="1414"/>
                    <a:pt x="759" y="1414"/>
                    <a:pt x="759" y="1414"/>
                  </a:cubicBezTo>
                  <a:cubicBezTo>
                    <a:pt x="782" y="1391"/>
                    <a:pt x="782" y="1391"/>
                    <a:pt x="782" y="1391"/>
                  </a:cubicBezTo>
                  <a:cubicBezTo>
                    <a:pt x="800" y="1373"/>
                    <a:pt x="800" y="1373"/>
                    <a:pt x="800" y="1373"/>
                  </a:cubicBezTo>
                  <a:cubicBezTo>
                    <a:pt x="800" y="1373"/>
                    <a:pt x="804" y="1365"/>
                    <a:pt x="804" y="1362"/>
                  </a:cubicBezTo>
                  <a:cubicBezTo>
                    <a:pt x="804" y="1360"/>
                    <a:pt x="804" y="1353"/>
                    <a:pt x="804" y="1353"/>
                  </a:cubicBezTo>
                  <a:cubicBezTo>
                    <a:pt x="804" y="1353"/>
                    <a:pt x="813" y="1339"/>
                    <a:pt x="817" y="1331"/>
                  </a:cubicBezTo>
                  <a:cubicBezTo>
                    <a:pt x="820" y="1323"/>
                    <a:pt x="825" y="1314"/>
                    <a:pt x="825" y="1314"/>
                  </a:cubicBezTo>
                  <a:cubicBezTo>
                    <a:pt x="825" y="1314"/>
                    <a:pt x="833" y="1308"/>
                    <a:pt x="839" y="1306"/>
                  </a:cubicBezTo>
                  <a:cubicBezTo>
                    <a:pt x="846" y="1305"/>
                    <a:pt x="848" y="1305"/>
                    <a:pt x="848" y="1305"/>
                  </a:cubicBezTo>
                  <a:cubicBezTo>
                    <a:pt x="859" y="1295"/>
                    <a:pt x="859" y="1295"/>
                    <a:pt x="859" y="1295"/>
                  </a:cubicBezTo>
                  <a:cubicBezTo>
                    <a:pt x="872" y="1297"/>
                    <a:pt x="872" y="1297"/>
                    <a:pt x="872" y="1297"/>
                  </a:cubicBezTo>
                  <a:cubicBezTo>
                    <a:pt x="872" y="1297"/>
                    <a:pt x="884" y="1305"/>
                    <a:pt x="884" y="1305"/>
                  </a:cubicBezTo>
                  <a:cubicBezTo>
                    <a:pt x="884" y="1304"/>
                    <a:pt x="886" y="1287"/>
                    <a:pt x="886" y="1287"/>
                  </a:cubicBezTo>
                  <a:cubicBezTo>
                    <a:pt x="897" y="1277"/>
                    <a:pt x="897" y="1277"/>
                    <a:pt x="897" y="1277"/>
                  </a:cubicBezTo>
                  <a:cubicBezTo>
                    <a:pt x="897" y="1277"/>
                    <a:pt x="899" y="1272"/>
                    <a:pt x="904" y="1271"/>
                  </a:cubicBezTo>
                  <a:cubicBezTo>
                    <a:pt x="904" y="1254"/>
                    <a:pt x="904" y="1254"/>
                    <a:pt x="904" y="1254"/>
                  </a:cubicBezTo>
                  <a:cubicBezTo>
                    <a:pt x="908" y="1254"/>
                    <a:pt x="908" y="1254"/>
                    <a:pt x="908" y="1254"/>
                  </a:cubicBezTo>
                  <a:cubicBezTo>
                    <a:pt x="897" y="1231"/>
                    <a:pt x="897" y="1231"/>
                    <a:pt x="897" y="1231"/>
                  </a:cubicBezTo>
                  <a:cubicBezTo>
                    <a:pt x="897" y="1231"/>
                    <a:pt x="901" y="1233"/>
                    <a:pt x="903" y="1230"/>
                  </a:cubicBezTo>
                  <a:cubicBezTo>
                    <a:pt x="905" y="1227"/>
                    <a:pt x="900" y="1216"/>
                    <a:pt x="897" y="1213"/>
                  </a:cubicBezTo>
                  <a:cubicBezTo>
                    <a:pt x="894" y="1210"/>
                    <a:pt x="886" y="1201"/>
                    <a:pt x="886" y="1201"/>
                  </a:cubicBezTo>
                  <a:cubicBezTo>
                    <a:pt x="886" y="1201"/>
                    <a:pt x="879" y="1192"/>
                    <a:pt x="882" y="1188"/>
                  </a:cubicBezTo>
                  <a:cubicBezTo>
                    <a:pt x="886" y="1184"/>
                    <a:pt x="898" y="1185"/>
                    <a:pt x="900" y="1184"/>
                  </a:cubicBezTo>
                  <a:cubicBezTo>
                    <a:pt x="901" y="1182"/>
                    <a:pt x="904" y="1178"/>
                    <a:pt x="902" y="1175"/>
                  </a:cubicBezTo>
                  <a:cubicBezTo>
                    <a:pt x="900" y="1172"/>
                    <a:pt x="898" y="1168"/>
                    <a:pt x="898" y="1168"/>
                  </a:cubicBezTo>
                  <a:cubicBezTo>
                    <a:pt x="905" y="1163"/>
                    <a:pt x="905" y="1163"/>
                    <a:pt x="905" y="1163"/>
                  </a:cubicBezTo>
                  <a:cubicBezTo>
                    <a:pt x="909" y="1149"/>
                    <a:pt x="909" y="1149"/>
                    <a:pt x="909" y="1149"/>
                  </a:cubicBezTo>
                  <a:cubicBezTo>
                    <a:pt x="909" y="1149"/>
                    <a:pt x="913" y="1148"/>
                    <a:pt x="917" y="1146"/>
                  </a:cubicBezTo>
                  <a:cubicBezTo>
                    <a:pt x="917" y="1141"/>
                    <a:pt x="917" y="1135"/>
                    <a:pt x="918" y="1132"/>
                  </a:cubicBezTo>
                  <a:cubicBezTo>
                    <a:pt x="920" y="1125"/>
                    <a:pt x="927" y="1114"/>
                    <a:pt x="927" y="1114"/>
                  </a:cubicBezTo>
                  <a:cubicBezTo>
                    <a:pt x="927" y="1114"/>
                    <a:pt x="925" y="1108"/>
                    <a:pt x="920" y="1103"/>
                  </a:cubicBezTo>
                  <a:cubicBezTo>
                    <a:pt x="915" y="1097"/>
                    <a:pt x="906" y="1087"/>
                    <a:pt x="902" y="1083"/>
                  </a:cubicBezTo>
                  <a:cubicBezTo>
                    <a:pt x="897" y="1079"/>
                    <a:pt x="879" y="1075"/>
                    <a:pt x="876" y="1074"/>
                  </a:cubicBezTo>
                  <a:cubicBezTo>
                    <a:pt x="873" y="1073"/>
                    <a:pt x="866" y="1073"/>
                    <a:pt x="861" y="1074"/>
                  </a:cubicBezTo>
                  <a:cubicBezTo>
                    <a:pt x="855" y="1074"/>
                    <a:pt x="853" y="1067"/>
                    <a:pt x="846" y="1061"/>
                  </a:cubicBezTo>
                  <a:cubicBezTo>
                    <a:pt x="840" y="1054"/>
                    <a:pt x="837" y="1054"/>
                    <a:pt x="837" y="1054"/>
                  </a:cubicBezTo>
                  <a:cubicBezTo>
                    <a:pt x="837" y="1054"/>
                    <a:pt x="820" y="1054"/>
                    <a:pt x="817" y="1051"/>
                  </a:cubicBezTo>
                  <a:cubicBezTo>
                    <a:pt x="814" y="1047"/>
                    <a:pt x="816" y="1037"/>
                    <a:pt x="816" y="1034"/>
                  </a:cubicBezTo>
                  <a:cubicBezTo>
                    <a:pt x="817" y="1031"/>
                    <a:pt x="816" y="1025"/>
                    <a:pt x="801" y="1025"/>
                  </a:cubicBezTo>
                  <a:cubicBezTo>
                    <a:pt x="786" y="1025"/>
                    <a:pt x="776" y="1032"/>
                    <a:pt x="776" y="1032"/>
                  </a:cubicBezTo>
                  <a:cubicBezTo>
                    <a:pt x="764" y="1028"/>
                    <a:pt x="764" y="1028"/>
                    <a:pt x="764" y="1028"/>
                  </a:cubicBezTo>
                  <a:cubicBezTo>
                    <a:pt x="760" y="1039"/>
                    <a:pt x="760" y="1039"/>
                    <a:pt x="760" y="1039"/>
                  </a:cubicBezTo>
                  <a:cubicBezTo>
                    <a:pt x="751" y="1052"/>
                    <a:pt x="751" y="1052"/>
                    <a:pt x="751" y="1052"/>
                  </a:cubicBezTo>
                  <a:cubicBezTo>
                    <a:pt x="751" y="1052"/>
                    <a:pt x="741" y="1063"/>
                    <a:pt x="729" y="1068"/>
                  </a:cubicBezTo>
                  <a:cubicBezTo>
                    <a:pt x="717" y="1073"/>
                    <a:pt x="701" y="1071"/>
                    <a:pt x="690" y="1070"/>
                  </a:cubicBezTo>
                  <a:cubicBezTo>
                    <a:pt x="678" y="1070"/>
                    <a:pt x="647" y="1063"/>
                    <a:pt x="638" y="1061"/>
                  </a:cubicBezTo>
                  <a:cubicBezTo>
                    <a:pt x="630" y="1059"/>
                    <a:pt x="607" y="1053"/>
                    <a:pt x="594" y="1052"/>
                  </a:cubicBezTo>
                  <a:cubicBezTo>
                    <a:pt x="581" y="1051"/>
                    <a:pt x="569" y="1049"/>
                    <a:pt x="562" y="1042"/>
                  </a:cubicBezTo>
                  <a:cubicBezTo>
                    <a:pt x="554" y="1034"/>
                    <a:pt x="560" y="1035"/>
                    <a:pt x="560" y="1035"/>
                  </a:cubicBezTo>
                  <a:cubicBezTo>
                    <a:pt x="560" y="1035"/>
                    <a:pt x="607" y="1041"/>
                    <a:pt x="622" y="1044"/>
                  </a:cubicBezTo>
                  <a:cubicBezTo>
                    <a:pt x="636" y="1047"/>
                    <a:pt x="638" y="1040"/>
                    <a:pt x="638" y="1040"/>
                  </a:cubicBezTo>
                  <a:cubicBezTo>
                    <a:pt x="638" y="1040"/>
                    <a:pt x="643" y="1031"/>
                    <a:pt x="643" y="1030"/>
                  </a:cubicBezTo>
                  <a:cubicBezTo>
                    <a:pt x="643" y="1028"/>
                    <a:pt x="663" y="1027"/>
                    <a:pt x="670" y="1027"/>
                  </a:cubicBezTo>
                  <a:cubicBezTo>
                    <a:pt x="677" y="1027"/>
                    <a:pt x="679" y="1024"/>
                    <a:pt x="680" y="1019"/>
                  </a:cubicBezTo>
                  <a:cubicBezTo>
                    <a:pt x="681" y="1014"/>
                    <a:pt x="675" y="1016"/>
                    <a:pt x="675" y="1016"/>
                  </a:cubicBezTo>
                  <a:cubicBezTo>
                    <a:pt x="675" y="1016"/>
                    <a:pt x="683" y="1004"/>
                    <a:pt x="690" y="994"/>
                  </a:cubicBezTo>
                  <a:cubicBezTo>
                    <a:pt x="697" y="985"/>
                    <a:pt x="705" y="973"/>
                    <a:pt x="705" y="973"/>
                  </a:cubicBezTo>
                  <a:cubicBezTo>
                    <a:pt x="705" y="973"/>
                    <a:pt x="723" y="972"/>
                    <a:pt x="734" y="971"/>
                  </a:cubicBezTo>
                  <a:cubicBezTo>
                    <a:pt x="745" y="971"/>
                    <a:pt x="761" y="978"/>
                    <a:pt x="761" y="978"/>
                  </a:cubicBezTo>
                  <a:cubicBezTo>
                    <a:pt x="761" y="978"/>
                    <a:pt x="788" y="957"/>
                    <a:pt x="795" y="952"/>
                  </a:cubicBezTo>
                  <a:cubicBezTo>
                    <a:pt x="801" y="946"/>
                    <a:pt x="806" y="938"/>
                    <a:pt x="806" y="938"/>
                  </a:cubicBezTo>
                  <a:cubicBezTo>
                    <a:pt x="806" y="938"/>
                    <a:pt x="804" y="930"/>
                    <a:pt x="800" y="930"/>
                  </a:cubicBezTo>
                  <a:cubicBezTo>
                    <a:pt x="795" y="929"/>
                    <a:pt x="779" y="925"/>
                    <a:pt x="759" y="920"/>
                  </a:cubicBezTo>
                  <a:cubicBezTo>
                    <a:pt x="740" y="914"/>
                    <a:pt x="748" y="911"/>
                    <a:pt x="747" y="908"/>
                  </a:cubicBezTo>
                  <a:cubicBezTo>
                    <a:pt x="746" y="906"/>
                    <a:pt x="745" y="899"/>
                    <a:pt x="745" y="897"/>
                  </a:cubicBezTo>
                  <a:cubicBezTo>
                    <a:pt x="746" y="894"/>
                    <a:pt x="748" y="881"/>
                    <a:pt x="748" y="881"/>
                  </a:cubicBezTo>
                  <a:cubicBezTo>
                    <a:pt x="743" y="875"/>
                    <a:pt x="743" y="875"/>
                    <a:pt x="743" y="875"/>
                  </a:cubicBezTo>
                  <a:cubicBezTo>
                    <a:pt x="730" y="882"/>
                    <a:pt x="730" y="882"/>
                    <a:pt x="730" y="882"/>
                  </a:cubicBezTo>
                  <a:cubicBezTo>
                    <a:pt x="730" y="882"/>
                    <a:pt x="716" y="894"/>
                    <a:pt x="709" y="899"/>
                  </a:cubicBezTo>
                  <a:cubicBezTo>
                    <a:pt x="703" y="905"/>
                    <a:pt x="690" y="911"/>
                    <a:pt x="678" y="915"/>
                  </a:cubicBezTo>
                  <a:cubicBezTo>
                    <a:pt x="666" y="918"/>
                    <a:pt x="646" y="921"/>
                    <a:pt x="644" y="918"/>
                  </a:cubicBezTo>
                  <a:cubicBezTo>
                    <a:pt x="643" y="915"/>
                    <a:pt x="651" y="904"/>
                    <a:pt x="651" y="904"/>
                  </a:cubicBezTo>
                  <a:cubicBezTo>
                    <a:pt x="651" y="904"/>
                    <a:pt x="664" y="891"/>
                    <a:pt x="666" y="889"/>
                  </a:cubicBezTo>
                  <a:cubicBezTo>
                    <a:pt x="668" y="887"/>
                    <a:pt x="695" y="875"/>
                    <a:pt x="698" y="874"/>
                  </a:cubicBezTo>
                  <a:cubicBezTo>
                    <a:pt x="702" y="873"/>
                    <a:pt x="719" y="865"/>
                    <a:pt x="734" y="862"/>
                  </a:cubicBezTo>
                  <a:cubicBezTo>
                    <a:pt x="748" y="859"/>
                    <a:pt x="756" y="864"/>
                    <a:pt x="756" y="864"/>
                  </a:cubicBezTo>
                  <a:cubicBezTo>
                    <a:pt x="773" y="860"/>
                    <a:pt x="773" y="860"/>
                    <a:pt x="773" y="860"/>
                  </a:cubicBezTo>
                  <a:cubicBezTo>
                    <a:pt x="773" y="860"/>
                    <a:pt x="775" y="854"/>
                    <a:pt x="780" y="848"/>
                  </a:cubicBezTo>
                  <a:cubicBezTo>
                    <a:pt x="785" y="841"/>
                    <a:pt x="807" y="825"/>
                    <a:pt x="807" y="825"/>
                  </a:cubicBezTo>
                  <a:cubicBezTo>
                    <a:pt x="817" y="813"/>
                    <a:pt x="817" y="813"/>
                    <a:pt x="817" y="813"/>
                  </a:cubicBezTo>
                  <a:cubicBezTo>
                    <a:pt x="817" y="813"/>
                    <a:pt x="816" y="802"/>
                    <a:pt x="817" y="796"/>
                  </a:cubicBezTo>
                  <a:cubicBezTo>
                    <a:pt x="817" y="790"/>
                    <a:pt x="822" y="775"/>
                    <a:pt x="823" y="772"/>
                  </a:cubicBezTo>
                  <a:cubicBezTo>
                    <a:pt x="824" y="769"/>
                    <a:pt x="836" y="755"/>
                    <a:pt x="836" y="755"/>
                  </a:cubicBezTo>
                  <a:cubicBezTo>
                    <a:pt x="836" y="755"/>
                    <a:pt x="852" y="732"/>
                    <a:pt x="856" y="728"/>
                  </a:cubicBezTo>
                  <a:cubicBezTo>
                    <a:pt x="859" y="724"/>
                    <a:pt x="870" y="716"/>
                    <a:pt x="870" y="716"/>
                  </a:cubicBezTo>
                  <a:cubicBezTo>
                    <a:pt x="870" y="716"/>
                    <a:pt x="876" y="700"/>
                    <a:pt x="876" y="694"/>
                  </a:cubicBezTo>
                  <a:cubicBezTo>
                    <a:pt x="876" y="688"/>
                    <a:pt x="873" y="674"/>
                    <a:pt x="871" y="664"/>
                  </a:cubicBezTo>
                  <a:cubicBezTo>
                    <a:pt x="868" y="654"/>
                    <a:pt x="875" y="657"/>
                    <a:pt x="877" y="646"/>
                  </a:cubicBezTo>
                  <a:cubicBezTo>
                    <a:pt x="879" y="634"/>
                    <a:pt x="891" y="620"/>
                    <a:pt x="899" y="616"/>
                  </a:cubicBezTo>
                  <a:cubicBezTo>
                    <a:pt x="908" y="612"/>
                    <a:pt x="916" y="608"/>
                    <a:pt x="918" y="598"/>
                  </a:cubicBezTo>
                  <a:cubicBezTo>
                    <a:pt x="920" y="588"/>
                    <a:pt x="900" y="575"/>
                    <a:pt x="900" y="575"/>
                  </a:cubicBezTo>
                  <a:cubicBezTo>
                    <a:pt x="900" y="575"/>
                    <a:pt x="898" y="559"/>
                    <a:pt x="899" y="547"/>
                  </a:cubicBezTo>
                  <a:cubicBezTo>
                    <a:pt x="900" y="534"/>
                    <a:pt x="915" y="511"/>
                    <a:pt x="933" y="499"/>
                  </a:cubicBezTo>
                  <a:cubicBezTo>
                    <a:pt x="951" y="487"/>
                    <a:pt x="961" y="466"/>
                    <a:pt x="961" y="466"/>
                  </a:cubicBezTo>
                  <a:cubicBezTo>
                    <a:pt x="957" y="447"/>
                    <a:pt x="957" y="447"/>
                    <a:pt x="957" y="447"/>
                  </a:cubicBezTo>
                  <a:cubicBezTo>
                    <a:pt x="957" y="447"/>
                    <a:pt x="952" y="446"/>
                    <a:pt x="950" y="444"/>
                  </a:cubicBezTo>
                  <a:cubicBezTo>
                    <a:pt x="948" y="442"/>
                    <a:pt x="941" y="429"/>
                    <a:pt x="939" y="424"/>
                  </a:cubicBezTo>
                  <a:cubicBezTo>
                    <a:pt x="937" y="418"/>
                    <a:pt x="938" y="409"/>
                    <a:pt x="935" y="400"/>
                  </a:cubicBezTo>
                  <a:cubicBezTo>
                    <a:pt x="932" y="391"/>
                    <a:pt x="928" y="382"/>
                    <a:pt x="928" y="382"/>
                  </a:cubicBezTo>
                  <a:cubicBezTo>
                    <a:pt x="928" y="382"/>
                    <a:pt x="921" y="388"/>
                    <a:pt x="918" y="388"/>
                  </a:cubicBezTo>
                  <a:cubicBezTo>
                    <a:pt x="916" y="388"/>
                    <a:pt x="895" y="379"/>
                    <a:pt x="895" y="379"/>
                  </a:cubicBezTo>
                  <a:cubicBezTo>
                    <a:pt x="873" y="390"/>
                    <a:pt x="873" y="390"/>
                    <a:pt x="873" y="390"/>
                  </a:cubicBezTo>
                  <a:cubicBezTo>
                    <a:pt x="852" y="386"/>
                    <a:pt x="852" y="386"/>
                    <a:pt x="852" y="386"/>
                  </a:cubicBezTo>
                  <a:cubicBezTo>
                    <a:pt x="852" y="386"/>
                    <a:pt x="834" y="394"/>
                    <a:pt x="826" y="394"/>
                  </a:cubicBezTo>
                  <a:cubicBezTo>
                    <a:pt x="818" y="394"/>
                    <a:pt x="801" y="384"/>
                    <a:pt x="801" y="384"/>
                  </a:cubicBezTo>
                  <a:cubicBezTo>
                    <a:pt x="801" y="384"/>
                    <a:pt x="790" y="386"/>
                    <a:pt x="784" y="385"/>
                  </a:cubicBezTo>
                  <a:cubicBezTo>
                    <a:pt x="778" y="384"/>
                    <a:pt x="743" y="379"/>
                    <a:pt x="743" y="379"/>
                  </a:cubicBezTo>
                  <a:cubicBezTo>
                    <a:pt x="728" y="380"/>
                    <a:pt x="728" y="380"/>
                    <a:pt x="728" y="380"/>
                  </a:cubicBezTo>
                  <a:cubicBezTo>
                    <a:pt x="728" y="380"/>
                    <a:pt x="716" y="387"/>
                    <a:pt x="707" y="391"/>
                  </a:cubicBezTo>
                  <a:cubicBezTo>
                    <a:pt x="698" y="395"/>
                    <a:pt x="680" y="389"/>
                    <a:pt x="680" y="389"/>
                  </a:cubicBezTo>
                  <a:cubicBezTo>
                    <a:pt x="680" y="389"/>
                    <a:pt x="682" y="395"/>
                    <a:pt x="678" y="398"/>
                  </a:cubicBezTo>
                  <a:cubicBezTo>
                    <a:pt x="674" y="400"/>
                    <a:pt x="648" y="382"/>
                    <a:pt x="648" y="382"/>
                  </a:cubicBezTo>
                  <a:cubicBezTo>
                    <a:pt x="648" y="382"/>
                    <a:pt x="629" y="379"/>
                    <a:pt x="622" y="377"/>
                  </a:cubicBezTo>
                  <a:cubicBezTo>
                    <a:pt x="615" y="376"/>
                    <a:pt x="608" y="374"/>
                    <a:pt x="600" y="379"/>
                  </a:cubicBezTo>
                  <a:cubicBezTo>
                    <a:pt x="593" y="383"/>
                    <a:pt x="570" y="407"/>
                    <a:pt x="570" y="407"/>
                  </a:cubicBezTo>
                  <a:cubicBezTo>
                    <a:pt x="556" y="404"/>
                    <a:pt x="556" y="404"/>
                    <a:pt x="556" y="404"/>
                  </a:cubicBezTo>
                  <a:cubicBezTo>
                    <a:pt x="556" y="404"/>
                    <a:pt x="540" y="417"/>
                    <a:pt x="530" y="425"/>
                  </a:cubicBezTo>
                  <a:cubicBezTo>
                    <a:pt x="520" y="432"/>
                    <a:pt x="510" y="430"/>
                    <a:pt x="510" y="430"/>
                  </a:cubicBezTo>
                  <a:cubicBezTo>
                    <a:pt x="510" y="430"/>
                    <a:pt x="500" y="425"/>
                    <a:pt x="497" y="426"/>
                  </a:cubicBezTo>
                  <a:cubicBezTo>
                    <a:pt x="494" y="426"/>
                    <a:pt x="469" y="449"/>
                    <a:pt x="469" y="449"/>
                  </a:cubicBezTo>
                  <a:cubicBezTo>
                    <a:pt x="469" y="449"/>
                    <a:pt x="454" y="461"/>
                    <a:pt x="450" y="464"/>
                  </a:cubicBezTo>
                  <a:cubicBezTo>
                    <a:pt x="447" y="467"/>
                    <a:pt x="428" y="462"/>
                    <a:pt x="428" y="462"/>
                  </a:cubicBezTo>
                  <a:cubicBezTo>
                    <a:pt x="447" y="447"/>
                    <a:pt x="447" y="447"/>
                    <a:pt x="447" y="447"/>
                  </a:cubicBezTo>
                  <a:cubicBezTo>
                    <a:pt x="447" y="447"/>
                    <a:pt x="455" y="440"/>
                    <a:pt x="458" y="437"/>
                  </a:cubicBezTo>
                  <a:cubicBezTo>
                    <a:pt x="460" y="433"/>
                    <a:pt x="465" y="421"/>
                    <a:pt x="465" y="421"/>
                  </a:cubicBezTo>
                  <a:cubicBezTo>
                    <a:pt x="465" y="421"/>
                    <a:pt x="463" y="415"/>
                    <a:pt x="467" y="410"/>
                  </a:cubicBezTo>
                  <a:cubicBezTo>
                    <a:pt x="470" y="404"/>
                    <a:pt x="467" y="404"/>
                    <a:pt x="467" y="404"/>
                  </a:cubicBezTo>
                  <a:cubicBezTo>
                    <a:pt x="467" y="404"/>
                    <a:pt x="455" y="407"/>
                    <a:pt x="448" y="405"/>
                  </a:cubicBezTo>
                  <a:cubicBezTo>
                    <a:pt x="441" y="403"/>
                    <a:pt x="433" y="396"/>
                    <a:pt x="433" y="396"/>
                  </a:cubicBezTo>
                  <a:cubicBezTo>
                    <a:pt x="430" y="396"/>
                    <a:pt x="411" y="412"/>
                    <a:pt x="411" y="412"/>
                  </a:cubicBezTo>
                  <a:cubicBezTo>
                    <a:pt x="411" y="412"/>
                    <a:pt x="422" y="394"/>
                    <a:pt x="426" y="389"/>
                  </a:cubicBezTo>
                  <a:cubicBezTo>
                    <a:pt x="430" y="384"/>
                    <a:pt x="436" y="383"/>
                    <a:pt x="436" y="383"/>
                  </a:cubicBezTo>
                  <a:cubicBezTo>
                    <a:pt x="443" y="386"/>
                    <a:pt x="443" y="386"/>
                    <a:pt x="443" y="386"/>
                  </a:cubicBezTo>
                  <a:cubicBezTo>
                    <a:pt x="443" y="386"/>
                    <a:pt x="450" y="392"/>
                    <a:pt x="456" y="389"/>
                  </a:cubicBezTo>
                  <a:cubicBezTo>
                    <a:pt x="463" y="386"/>
                    <a:pt x="465" y="370"/>
                    <a:pt x="465" y="370"/>
                  </a:cubicBezTo>
                  <a:cubicBezTo>
                    <a:pt x="476" y="367"/>
                    <a:pt x="476" y="367"/>
                    <a:pt x="476" y="367"/>
                  </a:cubicBezTo>
                  <a:cubicBezTo>
                    <a:pt x="476" y="367"/>
                    <a:pt x="479" y="384"/>
                    <a:pt x="483" y="386"/>
                  </a:cubicBezTo>
                  <a:cubicBezTo>
                    <a:pt x="487" y="387"/>
                    <a:pt x="498" y="375"/>
                    <a:pt x="504" y="369"/>
                  </a:cubicBezTo>
                  <a:cubicBezTo>
                    <a:pt x="509" y="363"/>
                    <a:pt x="512" y="349"/>
                    <a:pt x="517" y="342"/>
                  </a:cubicBezTo>
                  <a:cubicBezTo>
                    <a:pt x="521" y="334"/>
                    <a:pt x="517" y="337"/>
                    <a:pt x="506" y="340"/>
                  </a:cubicBezTo>
                  <a:cubicBezTo>
                    <a:pt x="496" y="342"/>
                    <a:pt x="480" y="329"/>
                    <a:pt x="480" y="329"/>
                  </a:cubicBezTo>
                  <a:cubicBezTo>
                    <a:pt x="476" y="327"/>
                    <a:pt x="476" y="327"/>
                    <a:pt x="476" y="327"/>
                  </a:cubicBezTo>
                  <a:cubicBezTo>
                    <a:pt x="476" y="327"/>
                    <a:pt x="470" y="337"/>
                    <a:pt x="468" y="336"/>
                  </a:cubicBezTo>
                  <a:cubicBezTo>
                    <a:pt x="466" y="334"/>
                    <a:pt x="451" y="329"/>
                    <a:pt x="446" y="327"/>
                  </a:cubicBezTo>
                  <a:cubicBezTo>
                    <a:pt x="442" y="325"/>
                    <a:pt x="436" y="327"/>
                    <a:pt x="422" y="322"/>
                  </a:cubicBezTo>
                  <a:cubicBezTo>
                    <a:pt x="409" y="317"/>
                    <a:pt x="412" y="316"/>
                    <a:pt x="412" y="308"/>
                  </a:cubicBezTo>
                  <a:cubicBezTo>
                    <a:pt x="412" y="301"/>
                    <a:pt x="422" y="310"/>
                    <a:pt x="422" y="310"/>
                  </a:cubicBezTo>
                  <a:cubicBezTo>
                    <a:pt x="454" y="313"/>
                    <a:pt x="454" y="313"/>
                    <a:pt x="454" y="313"/>
                  </a:cubicBezTo>
                  <a:cubicBezTo>
                    <a:pt x="454" y="313"/>
                    <a:pt x="468" y="317"/>
                    <a:pt x="477" y="316"/>
                  </a:cubicBezTo>
                  <a:cubicBezTo>
                    <a:pt x="486" y="315"/>
                    <a:pt x="490" y="311"/>
                    <a:pt x="490" y="311"/>
                  </a:cubicBezTo>
                  <a:cubicBezTo>
                    <a:pt x="492" y="303"/>
                    <a:pt x="492" y="303"/>
                    <a:pt x="492" y="303"/>
                  </a:cubicBezTo>
                  <a:cubicBezTo>
                    <a:pt x="492" y="303"/>
                    <a:pt x="476" y="294"/>
                    <a:pt x="471" y="290"/>
                  </a:cubicBezTo>
                  <a:cubicBezTo>
                    <a:pt x="467" y="285"/>
                    <a:pt x="469" y="283"/>
                    <a:pt x="472" y="278"/>
                  </a:cubicBezTo>
                  <a:cubicBezTo>
                    <a:pt x="475" y="274"/>
                    <a:pt x="486" y="282"/>
                    <a:pt x="486" y="282"/>
                  </a:cubicBezTo>
                  <a:cubicBezTo>
                    <a:pt x="486" y="282"/>
                    <a:pt x="501" y="265"/>
                    <a:pt x="506" y="260"/>
                  </a:cubicBezTo>
                  <a:cubicBezTo>
                    <a:pt x="514" y="254"/>
                    <a:pt x="532" y="245"/>
                    <a:pt x="532" y="245"/>
                  </a:cubicBezTo>
                  <a:cubicBezTo>
                    <a:pt x="532" y="245"/>
                    <a:pt x="557" y="214"/>
                    <a:pt x="565" y="208"/>
                  </a:cubicBezTo>
                  <a:cubicBezTo>
                    <a:pt x="573" y="202"/>
                    <a:pt x="588" y="204"/>
                    <a:pt x="588" y="204"/>
                  </a:cubicBezTo>
                  <a:cubicBezTo>
                    <a:pt x="588" y="204"/>
                    <a:pt x="589" y="200"/>
                    <a:pt x="588" y="196"/>
                  </a:cubicBezTo>
                  <a:cubicBezTo>
                    <a:pt x="588" y="192"/>
                    <a:pt x="604" y="156"/>
                    <a:pt x="608" y="152"/>
                  </a:cubicBezTo>
                  <a:cubicBezTo>
                    <a:pt x="612" y="148"/>
                    <a:pt x="622" y="150"/>
                    <a:pt x="622" y="150"/>
                  </a:cubicBezTo>
                  <a:cubicBezTo>
                    <a:pt x="622" y="150"/>
                    <a:pt x="627" y="145"/>
                    <a:pt x="630" y="142"/>
                  </a:cubicBezTo>
                  <a:cubicBezTo>
                    <a:pt x="634" y="138"/>
                    <a:pt x="642" y="135"/>
                    <a:pt x="642" y="135"/>
                  </a:cubicBezTo>
                  <a:cubicBezTo>
                    <a:pt x="662" y="109"/>
                    <a:pt x="662" y="109"/>
                    <a:pt x="662" y="109"/>
                  </a:cubicBezTo>
                  <a:cubicBezTo>
                    <a:pt x="681" y="88"/>
                    <a:pt x="681" y="88"/>
                    <a:pt x="681" y="88"/>
                  </a:cubicBezTo>
                  <a:cubicBezTo>
                    <a:pt x="666" y="77"/>
                    <a:pt x="666" y="77"/>
                    <a:pt x="666" y="77"/>
                  </a:cubicBezTo>
                  <a:cubicBezTo>
                    <a:pt x="666" y="77"/>
                    <a:pt x="657" y="62"/>
                    <a:pt x="656" y="56"/>
                  </a:cubicBezTo>
                  <a:cubicBezTo>
                    <a:pt x="656" y="50"/>
                    <a:pt x="677" y="44"/>
                    <a:pt x="677" y="44"/>
                  </a:cubicBezTo>
                  <a:cubicBezTo>
                    <a:pt x="677" y="44"/>
                    <a:pt x="679" y="41"/>
                    <a:pt x="679" y="37"/>
                  </a:cubicBezTo>
                  <a:cubicBezTo>
                    <a:pt x="679" y="33"/>
                    <a:pt x="686" y="20"/>
                    <a:pt x="686" y="14"/>
                  </a:cubicBezTo>
                  <a:cubicBezTo>
                    <a:pt x="687" y="8"/>
                    <a:pt x="667" y="8"/>
                    <a:pt x="667" y="8"/>
                  </a:cubicBezTo>
                  <a:cubicBezTo>
                    <a:pt x="640" y="3"/>
                    <a:pt x="640" y="3"/>
                    <a:pt x="640" y="3"/>
                  </a:cubicBezTo>
                  <a:cubicBezTo>
                    <a:pt x="640" y="3"/>
                    <a:pt x="634" y="5"/>
                    <a:pt x="626" y="3"/>
                  </a:cubicBezTo>
                  <a:cubicBezTo>
                    <a:pt x="617" y="0"/>
                    <a:pt x="610" y="0"/>
                    <a:pt x="610" y="0"/>
                  </a:cubicBezTo>
                  <a:cubicBezTo>
                    <a:pt x="619" y="17"/>
                    <a:pt x="619" y="17"/>
                    <a:pt x="619" y="17"/>
                  </a:cubicBezTo>
                  <a:cubicBezTo>
                    <a:pt x="619" y="17"/>
                    <a:pt x="621" y="23"/>
                    <a:pt x="614" y="27"/>
                  </a:cubicBezTo>
                  <a:cubicBezTo>
                    <a:pt x="608" y="31"/>
                    <a:pt x="599" y="26"/>
                    <a:pt x="587" y="23"/>
                  </a:cubicBezTo>
                  <a:cubicBezTo>
                    <a:pt x="575" y="19"/>
                    <a:pt x="560" y="19"/>
                    <a:pt x="560" y="19"/>
                  </a:cubicBezTo>
                  <a:cubicBezTo>
                    <a:pt x="560" y="19"/>
                    <a:pt x="553" y="23"/>
                    <a:pt x="550" y="29"/>
                  </a:cubicBezTo>
                  <a:cubicBezTo>
                    <a:pt x="546" y="36"/>
                    <a:pt x="533" y="42"/>
                    <a:pt x="533" y="42"/>
                  </a:cubicBezTo>
                  <a:cubicBezTo>
                    <a:pt x="533" y="42"/>
                    <a:pt x="516" y="43"/>
                    <a:pt x="508" y="42"/>
                  </a:cubicBezTo>
                  <a:cubicBezTo>
                    <a:pt x="500" y="41"/>
                    <a:pt x="490" y="33"/>
                    <a:pt x="490" y="33"/>
                  </a:cubicBezTo>
                  <a:cubicBezTo>
                    <a:pt x="487" y="29"/>
                    <a:pt x="481" y="32"/>
                    <a:pt x="477" y="35"/>
                  </a:cubicBezTo>
                  <a:cubicBezTo>
                    <a:pt x="473" y="38"/>
                    <a:pt x="455" y="45"/>
                    <a:pt x="447" y="46"/>
                  </a:cubicBezTo>
                  <a:cubicBezTo>
                    <a:pt x="438" y="48"/>
                    <a:pt x="428" y="52"/>
                    <a:pt x="428" y="52"/>
                  </a:cubicBezTo>
                  <a:cubicBezTo>
                    <a:pt x="418" y="49"/>
                    <a:pt x="418" y="49"/>
                    <a:pt x="418" y="49"/>
                  </a:cubicBezTo>
                  <a:cubicBezTo>
                    <a:pt x="418" y="49"/>
                    <a:pt x="407" y="67"/>
                    <a:pt x="403" y="71"/>
                  </a:cubicBezTo>
                  <a:cubicBezTo>
                    <a:pt x="398" y="74"/>
                    <a:pt x="392" y="80"/>
                    <a:pt x="389" y="75"/>
                  </a:cubicBezTo>
                  <a:cubicBezTo>
                    <a:pt x="385" y="70"/>
                    <a:pt x="394" y="47"/>
                    <a:pt x="394" y="47"/>
                  </a:cubicBezTo>
                  <a:cubicBezTo>
                    <a:pt x="375" y="37"/>
                    <a:pt x="375" y="37"/>
                    <a:pt x="375" y="37"/>
                  </a:cubicBezTo>
                  <a:cubicBezTo>
                    <a:pt x="366" y="54"/>
                    <a:pt x="366" y="54"/>
                    <a:pt x="366" y="54"/>
                  </a:cubicBezTo>
                  <a:cubicBezTo>
                    <a:pt x="352" y="69"/>
                    <a:pt x="352" y="69"/>
                    <a:pt x="352" y="69"/>
                  </a:cubicBezTo>
                  <a:cubicBezTo>
                    <a:pt x="329" y="86"/>
                    <a:pt x="329" y="86"/>
                    <a:pt x="329" y="86"/>
                  </a:cubicBezTo>
                  <a:cubicBezTo>
                    <a:pt x="329" y="86"/>
                    <a:pt x="324" y="84"/>
                    <a:pt x="320" y="81"/>
                  </a:cubicBezTo>
                  <a:cubicBezTo>
                    <a:pt x="317" y="78"/>
                    <a:pt x="325" y="71"/>
                    <a:pt x="325" y="71"/>
                  </a:cubicBezTo>
                  <a:cubicBezTo>
                    <a:pt x="325" y="71"/>
                    <a:pt x="346" y="54"/>
                    <a:pt x="347" y="50"/>
                  </a:cubicBezTo>
                  <a:cubicBezTo>
                    <a:pt x="348" y="46"/>
                    <a:pt x="346" y="41"/>
                    <a:pt x="342" y="37"/>
                  </a:cubicBezTo>
                  <a:cubicBezTo>
                    <a:pt x="337" y="33"/>
                    <a:pt x="330" y="32"/>
                    <a:pt x="326" y="34"/>
                  </a:cubicBezTo>
                  <a:cubicBezTo>
                    <a:pt x="323" y="37"/>
                    <a:pt x="327" y="48"/>
                    <a:pt x="327" y="48"/>
                  </a:cubicBezTo>
                  <a:cubicBezTo>
                    <a:pt x="321" y="54"/>
                    <a:pt x="321" y="54"/>
                    <a:pt x="321" y="54"/>
                  </a:cubicBezTo>
                  <a:cubicBezTo>
                    <a:pt x="321" y="54"/>
                    <a:pt x="317" y="49"/>
                    <a:pt x="317" y="47"/>
                  </a:cubicBezTo>
                  <a:cubicBezTo>
                    <a:pt x="317" y="44"/>
                    <a:pt x="316" y="30"/>
                    <a:pt x="316" y="28"/>
                  </a:cubicBezTo>
                  <a:cubicBezTo>
                    <a:pt x="316" y="27"/>
                    <a:pt x="309" y="26"/>
                    <a:pt x="303" y="21"/>
                  </a:cubicBezTo>
                  <a:cubicBezTo>
                    <a:pt x="296" y="17"/>
                    <a:pt x="282" y="14"/>
                    <a:pt x="282" y="14"/>
                  </a:cubicBezTo>
                  <a:cubicBezTo>
                    <a:pt x="279" y="22"/>
                    <a:pt x="279" y="22"/>
                    <a:pt x="279" y="22"/>
                  </a:cubicBezTo>
                  <a:cubicBezTo>
                    <a:pt x="273" y="21"/>
                    <a:pt x="273" y="21"/>
                    <a:pt x="273" y="21"/>
                  </a:cubicBezTo>
                  <a:cubicBezTo>
                    <a:pt x="272" y="50"/>
                    <a:pt x="272" y="50"/>
                    <a:pt x="272" y="50"/>
                  </a:cubicBezTo>
                  <a:cubicBezTo>
                    <a:pt x="254" y="52"/>
                    <a:pt x="254" y="52"/>
                    <a:pt x="254" y="52"/>
                  </a:cubicBezTo>
                  <a:cubicBezTo>
                    <a:pt x="262" y="61"/>
                    <a:pt x="262" y="61"/>
                    <a:pt x="262" y="61"/>
                  </a:cubicBezTo>
                  <a:cubicBezTo>
                    <a:pt x="246" y="67"/>
                    <a:pt x="246" y="67"/>
                    <a:pt x="246" y="67"/>
                  </a:cubicBezTo>
                  <a:cubicBezTo>
                    <a:pt x="268" y="89"/>
                    <a:pt x="268" y="89"/>
                    <a:pt x="268" y="89"/>
                  </a:cubicBezTo>
                  <a:cubicBezTo>
                    <a:pt x="268" y="89"/>
                    <a:pt x="258" y="87"/>
                    <a:pt x="257" y="91"/>
                  </a:cubicBezTo>
                  <a:cubicBezTo>
                    <a:pt x="256" y="95"/>
                    <a:pt x="267" y="99"/>
                    <a:pt x="272" y="106"/>
                  </a:cubicBezTo>
                  <a:cubicBezTo>
                    <a:pt x="277" y="113"/>
                    <a:pt x="263" y="109"/>
                    <a:pt x="255" y="110"/>
                  </a:cubicBezTo>
                  <a:cubicBezTo>
                    <a:pt x="247" y="110"/>
                    <a:pt x="251" y="105"/>
                    <a:pt x="242" y="106"/>
                  </a:cubicBezTo>
                  <a:cubicBezTo>
                    <a:pt x="234" y="108"/>
                    <a:pt x="242" y="131"/>
                    <a:pt x="243" y="136"/>
                  </a:cubicBezTo>
                  <a:cubicBezTo>
                    <a:pt x="245" y="141"/>
                    <a:pt x="258" y="152"/>
                    <a:pt x="274" y="154"/>
                  </a:cubicBezTo>
                  <a:cubicBezTo>
                    <a:pt x="290" y="156"/>
                    <a:pt x="288" y="159"/>
                    <a:pt x="286" y="164"/>
                  </a:cubicBezTo>
                  <a:cubicBezTo>
                    <a:pt x="284" y="170"/>
                    <a:pt x="282" y="174"/>
                    <a:pt x="271" y="173"/>
                  </a:cubicBezTo>
                  <a:cubicBezTo>
                    <a:pt x="261" y="172"/>
                    <a:pt x="257" y="166"/>
                    <a:pt x="251" y="161"/>
                  </a:cubicBezTo>
                  <a:cubicBezTo>
                    <a:pt x="245" y="156"/>
                    <a:pt x="245" y="156"/>
                    <a:pt x="236" y="158"/>
                  </a:cubicBezTo>
                  <a:cubicBezTo>
                    <a:pt x="228" y="160"/>
                    <a:pt x="218" y="162"/>
                    <a:pt x="211" y="161"/>
                  </a:cubicBezTo>
                  <a:cubicBezTo>
                    <a:pt x="204" y="159"/>
                    <a:pt x="196" y="163"/>
                    <a:pt x="196" y="163"/>
                  </a:cubicBezTo>
                  <a:cubicBezTo>
                    <a:pt x="193" y="170"/>
                    <a:pt x="193" y="170"/>
                    <a:pt x="193" y="170"/>
                  </a:cubicBezTo>
                  <a:cubicBezTo>
                    <a:pt x="193" y="182"/>
                    <a:pt x="219" y="208"/>
                    <a:pt x="219" y="208"/>
                  </a:cubicBezTo>
                  <a:cubicBezTo>
                    <a:pt x="219" y="208"/>
                    <a:pt x="221" y="216"/>
                    <a:pt x="221" y="221"/>
                  </a:cubicBezTo>
                  <a:cubicBezTo>
                    <a:pt x="221" y="226"/>
                    <a:pt x="217" y="233"/>
                    <a:pt x="213" y="233"/>
                  </a:cubicBezTo>
                  <a:cubicBezTo>
                    <a:pt x="209" y="233"/>
                    <a:pt x="206" y="228"/>
                    <a:pt x="204" y="226"/>
                  </a:cubicBezTo>
                  <a:cubicBezTo>
                    <a:pt x="202" y="224"/>
                    <a:pt x="189" y="221"/>
                    <a:pt x="183" y="219"/>
                  </a:cubicBezTo>
                  <a:cubicBezTo>
                    <a:pt x="178" y="218"/>
                    <a:pt x="177" y="223"/>
                    <a:pt x="178" y="229"/>
                  </a:cubicBezTo>
                  <a:cubicBezTo>
                    <a:pt x="179" y="235"/>
                    <a:pt x="191" y="256"/>
                    <a:pt x="191" y="256"/>
                  </a:cubicBezTo>
                  <a:cubicBezTo>
                    <a:pt x="199" y="255"/>
                    <a:pt x="199" y="255"/>
                    <a:pt x="199" y="255"/>
                  </a:cubicBezTo>
                  <a:cubicBezTo>
                    <a:pt x="199" y="255"/>
                    <a:pt x="206" y="261"/>
                    <a:pt x="212" y="264"/>
                  </a:cubicBezTo>
                  <a:cubicBezTo>
                    <a:pt x="219" y="268"/>
                    <a:pt x="238" y="298"/>
                    <a:pt x="238" y="298"/>
                  </a:cubicBezTo>
                  <a:cubicBezTo>
                    <a:pt x="236" y="302"/>
                    <a:pt x="236" y="302"/>
                    <a:pt x="236" y="302"/>
                  </a:cubicBezTo>
                  <a:cubicBezTo>
                    <a:pt x="236" y="302"/>
                    <a:pt x="229" y="296"/>
                    <a:pt x="224" y="292"/>
                  </a:cubicBezTo>
                  <a:cubicBezTo>
                    <a:pt x="219" y="289"/>
                    <a:pt x="217" y="290"/>
                    <a:pt x="213" y="292"/>
                  </a:cubicBezTo>
                  <a:cubicBezTo>
                    <a:pt x="210" y="294"/>
                    <a:pt x="194" y="292"/>
                    <a:pt x="194" y="292"/>
                  </a:cubicBezTo>
                  <a:cubicBezTo>
                    <a:pt x="198" y="301"/>
                    <a:pt x="198" y="301"/>
                    <a:pt x="198" y="301"/>
                  </a:cubicBezTo>
                  <a:cubicBezTo>
                    <a:pt x="198" y="301"/>
                    <a:pt x="189" y="300"/>
                    <a:pt x="183" y="299"/>
                  </a:cubicBezTo>
                  <a:cubicBezTo>
                    <a:pt x="177" y="298"/>
                    <a:pt x="172" y="303"/>
                    <a:pt x="172" y="303"/>
                  </a:cubicBezTo>
                  <a:cubicBezTo>
                    <a:pt x="172" y="303"/>
                    <a:pt x="175" y="309"/>
                    <a:pt x="175" y="312"/>
                  </a:cubicBezTo>
                  <a:cubicBezTo>
                    <a:pt x="176" y="315"/>
                    <a:pt x="174" y="319"/>
                    <a:pt x="170" y="319"/>
                  </a:cubicBezTo>
                  <a:cubicBezTo>
                    <a:pt x="167" y="318"/>
                    <a:pt x="166" y="307"/>
                    <a:pt x="165" y="302"/>
                  </a:cubicBezTo>
                  <a:cubicBezTo>
                    <a:pt x="164" y="298"/>
                    <a:pt x="146" y="303"/>
                    <a:pt x="146" y="303"/>
                  </a:cubicBezTo>
                  <a:cubicBezTo>
                    <a:pt x="143" y="317"/>
                    <a:pt x="143" y="317"/>
                    <a:pt x="143" y="317"/>
                  </a:cubicBezTo>
                  <a:cubicBezTo>
                    <a:pt x="143" y="317"/>
                    <a:pt x="152" y="326"/>
                    <a:pt x="154" y="333"/>
                  </a:cubicBezTo>
                  <a:cubicBezTo>
                    <a:pt x="156" y="340"/>
                    <a:pt x="149" y="347"/>
                    <a:pt x="148" y="350"/>
                  </a:cubicBezTo>
                  <a:cubicBezTo>
                    <a:pt x="146" y="353"/>
                    <a:pt x="142" y="354"/>
                    <a:pt x="139" y="351"/>
                  </a:cubicBezTo>
                  <a:cubicBezTo>
                    <a:pt x="136" y="347"/>
                    <a:pt x="129" y="339"/>
                    <a:pt x="127" y="331"/>
                  </a:cubicBezTo>
                  <a:cubicBezTo>
                    <a:pt x="125" y="322"/>
                    <a:pt x="118" y="321"/>
                    <a:pt x="112" y="321"/>
                  </a:cubicBezTo>
                  <a:cubicBezTo>
                    <a:pt x="106" y="320"/>
                    <a:pt x="101" y="336"/>
                    <a:pt x="98" y="348"/>
                  </a:cubicBezTo>
                  <a:cubicBezTo>
                    <a:pt x="94" y="360"/>
                    <a:pt x="106" y="366"/>
                    <a:pt x="108" y="368"/>
                  </a:cubicBezTo>
                  <a:cubicBezTo>
                    <a:pt x="110" y="370"/>
                    <a:pt x="115" y="364"/>
                    <a:pt x="115" y="364"/>
                  </a:cubicBezTo>
                  <a:cubicBezTo>
                    <a:pt x="115" y="364"/>
                    <a:pt x="127" y="368"/>
                    <a:pt x="129" y="373"/>
                  </a:cubicBezTo>
                  <a:cubicBezTo>
                    <a:pt x="131" y="377"/>
                    <a:pt x="125" y="380"/>
                    <a:pt x="125" y="380"/>
                  </a:cubicBezTo>
                  <a:cubicBezTo>
                    <a:pt x="111" y="388"/>
                    <a:pt x="111" y="388"/>
                    <a:pt x="111" y="388"/>
                  </a:cubicBezTo>
                  <a:cubicBezTo>
                    <a:pt x="111" y="388"/>
                    <a:pt x="112" y="395"/>
                    <a:pt x="113" y="399"/>
                  </a:cubicBezTo>
                  <a:cubicBezTo>
                    <a:pt x="115" y="402"/>
                    <a:pt x="125" y="414"/>
                    <a:pt x="125" y="414"/>
                  </a:cubicBezTo>
                  <a:cubicBezTo>
                    <a:pt x="124" y="433"/>
                    <a:pt x="124" y="433"/>
                    <a:pt x="124" y="433"/>
                  </a:cubicBezTo>
                  <a:cubicBezTo>
                    <a:pt x="124" y="433"/>
                    <a:pt x="129" y="436"/>
                    <a:pt x="133" y="438"/>
                  </a:cubicBezTo>
                  <a:cubicBezTo>
                    <a:pt x="137" y="440"/>
                    <a:pt x="162" y="445"/>
                    <a:pt x="162" y="445"/>
                  </a:cubicBezTo>
                  <a:cubicBezTo>
                    <a:pt x="162" y="445"/>
                    <a:pt x="150" y="454"/>
                    <a:pt x="134" y="451"/>
                  </a:cubicBezTo>
                  <a:cubicBezTo>
                    <a:pt x="119" y="449"/>
                    <a:pt x="117" y="442"/>
                    <a:pt x="110" y="439"/>
                  </a:cubicBezTo>
                  <a:cubicBezTo>
                    <a:pt x="104" y="436"/>
                    <a:pt x="94" y="442"/>
                    <a:pt x="91" y="449"/>
                  </a:cubicBezTo>
                  <a:cubicBezTo>
                    <a:pt x="88" y="457"/>
                    <a:pt x="96" y="459"/>
                    <a:pt x="96" y="459"/>
                  </a:cubicBezTo>
                  <a:cubicBezTo>
                    <a:pt x="92" y="463"/>
                    <a:pt x="92" y="463"/>
                    <a:pt x="92" y="463"/>
                  </a:cubicBezTo>
                  <a:cubicBezTo>
                    <a:pt x="100" y="471"/>
                    <a:pt x="100" y="471"/>
                    <a:pt x="100" y="471"/>
                  </a:cubicBezTo>
                  <a:cubicBezTo>
                    <a:pt x="100" y="471"/>
                    <a:pt x="101" y="484"/>
                    <a:pt x="99" y="491"/>
                  </a:cubicBezTo>
                  <a:cubicBezTo>
                    <a:pt x="97" y="497"/>
                    <a:pt x="106" y="522"/>
                    <a:pt x="106" y="522"/>
                  </a:cubicBezTo>
                  <a:cubicBezTo>
                    <a:pt x="106" y="522"/>
                    <a:pt x="111" y="528"/>
                    <a:pt x="115" y="528"/>
                  </a:cubicBezTo>
                  <a:cubicBezTo>
                    <a:pt x="119" y="528"/>
                    <a:pt x="123" y="519"/>
                    <a:pt x="125" y="514"/>
                  </a:cubicBezTo>
                  <a:cubicBezTo>
                    <a:pt x="128" y="508"/>
                    <a:pt x="133" y="500"/>
                    <a:pt x="137" y="500"/>
                  </a:cubicBezTo>
                  <a:cubicBezTo>
                    <a:pt x="141" y="499"/>
                    <a:pt x="143" y="514"/>
                    <a:pt x="143" y="514"/>
                  </a:cubicBezTo>
                  <a:cubicBezTo>
                    <a:pt x="143" y="514"/>
                    <a:pt x="150" y="511"/>
                    <a:pt x="152" y="510"/>
                  </a:cubicBezTo>
                  <a:cubicBezTo>
                    <a:pt x="154" y="509"/>
                    <a:pt x="170" y="507"/>
                    <a:pt x="173" y="509"/>
                  </a:cubicBezTo>
                  <a:cubicBezTo>
                    <a:pt x="176" y="511"/>
                    <a:pt x="168" y="522"/>
                    <a:pt x="166" y="523"/>
                  </a:cubicBezTo>
                  <a:cubicBezTo>
                    <a:pt x="165" y="524"/>
                    <a:pt x="140" y="536"/>
                    <a:pt x="140" y="536"/>
                  </a:cubicBezTo>
                  <a:cubicBezTo>
                    <a:pt x="140" y="536"/>
                    <a:pt x="145" y="540"/>
                    <a:pt x="152" y="542"/>
                  </a:cubicBezTo>
                  <a:cubicBezTo>
                    <a:pt x="159" y="544"/>
                    <a:pt x="171" y="538"/>
                    <a:pt x="171" y="538"/>
                  </a:cubicBezTo>
                  <a:cubicBezTo>
                    <a:pt x="173" y="543"/>
                    <a:pt x="173" y="543"/>
                    <a:pt x="173" y="543"/>
                  </a:cubicBezTo>
                  <a:cubicBezTo>
                    <a:pt x="174" y="561"/>
                    <a:pt x="174" y="561"/>
                    <a:pt x="174" y="561"/>
                  </a:cubicBezTo>
                  <a:cubicBezTo>
                    <a:pt x="174" y="561"/>
                    <a:pt x="161" y="559"/>
                    <a:pt x="155" y="559"/>
                  </a:cubicBezTo>
                  <a:cubicBezTo>
                    <a:pt x="148" y="558"/>
                    <a:pt x="147" y="579"/>
                    <a:pt x="146" y="583"/>
                  </a:cubicBezTo>
                  <a:cubicBezTo>
                    <a:pt x="144" y="588"/>
                    <a:pt x="148" y="593"/>
                    <a:pt x="148" y="593"/>
                  </a:cubicBezTo>
                  <a:cubicBezTo>
                    <a:pt x="148" y="593"/>
                    <a:pt x="164" y="598"/>
                    <a:pt x="173" y="601"/>
                  </a:cubicBezTo>
                  <a:cubicBezTo>
                    <a:pt x="182" y="604"/>
                    <a:pt x="179" y="608"/>
                    <a:pt x="178" y="614"/>
                  </a:cubicBezTo>
                  <a:cubicBezTo>
                    <a:pt x="177" y="620"/>
                    <a:pt x="156" y="617"/>
                    <a:pt x="148" y="616"/>
                  </a:cubicBezTo>
                  <a:cubicBezTo>
                    <a:pt x="141" y="614"/>
                    <a:pt x="121" y="615"/>
                    <a:pt x="116" y="618"/>
                  </a:cubicBezTo>
                  <a:cubicBezTo>
                    <a:pt x="110" y="622"/>
                    <a:pt x="103" y="632"/>
                    <a:pt x="108" y="637"/>
                  </a:cubicBezTo>
                  <a:cubicBezTo>
                    <a:pt x="113" y="641"/>
                    <a:pt x="130" y="640"/>
                    <a:pt x="130" y="640"/>
                  </a:cubicBezTo>
                  <a:cubicBezTo>
                    <a:pt x="130" y="640"/>
                    <a:pt x="131" y="649"/>
                    <a:pt x="135" y="652"/>
                  </a:cubicBezTo>
                  <a:cubicBezTo>
                    <a:pt x="139" y="654"/>
                    <a:pt x="155" y="650"/>
                    <a:pt x="155" y="650"/>
                  </a:cubicBezTo>
                  <a:cubicBezTo>
                    <a:pt x="155" y="650"/>
                    <a:pt x="161" y="666"/>
                    <a:pt x="161" y="667"/>
                  </a:cubicBezTo>
                  <a:cubicBezTo>
                    <a:pt x="161" y="667"/>
                    <a:pt x="145" y="669"/>
                    <a:pt x="134" y="666"/>
                  </a:cubicBezTo>
                  <a:cubicBezTo>
                    <a:pt x="123" y="662"/>
                    <a:pt x="103" y="654"/>
                    <a:pt x="103" y="654"/>
                  </a:cubicBezTo>
                  <a:cubicBezTo>
                    <a:pt x="96" y="665"/>
                    <a:pt x="96" y="665"/>
                    <a:pt x="96" y="665"/>
                  </a:cubicBezTo>
                  <a:cubicBezTo>
                    <a:pt x="96" y="665"/>
                    <a:pt x="91" y="677"/>
                    <a:pt x="86" y="688"/>
                  </a:cubicBezTo>
                  <a:cubicBezTo>
                    <a:pt x="80" y="700"/>
                    <a:pt x="105" y="701"/>
                    <a:pt x="105" y="701"/>
                  </a:cubicBezTo>
                  <a:cubicBezTo>
                    <a:pt x="104" y="711"/>
                    <a:pt x="104" y="711"/>
                    <a:pt x="104" y="711"/>
                  </a:cubicBezTo>
                  <a:cubicBezTo>
                    <a:pt x="104" y="711"/>
                    <a:pt x="115" y="712"/>
                    <a:pt x="121" y="713"/>
                  </a:cubicBezTo>
                  <a:cubicBezTo>
                    <a:pt x="128" y="714"/>
                    <a:pt x="126" y="720"/>
                    <a:pt x="126" y="720"/>
                  </a:cubicBezTo>
                  <a:cubicBezTo>
                    <a:pt x="126" y="721"/>
                    <a:pt x="112" y="726"/>
                    <a:pt x="105" y="726"/>
                  </a:cubicBezTo>
                  <a:cubicBezTo>
                    <a:pt x="99" y="726"/>
                    <a:pt x="90" y="733"/>
                    <a:pt x="90" y="733"/>
                  </a:cubicBezTo>
                  <a:cubicBezTo>
                    <a:pt x="90" y="733"/>
                    <a:pt x="93" y="737"/>
                    <a:pt x="100" y="739"/>
                  </a:cubicBezTo>
                  <a:cubicBezTo>
                    <a:pt x="106" y="740"/>
                    <a:pt x="105" y="745"/>
                    <a:pt x="102" y="750"/>
                  </a:cubicBezTo>
                  <a:cubicBezTo>
                    <a:pt x="99" y="755"/>
                    <a:pt x="89" y="757"/>
                    <a:pt x="82" y="757"/>
                  </a:cubicBezTo>
                  <a:cubicBezTo>
                    <a:pt x="76" y="757"/>
                    <a:pt x="61" y="757"/>
                    <a:pt x="53" y="756"/>
                  </a:cubicBezTo>
                  <a:cubicBezTo>
                    <a:pt x="45" y="755"/>
                    <a:pt x="31" y="753"/>
                    <a:pt x="17" y="754"/>
                  </a:cubicBezTo>
                  <a:cubicBezTo>
                    <a:pt x="4" y="754"/>
                    <a:pt x="0" y="771"/>
                    <a:pt x="0" y="771"/>
                  </a:cubicBezTo>
                  <a:cubicBezTo>
                    <a:pt x="0" y="771"/>
                    <a:pt x="20" y="774"/>
                    <a:pt x="30" y="776"/>
                  </a:cubicBezTo>
                  <a:cubicBezTo>
                    <a:pt x="39" y="777"/>
                    <a:pt x="65" y="784"/>
                    <a:pt x="65" y="784"/>
                  </a:cubicBezTo>
                  <a:cubicBezTo>
                    <a:pt x="69" y="789"/>
                    <a:pt x="69" y="789"/>
                    <a:pt x="69" y="789"/>
                  </a:cubicBezTo>
                  <a:cubicBezTo>
                    <a:pt x="71" y="787"/>
                    <a:pt x="71" y="787"/>
                    <a:pt x="71" y="787"/>
                  </a:cubicBezTo>
                  <a:cubicBezTo>
                    <a:pt x="71" y="787"/>
                    <a:pt x="83" y="778"/>
                    <a:pt x="88" y="776"/>
                  </a:cubicBezTo>
                  <a:cubicBezTo>
                    <a:pt x="92" y="774"/>
                    <a:pt x="123" y="776"/>
                    <a:pt x="123" y="776"/>
                  </a:cubicBezTo>
                  <a:cubicBezTo>
                    <a:pt x="123" y="776"/>
                    <a:pt x="110" y="793"/>
                    <a:pt x="102" y="796"/>
                  </a:cubicBezTo>
                  <a:cubicBezTo>
                    <a:pt x="94" y="799"/>
                    <a:pt x="75" y="794"/>
                    <a:pt x="66" y="790"/>
                  </a:cubicBezTo>
                  <a:cubicBezTo>
                    <a:pt x="56" y="787"/>
                    <a:pt x="56" y="792"/>
                    <a:pt x="55" y="797"/>
                  </a:cubicBezTo>
                  <a:cubicBezTo>
                    <a:pt x="54" y="803"/>
                    <a:pt x="62" y="815"/>
                    <a:pt x="80" y="824"/>
                  </a:cubicBezTo>
                  <a:cubicBezTo>
                    <a:pt x="98" y="833"/>
                    <a:pt x="112" y="830"/>
                    <a:pt x="112" y="830"/>
                  </a:cubicBezTo>
                  <a:cubicBezTo>
                    <a:pt x="112" y="830"/>
                    <a:pt x="117" y="845"/>
                    <a:pt x="119" y="856"/>
                  </a:cubicBezTo>
                  <a:cubicBezTo>
                    <a:pt x="121" y="867"/>
                    <a:pt x="132" y="861"/>
                    <a:pt x="146" y="849"/>
                  </a:cubicBezTo>
                  <a:cubicBezTo>
                    <a:pt x="159" y="836"/>
                    <a:pt x="170" y="821"/>
                    <a:pt x="170" y="821"/>
                  </a:cubicBezTo>
                  <a:cubicBezTo>
                    <a:pt x="175" y="822"/>
                    <a:pt x="175" y="822"/>
                    <a:pt x="175" y="822"/>
                  </a:cubicBezTo>
                  <a:cubicBezTo>
                    <a:pt x="175" y="822"/>
                    <a:pt x="186" y="815"/>
                    <a:pt x="190" y="810"/>
                  </a:cubicBezTo>
                  <a:cubicBezTo>
                    <a:pt x="195" y="805"/>
                    <a:pt x="208" y="798"/>
                    <a:pt x="213" y="789"/>
                  </a:cubicBezTo>
                  <a:cubicBezTo>
                    <a:pt x="218" y="781"/>
                    <a:pt x="219" y="775"/>
                    <a:pt x="217" y="767"/>
                  </a:cubicBezTo>
                  <a:cubicBezTo>
                    <a:pt x="215" y="760"/>
                    <a:pt x="221" y="754"/>
                    <a:pt x="224" y="749"/>
                  </a:cubicBezTo>
                  <a:cubicBezTo>
                    <a:pt x="228" y="745"/>
                    <a:pt x="247" y="741"/>
                    <a:pt x="247" y="741"/>
                  </a:cubicBezTo>
                  <a:cubicBezTo>
                    <a:pt x="247" y="741"/>
                    <a:pt x="234" y="758"/>
                    <a:pt x="228" y="767"/>
                  </a:cubicBezTo>
                  <a:cubicBezTo>
                    <a:pt x="222" y="776"/>
                    <a:pt x="229" y="773"/>
                    <a:pt x="236" y="775"/>
                  </a:cubicBezTo>
                  <a:cubicBezTo>
                    <a:pt x="244" y="776"/>
                    <a:pt x="269" y="777"/>
                    <a:pt x="269" y="777"/>
                  </a:cubicBezTo>
                  <a:cubicBezTo>
                    <a:pt x="269" y="777"/>
                    <a:pt x="249" y="786"/>
                    <a:pt x="241" y="791"/>
                  </a:cubicBezTo>
                  <a:cubicBezTo>
                    <a:pt x="233" y="795"/>
                    <a:pt x="216" y="806"/>
                    <a:pt x="209" y="810"/>
                  </a:cubicBezTo>
                  <a:cubicBezTo>
                    <a:pt x="202" y="813"/>
                    <a:pt x="186" y="818"/>
                    <a:pt x="186" y="818"/>
                  </a:cubicBezTo>
                  <a:cubicBezTo>
                    <a:pt x="186" y="818"/>
                    <a:pt x="187" y="823"/>
                    <a:pt x="183" y="829"/>
                  </a:cubicBezTo>
                  <a:cubicBezTo>
                    <a:pt x="179" y="836"/>
                    <a:pt x="174" y="844"/>
                    <a:pt x="174" y="844"/>
                  </a:cubicBezTo>
                  <a:cubicBezTo>
                    <a:pt x="174" y="844"/>
                    <a:pt x="170" y="847"/>
                    <a:pt x="163" y="848"/>
                  </a:cubicBezTo>
                  <a:cubicBezTo>
                    <a:pt x="157" y="850"/>
                    <a:pt x="152" y="858"/>
                    <a:pt x="143" y="867"/>
                  </a:cubicBezTo>
                  <a:cubicBezTo>
                    <a:pt x="134" y="876"/>
                    <a:pt x="141" y="871"/>
                    <a:pt x="142" y="876"/>
                  </a:cubicBezTo>
                  <a:cubicBezTo>
                    <a:pt x="143" y="880"/>
                    <a:pt x="148" y="877"/>
                    <a:pt x="153" y="875"/>
                  </a:cubicBezTo>
                  <a:cubicBezTo>
                    <a:pt x="159" y="874"/>
                    <a:pt x="179" y="851"/>
                    <a:pt x="180" y="850"/>
                  </a:cubicBezTo>
                  <a:cubicBezTo>
                    <a:pt x="182" y="849"/>
                    <a:pt x="186" y="846"/>
                    <a:pt x="186" y="846"/>
                  </a:cubicBezTo>
                  <a:cubicBezTo>
                    <a:pt x="186" y="846"/>
                    <a:pt x="195" y="844"/>
                    <a:pt x="192" y="847"/>
                  </a:cubicBezTo>
                  <a:cubicBezTo>
                    <a:pt x="188" y="850"/>
                    <a:pt x="182" y="859"/>
                    <a:pt x="182" y="859"/>
                  </a:cubicBezTo>
                  <a:cubicBezTo>
                    <a:pt x="193" y="860"/>
                    <a:pt x="193" y="860"/>
                    <a:pt x="193" y="860"/>
                  </a:cubicBezTo>
                  <a:cubicBezTo>
                    <a:pt x="193" y="860"/>
                    <a:pt x="208" y="867"/>
                    <a:pt x="212" y="873"/>
                  </a:cubicBezTo>
                  <a:cubicBezTo>
                    <a:pt x="216" y="879"/>
                    <a:pt x="220" y="873"/>
                    <a:pt x="224" y="869"/>
                  </a:cubicBezTo>
                  <a:cubicBezTo>
                    <a:pt x="229" y="865"/>
                    <a:pt x="247" y="849"/>
                    <a:pt x="255" y="847"/>
                  </a:cubicBezTo>
                  <a:cubicBezTo>
                    <a:pt x="263" y="845"/>
                    <a:pt x="266" y="857"/>
                    <a:pt x="261" y="864"/>
                  </a:cubicBezTo>
                  <a:cubicBezTo>
                    <a:pt x="256" y="872"/>
                    <a:pt x="252" y="874"/>
                    <a:pt x="241" y="875"/>
                  </a:cubicBezTo>
                  <a:cubicBezTo>
                    <a:pt x="231" y="876"/>
                    <a:pt x="221" y="887"/>
                    <a:pt x="217" y="889"/>
                  </a:cubicBezTo>
                  <a:cubicBezTo>
                    <a:pt x="213" y="892"/>
                    <a:pt x="200" y="890"/>
                    <a:pt x="192" y="889"/>
                  </a:cubicBezTo>
                  <a:cubicBezTo>
                    <a:pt x="183" y="888"/>
                    <a:pt x="183" y="883"/>
                    <a:pt x="176" y="884"/>
                  </a:cubicBezTo>
                  <a:cubicBezTo>
                    <a:pt x="169" y="884"/>
                    <a:pt x="149" y="899"/>
                    <a:pt x="150" y="900"/>
                  </a:cubicBezTo>
                  <a:cubicBezTo>
                    <a:pt x="152" y="902"/>
                    <a:pt x="168" y="908"/>
                    <a:pt x="168" y="908"/>
                  </a:cubicBezTo>
                  <a:cubicBezTo>
                    <a:pt x="168" y="908"/>
                    <a:pt x="163" y="916"/>
                    <a:pt x="159" y="922"/>
                  </a:cubicBezTo>
                  <a:cubicBezTo>
                    <a:pt x="156" y="928"/>
                    <a:pt x="146" y="936"/>
                    <a:pt x="145" y="942"/>
                  </a:cubicBezTo>
                  <a:cubicBezTo>
                    <a:pt x="144" y="948"/>
                    <a:pt x="156" y="959"/>
                    <a:pt x="156" y="959"/>
                  </a:cubicBezTo>
                  <a:cubicBezTo>
                    <a:pt x="156" y="959"/>
                    <a:pt x="143" y="962"/>
                    <a:pt x="136" y="976"/>
                  </a:cubicBezTo>
                  <a:cubicBezTo>
                    <a:pt x="130" y="991"/>
                    <a:pt x="164" y="985"/>
                    <a:pt x="164" y="985"/>
                  </a:cubicBezTo>
                  <a:cubicBezTo>
                    <a:pt x="164" y="985"/>
                    <a:pt x="160" y="989"/>
                    <a:pt x="157" y="994"/>
                  </a:cubicBezTo>
                  <a:cubicBezTo>
                    <a:pt x="153" y="1000"/>
                    <a:pt x="144" y="1011"/>
                    <a:pt x="144" y="1011"/>
                  </a:cubicBezTo>
                  <a:cubicBezTo>
                    <a:pt x="158" y="1007"/>
                    <a:pt x="158" y="1007"/>
                    <a:pt x="158" y="1007"/>
                  </a:cubicBezTo>
                  <a:cubicBezTo>
                    <a:pt x="158" y="1007"/>
                    <a:pt x="158" y="1007"/>
                    <a:pt x="156" y="1012"/>
                  </a:cubicBezTo>
                  <a:cubicBezTo>
                    <a:pt x="154" y="1016"/>
                    <a:pt x="141" y="1024"/>
                    <a:pt x="133" y="1032"/>
                  </a:cubicBezTo>
                  <a:cubicBezTo>
                    <a:pt x="124" y="1039"/>
                    <a:pt x="119" y="1062"/>
                    <a:pt x="123" y="1064"/>
                  </a:cubicBezTo>
                  <a:cubicBezTo>
                    <a:pt x="128" y="1066"/>
                    <a:pt x="142" y="1066"/>
                    <a:pt x="139" y="1069"/>
                  </a:cubicBezTo>
                  <a:cubicBezTo>
                    <a:pt x="136" y="1072"/>
                    <a:pt x="128" y="1091"/>
                    <a:pt x="128" y="1091"/>
                  </a:cubicBezTo>
                  <a:cubicBezTo>
                    <a:pt x="128" y="1091"/>
                    <a:pt x="141" y="1092"/>
                    <a:pt x="139" y="1096"/>
                  </a:cubicBezTo>
                  <a:cubicBezTo>
                    <a:pt x="138" y="1100"/>
                    <a:pt x="128" y="1117"/>
                    <a:pt x="128" y="1117"/>
                  </a:cubicBezTo>
                  <a:cubicBezTo>
                    <a:pt x="135" y="1122"/>
                    <a:pt x="135" y="1122"/>
                    <a:pt x="135" y="1122"/>
                  </a:cubicBezTo>
                  <a:cubicBezTo>
                    <a:pt x="135" y="1122"/>
                    <a:pt x="130" y="1128"/>
                    <a:pt x="131" y="1141"/>
                  </a:cubicBezTo>
                  <a:cubicBezTo>
                    <a:pt x="132" y="1155"/>
                    <a:pt x="147" y="1149"/>
                    <a:pt x="147" y="1149"/>
                  </a:cubicBezTo>
                  <a:cubicBezTo>
                    <a:pt x="136" y="1170"/>
                    <a:pt x="136" y="1170"/>
                    <a:pt x="136" y="1170"/>
                  </a:cubicBezTo>
                  <a:cubicBezTo>
                    <a:pt x="136" y="1170"/>
                    <a:pt x="137" y="1177"/>
                    <a:pt x="132" y="1183"/>
                  </a:cubicBezTo>
                  <a:cubicBezTo>
                    <a:pt x="128" y="1188"/>
                    <a:pt x="120" y="1210"/>
                    <a:pt x="120" y="1214"/>
                  </a:cubicBezTo>
                  <a:cubicBezTo>
                    <a:pt x="120" y="1219"/>
                    <a:pt x="125" y="1222"/>
                    <a:pt x="125" y="1232"/>
                  </a:cubicBezTo>
                  <a:cubicBezTo>
                    <a:pt x="126" y="1241"/>
                    <a:pt x="115" y="1266"/>
                    <a:pt x="115" y="1266"/>
                  </a:cubicBezTo>
                  <a:cubicBezTo>
                    <a:pt x="115" y="1266"/>
                    <a:pt x="115" y="1270"/>
                    <a:pt x="112" y="1278"/>
                  </a:cubicBezTo>
                  <a:cubicBezTo>
                    <a:pt x="109" y="1287"/>
                    <a:pt x="101" y="1289"/>
                    <a:pt x="101" y="1289"/>
                  </a:cubicBezTo>
                  <a:cubicBezTo>
                    <a:pt x="101" y="1333"/>
                    <a:pt x="101" y="1333"/>
                    <a:pt x="101" y="1333"/>
                  </a:cubicBezTo>
                  <a:cubicBezTo>
                    <a:pt x="114" y="1335"/>
                    <a:pt x="114" y="1335"/>
                    <a:pt x="114" y="1335"/>
                  </a:cubicBezTo>
                  <a:cubicBezTo>
                    <a:pt x="114" y="1335"/>
                    <a:pt x="129" y="1330"/>
                    <a:pt x="135" y="1324"/>
                  </a:cubicBezTo>
                  <a:cubicBezTo>
                    <a:pt x="140" y="1318"/>
                    <a:pt x="152" y="1320"/>
                    <a:pt x="152" y="1320"/>
                  </a:cubicBezTo>
                  <a:cubicBezTo>
                    <a:pt x="149" y="1311"/>
                    <a:pt x="149" y="1311"/>
                    <a:pt x="149" y="1311"/>
                  </a:cubicBezTo>
                  <a:cubicBezTo>
                    <a:pt x="147" y="1293"/>
                    <a:pt x="147" y="1293"/>
                    <a:pt x="147" y="1293"/>
                  </a:cubicBezTo>
                  <a:cubicBezTo>
                    <a:pt x="147" y="1293"/>
                    <a:pt x="154" y="1273"/>
                    <a:pt x="156" y="1266"/>
                  </a:cubicBezTo>
                  <a:cubicBezTo>
                    <a:pt x="158" y="1259"/>
                    <a:pt x="160" y="1250"/>
                    <a:pt x="157" y="1246"/>
                  </a:cubicBezTo>
                  <a:cubicBezTo>
                    <a:pt x="155" y="1242"/>
                    <a:pt x="155" y="1233"/>
                    <a:pt x="155" y="1233"/>
                  </a:cubicBezTo>
                  <a:cubicBezTo>
                    <a:pt x="155" y="1233"/>
                    <a:pt x="155" y="1215"/>
                    <a:pt x="155" y="1211"/>
                  </a:cubicBezTo>
                  <a:cubicBezTo>
                    <a:pt x="155" y="1206"/>
                    <a:pt x="158" y="1191"/>
                    <a:pt x="161" y="1181"/>
                  </a:cubicBezTo>
                  <a:cubicBezTo>
                    <a:pt x="165" y="1172"/>
                    <a:pt x="191" y="1162"/>
                    <a:pt x="196" y="1158"/>
                  </a:cubicBezTo>
                  <a:cubicBezTo>
                    <a:pt x="201" y="1154"/>
                    <a:pt x="205" y="1147"/>
                    <a:pt x="206" y="1139"/>
                  </a:cubicBezTo>
                  <a:cubicBezTo>
                    <a:pt x="207" y="1131"/>
                    <a:pt x="192" y="1120"/>
                    <a:pt x="188" y="1114"/>
                  </a:cubicBezTo>
                  <a:cubicBezTo>
                    <a:pt x="184" y="1108"/>
                    <a:pt x="181" y="1096"/>
                    <a:pt x="181" y="1087"/>
                  </a:cubicBezTo>
                  <a:cubicBezTo>
                    <a:pt x="180" y="1078"/>
                    <a:pt x="178" y="1067"/>
                    <a:pt x="178" y="1067"/>
                  </a:cubicBezTo>
                  <a:cubicBezTo>
                    <a:pt x="178" y="1067"/>
                    <a:pt x="188" y="1056"/>
                    <a:pt x="189" y="1054"/>
                  </a:cubicBezTo>
                  <a:cubicBezTo>
                    <a:pt x="191" y="1052"/>
                    <a:pt x="214" y="1016"/>
                    <a:pt x="220" y="1006"/>
                  </a:cubicBezTo>
                  <a:cubicBezTo>
                    <a:pt x="227" y="995"/>
                    <a:pt x="252" y="974"/>
                    <a:pt x="256" y="971"/>
                  </a:cubicBezTo>
                  <a:cubicBezTo>
                    <a:pt x="260" y="968"/>
                    <a:pt x="267" y="968"/>
                    <a:pt x="267" y="968"/>
                  </a:cubicBezTo>
                  <a:cubicBezTo>
                    <a:pt x="258" y="986"/>
                    <a:pt x="258" y="986"/>
                    <a:pt x="258" y="986"/>
                  </a:cubicBezTo>
                  <a:cubicBezTo>
                    <a:pt x="258" y="986"/>
                    <a:pt x="269" y="978"/>
                    <a:pt x="274" y="977"/>
                  </a:cubicBezTo>
                  <a:cubicBezTo>
                    <a:pt x="278" y="975"/>
                    <a:pt x="282" y="981"/>
                    <a:pt x="282" y="987"/>
                  </a:cubicBezTo>
                  <a:cubicBezTo>
                    <a:pt x="283" y="993"/>
                    <a:pt x="268" y="1010"/>
                    <a:pt x="263" y="1015"/>
                  </a:cubicBezTo>
                  <a:cubicBezTo>
                    <a:pt x="258" y="1020"/>
                    <a:pt x="240" y="1030"/>
                    <a:pt x="240" y="1030"/>
                  </a:cubicBezTo>
                  <a:cubicBezTo>
                    <a:pt x="229" y="1032"/>
                    <a:pt x="229" y="1032"/>
                    <a:pt x="229" y="1032"/>
                  </a:cubicBezTo>
                  <a:cubicBezTo>
                    <a:pt x="229" y="1032"/>
                    <a:pt x="220" y="1047"/>
                    <a:pt x="214" y="1056"/>
                  </a:cubicBezTo>
                  <a:cubicBezTo>
                    <a:pt x="208" y="1065"/>
                    <a:pt x="204" y="1084"/>
                    <a:pt x="204" y="1091"/>
                  </a:cubicBezTo>
                  <a:cubicBezTo>
                    <a:pt x="205" y="1099"/>
                    <a:pt x="218" y="1110"/>
                    <a:pt x="218" y="1110"/>
                  </a:cubicBezTo>
                  <a:cubicBezTo>
                    <a:pt x="225" y="1112"/>
                    <a:pt x="225" y="1112"/>
                    <a:pt x="225" y="1112"/>
                  </a:cubicBezTo>
                  <a:cubicBezTo>
                    <a:pt x="229" y="1122"/>
                    <a:pt x="229" y="1122"/>
                    <a:pt x="229" y="1122"/>
                  </a:cubicBezTo>
                  <a:cubicBezTo>
                    <a:pt x="233" y="1129"/>
                    <a:pt x="254" y="1164"/>
                    <a:pt x="254" y="1164"/>
                  </a:cubicBezTo>
                  <a:cubicBezTo>
                    <a:pt x="254" y="1164"/>
                    <a:pt x="262" y="1170"/>
                    <a:pt x="266" y="1161"/>
                  </a:cubicBezTo>
                  <a:cubicBezTo>
                    <a:pt x="269" y="1152"/>
                    <a:pt x="261" y="1136"/>
                    <a:pt x="260" y="1131"/>
                  </a:cubicBezTo>
                  <a:cubicBezTo>
                    <a:pt x="258" y="1126"/>
                    <a:pt x="236" y="1109"/>
                    <a:pt x="233" y="1107"/>
                  </a:cubicBezTo>
                  <a:cubicBezTo>
                    <a:pt x="230" y="1104"/>
                    <a:pt x="221" y="1108"/>
                    <a:pt x="221" y="1108"/>
                  </a:cubicBezTo>
                  <a:cubicBezTo>
                    <a:pt x="221" y="1108"/>
                    <a:pt x="218" y="1103"/>
                    <a:pt x="215" y="1095"/>
                  </a:cubicBezTo>
                  <a:cubicBezTo>
                    <a:pt x="213" y="1088"/>
                    <a:pt x="215" y="1080"/>
                    <a:pt x="215" y="1080"/>
                  </a:cubicBezTo>
                  <a:cubicBezTo>
                    <a:pt x="231" y="1090"/>
                    <a:pt x="231" y="1090"/>
                    <a:pt x="231" y="1090"/>
                  </a:cubicBezTo>
                  <a:cubicBezTo>
                    <a:pt x="245" y="1105"/>
                    <a:pt x="245" y="1105"/>
                    <a:pt x="245" y="1105"/>
                  </a:cubicBezTo>
                  <a:cubicBezTo>
                    <a:pt x="245" y="1105"/>
                    <a:pt x="245" y="1105"/>
                    <a:pt x="249" y="1107"/>
                  </a:cubicBezTo>
                  <a:cubicBezTo>
                    <a:pt x="254" y="1110"/>
                    <a:pt x="274" y="1106"/>
                    <a:pt x="274" y="1106"/>
                  </a:cubicBezTo>
                  <a:cubicBezTo>
                    <a:pt x="274" y="1106"/>
                    <a:pt x="274" y="1106"/>
                    <a:pt x="277" y="1102"/>
                  </a:cubicBezTo>
                  <a:cubicBezTo>
                    <a:pt x="280" y="1098"/>
                    <a:pt x="280" y="1093"/>
                    <a:pt x="278" y="1085"/>
                  </a:cubicBezTo>
                  <a:cubicBezTo>
                    <a:pt x="276" y="1076"/>
                    <a:pt x="268" y="1067"/>
                    <a:pt x="268" y="1067"/>
                  </a:cubicBezTo>
                  <a:cubicBezTo>
                    <a:pt x="282" y="1062"/>
                    <a:pt x="282" y="1062"/>
                    <a:pt x="282" y="1062"/>
                  </a:cubicBezTo>
                  <a:cubicBezTo>
                    <a:pt x="291" y="1050"/>
                    <a:pt x="291" y="1050"/>
                    <a:pt x="291" y="1050"/>
                  </a:cubicBezTo>
                  <a:cubicBezTo>
                    <a:pt x="291" y="1050"/>
                    <a:pt x="289" y="1027"/>
                    <a:pt x="287" y="1015"/>
                  </a:cubicBezTo>
                  <a:cubicBezTo>
                    <a:pt x="286" y="1004"/>
                    <a:pt x="288" y="997"/>
                    <a:pt x="289" y="994"/>
                  </a:cubicBezTo>
                  <a:cubicBezTo>
                    <a:pt x="289" y="991"/>
                    <a:pt x="295" y="993"/>
                    <a:pt x="299" y="992"/>
                  </a:cubicBezTo>
                  <a:cubicBezTo>
                    <a:pt x="303" y="992"/>
                    <a:pt x="323" y="995"/>
                    <a:pt x="323" y="995"/>
                  </a:cubicBezTo>
                  <a:cubicBezTo>
                    <a:pt x="323" y="995"/>
                    <a:pt x="323" y="995"/>
                    <a:pt x="318" y="1003"/>
                  </a:cubicBezTo>
                  <a:cubicBezTo>
                    <a:pt x="313" y="1011"/>
                    <a:pt x="315" y="1017"/>
                    <a:pt x="315" y="1017"/>
                  </a:cubicBezTo>
                  <a:cubicBezTo>
                    <a:pt x="315" y="1017"/>
                    <a:pt x="304" y="1025"/>
                    <a:pt x="298" y="1033"/>
                  </a:cubicBezTo>
                  <a:cubicBezTo>
                    <a:pt x="292" y="1041"/>
                    <a:pt x="297" y="1043"/>
                    <a:pt x="300" y="1049"/>
                  </a:cubicBezTo>
                  <a:cubicBezTo>
                    <a:pt x="302" y="1054"/>
                    <a:pt x="318" y="1064"/>
                    <a:pt x="318" y="1064"/>
                  </a:cubicBezTo>
                  <a:cubicBezTo>
                    <a:pt x="318" y="1064"/>
                    <a:pt x="318" y="1059"/>
                    <a:pt x="314" y="1054"/>
                  </a:cubicBezTo>
                  <a:cubicBezTo>
                    <a:pt x="310" y="1050"/>
                    <a:pt x="309" y="1042"/>
                    <a:pt x="313" y="1038"/>
                  </a:cubicBezTo>
                  <a:cubicBezTo>
                    <a:pt x="316" y="1033"/>
                    <a:pt x="325" y="1048"/>
                    <a:pt x="332" y="1052"/>
                  </a:cubicBezTo>
                  <a:cubicBezTo>
                    <a:pt x="340" y="1057"/>
                    <a:pt x="352" y="1082"/>
                    <a:pt x="352" y="1082"/>
                  </a:cubicBezTo>
                  <a:cubicBezTo>
                    <a:pt x="352" y="1082"/>
                    <a:pt x="352" y="1082"/>
                    <a:pt x="347" y="1085"/>
                  </a:cubicBezTo>
                  <a:cubicBezTo>
                    <a:pt x="343" y="1088"/>
                    <a:pt x="336" y="1086"/>
                    <a:pt x="328" y="1083"/>
                  </a:cubicBezTo>
                  <a:cubicBezTo>
                    <a:pt x="321" y="1079"/>
                    <a:pt x="318" y="1073"/>
                    <a:pt x="314" y="1074"/>
                  </a:cubicBezTo>
                  <a:cubicBezTo>
                    <a:pt x="310" y="1075"/>
                    <a:pt x="300" y="1100"/>
                    <a:pt x="300" y="1100"/>
                  </a:cubicBezTo>
                  <a:cubicBezTo>
                    <a:pt x="306" y="1119"/>
                    <a:pt x="306" y="1119"/>
                    <a:pt x="306" y="1119"/>
                  </a:cubicBezTo>
                  <a:cubicBezTo>
                    <a:pt x="306" y="1119"/>
                    <a:pt x="305" y="1129"/>
                    <a:pt x="302" y="1135"/>
                  </a:cubicBezTo>
                  <a:cubicBezTo>
                    <a:pt x="299" y="1140"/>
                    <a:pt x="292" y="1165"/>
                    <a:pt x="297" y="1178"/>
                  </a:cubicBezTo>
                  <a:cubicBezTo>
                    <a:pt x="302" y="1191"/>
                    <a:pt x="316" y="1207"/>
                    <a:pt x="316" y="1207"/>
                  </a:cubicBezTo>
                  <a:cubicBezTo>
                    <a:pt x="328" y="1206"/>
                    <a:pt x="328" y="1206"/>
                    <a:pt x="328" y="1206"/>
                  </a:cubicBezTo>
                  <a:cubicBezTo>
                    <a:pt x="340" y="1226"/>
                    <a:pt x="340" y="1226"/>
                    <a:pt x="340" y="1226"/>
                  </a:cubicBezTo>
                  <a:cubicBezTo>
                    <a:pt x="346" y="1235"/>
                    <a:pt x="346" y="1235"/>
                    <a:pt x="346" y="1235"/>
                  </a:cubicBezTo>
                  <a:cubicBezTo>
                    <a:pt x="346" y="1235"/>
                    <a:pt x="341" y="1241"/>
                    <a:pt x="346" y="1245"/>
                  </a:cubicBezTo>
                  <a:cubicBezTo>
                    <a:pt x="351" y="1248"/>
                    <a:pt x="354" y="1265"/>
                    <a:pt x="350" y="1276"/>
                  </a:cubicBezTo>
                  <a:cubicBezTo>
                    <a:pt x="347" y="1287"/>
                    <a:pt x="335" y="1296"/>
                    <a:pt x="335" y="1296"/>
                  </a:cubicBezTo>
                  <a:cubicBezTo>
                    <a:pt x="335" y="1296"/>
                    <a:pt x="329" y="1303"/>
                    <a:pt x="324" y="1305"/>
                  </a:cubicBezTo>
                  <a:cubicBezTo>
                    <a:pt x="319" y="1307"/>
                    <a:pt x="310" y="1309"/>
                    <a:pt x="310" y="1309"/>
                  </a:cubicBezTo>
                  <a:cubicBezTo>
                    <a:pt x="308" y="1333"/>
                    <a:pt x="308" y="1333"/>
                    <a:pt x="308" y="1333"/>
                  </a:cubicBezTo>
                  <a:cubicBezTo>
                    <a:pt x="308" y="1333"/>
                    <a:pt x="297" y="1344"/>
                    <a:pt x="293" y="1353"/>
                  </a:cubicBezTo>
                  <a:cubicBezTo>
                    <a:pt x="288" y="1362"/>
                    <a:pt x="286" y="1364"/>
                    <a:pt x="285" y="1371"/>
                  </a:cubicBezTo>
                  <a:cubicBezTo>
                    <a:pt x="284" y="1377"/>
                    <a:pt x="291" y="1384"/>
                    <a:pt x="291" y="1384"/>
                  </a:cubicBezTo>
                  <a:cubicBezTo>
                    <a:pt x="291" y="1384"/>
                    <a:pt x="278" y="1391"/>
                    <a:pt x="274" y="1395"/>
                  </a:cubicBezTo>
                  <a:cubicBezTo>
                    <a:pt x="270" y="1399"/>
                    <a:pt x="272" y="1411"/>
                    <a:pt x="272" y="1411"/>
                  </a:cubicBezTo>
                  <a:cubicBezTo>
                    <a:pt x="272" y="1411"/>
                    <a:pt x="265" y="1416"/>
                    <a:pt x="260" y="1422"/>
                  </a:cubicBezTo>
                  <a:cubicBezTo>
                    <a:pt x="255" y="1429"/>
                    <a:pt x="266" y="1442"/>
                    <a:pt x="266" y="1442"/>
                  </a:cubicBezTo>
                  <a:cubicBezTo>
                    <a:pt x="266" y="1442"/>
                    <a:pt x="260" y="1442"/>
                    <a:pt x="255" y="1443"/>
                  </a:cubicBezTo>
                  <a:cubicBezTo>
                    <a:pt x="251" y="1444"/>
                    <a:pt x="249" y="1446"/>
                    <a:pt x="254" y="1458"/>
                  </a:cubicBezTo>
                  <a:cubicBezTo>
                    <a:pt x="259" y="1470"/>
                    <a:pt x="271" y="1485"/>
                    <a:pt x="271" y="1485"/>
                  </a:cubicBezTo>
                  <a:cubicBezTo>
                    <a:pt x="271" y="1485"/>
                    <a:pt x="263" y="1485"/>
                    <a:pt x="259" y="1486"/>
                  </a:cubicBezTo>
                  <a:cubicBezTo>
                    <a:pt x="256" y="1487"/>
                    <a:pt x="255" y="1485"/>
                    <a:pt x="252" y="1482"/>
                  </a:cubicBezTo>
                  <a:cubicBezTo>
                    <a:pt x="248" y="1480"/>
                    <a:pt x="241" y="1462"/>
                    <a:pt x="240" y="1459"/>
                  </a:cubicBezTo>
                  <a:cubicBezTo>
                    <a:pt x="240" y="1455"/>
                    <a:pt x="235" y="1453"/>
                    <a:pt x="233" y="1456"/>
                  </a:cubicBezTo>
                  <a:cubicBezTo>
                    <a:pt x="231" y="1459"/>
                    <a:pt x="237" y="1461"/>
                    <a:pt x="239" y="1466"/>
                  </a:cubicBezTo>
                  <a:cubicBezTo>
                    <a:pt x="242" y="1471"/>
                    <a:pt x="245" y="1488"/>
                    <a:pt x="244" y="1494"/>
                  </a:cubicBezTo>
                  <a:cubicBezTo>
                    <a:pt x="243" y="1500"/>
                    <a:pt x="241" y="1504"/>
                    <a:pt x="241" y="1504"/>
                  </a:cubicBezTo>
                  <a:cubicBezTo>
                    <a:pt x="241" y="1504"/>
                    <a:pt x="258" y="1537"/>
                    <a:pt x="260" y="1539"/>
                  </a:cubicBezTo>
                  <a:cubicBezTo>
                    <a:pt x="261" y="1541"/>
                    <a:pt x="265" y="1543"/>
                    <a:pt x="265" y="1543"/>
                  </a:cubicBezTo>
                  <a:cubicBezTo>
                    <a:pt x="265" y="1543"/>
                    <a:pt x="267" y="1538"/>
                    <a:pt x="268" y="1537"/>
                  </a:cubicBezTo>
                  <a:cubicBezTo>
                    <a:pt x="271" y="1533"/>
                    <a:pt x="274" y="1549"/>
                    <a:pt x="274" y="1556"/>
                  </a:cubicBezTo>
                  <a:cubicBezTo>
                    <a:pt x="274" y="1563"/>
                    <a:pt x="273" y="1570"/>
                    <a:pt x="277" y="1575"/>
                  </a:cubicBezTo>
                  <a:cubicBezTo>
                    <a:pt x="281" y="1580"/>
                    <a:pt x="294" y="1591"/>
                    <a:pt x="297" y="1594"/>
                  </a:cubicBezTo>
                  <a:cubicBezTo>
                    <a:pt x="301" y="1598"/>
                    <a:pt x="301" y="1607"/>
                    <a:pt x="301" y="1607"/>
                  </a:cubicBezTo>
                  <a:cubicBezTo>
                    <a:pt x="307" y="1607"/>
                    <a:pt x="307" y="1607"/>
                    <a:pt x="307" y="1607"/>
                  </a:cubicBezTo>
                  <a:cubicBezTo>
                    <a:pt x="307" y="1607"/>
                    <a:pt x="307" y="1590"/>
                    <a:pt x="306" y="1582"/>
                  </a:cubicBezTo>
                  <a:cubicBezTo>
                    <a:pt x="306" y="1573"/>
                    <a:pt x="295" y="1564"/>
                    <a:pt x="291" y="1557"/>
                  </a:cubicBezTo>
                  <a:cubicBezTo>
                    <a:pt x="287" y="1549"/>
                    <a:pt x="276" y="1531"/>
                    <a:pt x="276" y="1531"/>
                  </a:cubicBezTo>
                  <a:cubicBezTo>
                    <a:pt x="279" y="1524"/>
                    <a:pt x="309" y="1505"/>
                    <a:pt x="309" y="1505"/>
                  </a:cubicBezTo>
                  <a:cubicBezTo>
                    <a:pt x="309" y="1505"/>
                    <a:pt x="326" y="1515"/>
                    <a:pt x="332" y="1520"/>
                  </a:cubicBezTo>
                  <a:cubicBezTo>
                    <a:pt x="338" y="1526"/>
                    <a:pt x="345" y="1544"/>
                    <a:pt x="345" y="1544"/>
                  </a:cubicBezTo>
                  <a:cubicBezTo>
                    <a:pt x="345" y="1544"/>
                    <a:pt x="350" y="1539"/>
                    <a:pt x="358" y="1541"/>
                  </a:cubicBezTo>
                  <a:cubicBezTo>
                    <a:pt x="365" y="1543"/>
                    <a:pt x="376" y="1562"/>
                    <a:pt x="376" y="1562"/>
                  </a:cubicBezTo>
                  <a:cubicBezTo>
                    <a:pt x="391" y="1575"/>
                    <a:pt x="391" y="1575"/>
                    <a:pt x="391" y="1575"/>
                  </a:cubicBezTo>
                  <a:cubicBezTo>
                    <a:pt x="417" y="1582"/>
                    <a:pt x="417" y="1582"/>
                    <a:pt x="417" y="1582"/>
                  </a:cubicBezTo>
                  <a:cubicBezTo>
                    <a:pt x="417" y="1582"/>
                    <a:pt x="418" y="1578"/>
                    <a:pt x="418" y="1574"/>
                  </a:cubicBezTo>
                  <a:cubicBezTo>
                    <a:pt x="417" y="1570"/>
                    <a:pt x="420" y="1552"/>
                    <a:pt x="420" y="1552"/>
                  </a:cubicBezTo>
                  <a:cubicBezTo>
                    <a:pt x="428" y="1538"/>
                    <a:pt x="428" y="1538"/>
                    <a:pt x="428" y="1538"/>
                  </a:cubicBezTo>
                  <a:cubicBezTo>
                    <a:pt x="421" y="1532"/>
                    <a:pt x="421" y="1532"/>
                    <a:pt x="421" y="1532"/>
                  </a:cubicBezTo>
                  <a:cubicBezTo>
                    <a:pt x="421" y="1532"/>
                    <a:pt x="405" y="1527"/>
                    <a:pt x="401" y="1523"/>
                  </a:cubicBezTo>
                  <a:cubicBezTo>
                    <a:pt x="398" y="1518"/>
                    <a:pt x="391" y="1500"/>
                    <a:pt x="391" y="1500"/>
                  </a:cubicBezTo>
                  <a:cubicBezTo>
                    <a:pt x="391" y="1500"/>
                    <a:pt x="398" y="1494"/>
                    <a:pt x="403" y="1495"/>
                  </a:cubicBezTo>
                  <a:cubicBezTo>
                    <a:pt x="408" y="1496"/>
                    <a:pt x="417" y="1503"/>
                    <a:pt x="418" y="1506"/>
                  </a:cubicBezTo>
                  <a:cubicBezTo>
                    <a:pt x="420" y="1510"/>
                    <a:pt x="426" y="1514"/>
                    <a:pt x="426" y="1514"/>
                  </a:cubicBezTo>
                  <a:cubicBezTo>
                    <a:pt x="441" y="1513"/>
                    <a:pt x="441" y="1513"/>
                    <a:pt x="441" y="1513"/>
                  </a:cubicBezTo>
                  <a:cubicBezTo>
                    <a:pt x="450" y="1514"/>
                    <a:pt x="450" y="1514"/>
                    <a:pt x="450" y="1514"/>
                  </a:cubicBezTo>
                  <a:cubicBezTo>
                    <a:pt x="467" y="1535"/>
                    <a:pt x="467" y="1535"/>
                    <a:pt x="467" y="1535"/>
                  </a:cubicBezTo>
                  <a:cubicBezTo>
                    <a:pt x="480" y="1535"/>
                    <a:pt x="480" y="1535"/>
                    <a:pt x="480" y="1535"/>
                  </a:cubicBezTo>
                  <a:cubicBezTo>
                    <a:pt x="480" y="1535"/>
                    <a:pt x="481" y="1539"/>
                    <a:pt x="481" y="1542"/>
                  </a:cubicBezTo>
                  <a:cubicBezTo>
                    <a:pt x="481" y="1546"/>
                    <a:pt x="486" y="1551"/>
                    <a:pt x="486" y="1551"/>
                  </a:cubicBezTo>
                  <a:cubicBezTo>
                    <a:pt x="486" y="1551"/>
                    <a:pt x="503" y="1546"/>
                    <a:pt x="507" y="1544"/>
                  </a:cubicBezTo>
                  <a:cubicBezTo>
                    <a:pt x="510" y="1541"/>
                    <a:pt x="521" y="1538"/>
                    <a:pt x="521" y="1538"/>
                  </a:cubicBezTo>
                  <a:cubicBezTo>
                    <a:pt x="528" y="1532"/>
                    <a:pt x="528" y="1532"/>
                    <a:pt x="528" y="1532"/>
                  </a:cubicBezTo>
                  <a:cubicBezTo>
                    <a:pt x="530" y="1525"/>
                    <a:pt x="530" y="1525"/>
                    <a:pt x="530" y="1525"/>
                  </a:cubicBezTo>
                  <a:cubicBezTo>
                    <a:pt x="531" y="1515"/>
                    <a:pt x="531" y="1515"/>
                    <a:pt x="531" y="1515"/>
                  </a:cubicBezTo>
                  <a:cubicBezTo>
                    <a:pt x="538" y="1517"/>
                    <a:pt x="538" y="1517"/>
                    <a:pt x="538" y="1517"/>
                  </a:cubicBezTo>
                  <a:cubicBezTo>
                    <a:pt x="538" y="1517"/>
                    <a:pt x="542" y="1515"/>
                    <a:pt x="544" y="1514"/>
                  </a:cubicBezTo>
                  <a:cubicBezTo>
                    <a:pt x="546" y="1513"/>
                    <a:pt x="542" y="1510"/>
                    <a:pt x="543" y="1506"/>
                  </a:cubicBezTo>
                  <a:cubicBezTo>
                    <a:pt x="545" y="1502"/>
                    <a:pt x="562" y="1505"/>
                    <a:pt x="569" y="1505"/>
                  </a:cubicBezTo>
                  <a:cubicBezTo>
                    <a:pt x="577" y="1505"/>
                    <a:pt x="586" y="1504"/>
                    <a:pt x="590" y="1500"/>
                  </a:cubicBezTo>
                  <a:cubicBezTo>
                    <a:pt x="593" y="1496"/>
                    <a:pt x="596" y="1486"/>
                    <a:pt x="596" y="1486"/>
                  </a:cubicBezTo>
                  <a:cubicBezTo>
                    <a:pt x="596" y="1486"/>
                    <a:pt x="592" y="1475"/>
                    <a:pt x="594" y="146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1" name="Freeform 12">
              <a:extLst>
                <a:ext uri="{FF2B5EF4-FFF2-40B4-BE49-F238E27FC236}">
                  <a16:creationId xmlns:a16="http://schemas.microsoft.com/office/drawing/2014/main" id="{1DBA5481-358A-41BB-9B48-0D373262C572}"/>
                </a:ext>
              </a:extLst>
            </p:cNvPr>
            <p:cNvSpPr>
              <a:spLocks/>
            </p:cNvSpPr>
            <p:nvPr/>
          </p:nvSpPr>
          <p:spPr bwMode="auto">
            <a:xfrm>
              <a:off x="3097231" y="4576273"/>
              <a:ext cx="695165" cy="793374"/>
            </a:xfrm>
            <a:custGeom>
              <a:avLst/>
              <a:gdLst>
                <a:gd name="T0" fmla="*/ 535 w 575"/>
                <a:gd name="T1" fmla="*/ 308 h 655"/>
                <a:gd name="T2" fmla="*/ 513 w 575"/>
                <a:gd name="T3" fmla="*/ 278 h 655"/>
                <a:gd name="T4" fmla="*/ 490 w 575"/>
                <a:gd name="T5" fmla="*/ 272 h 655"/>
                <a:gd name="T6" fmla="*/ 550 w 575"/>
                <a:gd name="T7" fmla="*/ 205 h 655"/>
                <a:gd name="T8" fmla="*/ 557 w 575"/>
                <a:gd name="T9" fmla="*/ 150 h 655"/>
                <a:gd name="T10" fmla="*/ 509 w 575"/>
                <a:gd name="T11" fmla="*/ 58 h 655"/>
                <a:gd name="T12" fmla="*/ 475 w 575"/>
                <a:gd name="T13" fmla="*/ 31 h 655"/>
                <a:gd name="T14" fmla="*/ 443 w 575"/>
                <a:gd name="T15" fmla="*/ 54 h 655"/>
                <a:gd name="T16" fmla="*/ 427 w 575"/>
                <a:gd name="T17" fmla="*/ 26 h 655"/>
                <a:gd name="T18" fmla="*/ 399 w 575"/>
                <a:gd name="T19" fmla="*/ 8 h 655"/>
                <a:gd name="T20" fmla="*/ 372 w 575"/>
                <a:gd name="T21" fmla="*/ 24 h 655"/>
                <a:gd name="T22" fmla="*/ 375 w 575"/>
                <a:gd name="T23" fmla="*/ 47 h 655"/>
                <a:gd name="T24" fmla="*/ 327 w 575"/>
                <a:gd name="T25" fmla="*/ 40 h 655"/>
                <a:gd name="T26" fmla="*/ 297 w 575"/>
                <a:gd name="T27" fmla="*/ 60 h 655"/>
                <a:gd name="T28" fmla="*/ 260 w 575"/>
                <a:gd name="T29" fmla="*/ 58 h 655"/>
                <a:gd name="T30" fmla="*/ 209 w 575"/>
                <a:gd name="T31" fmla="*/ 132 h 655"/>
                <a:gd name="T32" fmla="*/ 168 w 575"/>
                <a:gd name="T33" fmla="*/ 128 h 655"/>
                <a:gd name="T34" fmla="*/ 133 w 575"/>
                <a:gd name="T35" fmla="*/ 131 h 655"/>
                <a:gd name="T36" fmla="*/ 80 w 575"/>
                <a:gd name="T37" fmla="*/ 85 h 655"/>
                <a:gd name="T38" fmla="*/ 27 w 575"/>
                <a:gd name="T39" fmla="*/ 48 h 655"/>
                <a:gd name="T40" fmla="*/ 18 w 575"/>
                <a:gd name="T41" fmla="*/ 43 h 655"/>
                <a:gd name="T42" fmla="*/ 4 w 575"/>
                <a:gd name="T43" fmla="*/ 98 h 655"/>
                <a:gd name="T44" fmla="*/ 16 w 575"/>
                <a:gd name="T45" fmla="*/ 171 h 655"/>
                <a:gd name="T46" fmla="*/ 31 w 575"/>
                <a:gd name="T47" fmla="*/ 185 h 655"/>
                <a:gd name="T48" fmla="*/ 66 w 575"/>
                <a:gd name="T49" fmla="*/ 209 h 655"/>
                <a:gd name="T50" fmla="*/ 69 w 575"/>
                <a:gd name="T51" fmla="*/ 249 h 655"/>
                <a:gd name="T52" fmla="*/ 52 w 575"/>
                <a:gd name="T53" fmla="*/ 301 h 655"/>
                <a:gd name="T54" fmla="*/ 81 w 575"/>
                <a:gd name="T55" fmla="*/ 313 h 655"/>
                <a:gd name="T56" fmla="*/ 115 w 575"/>
                <a:gd name="T57" fmla="*/ 329 h 655"/>
                <a:gd name="T58" fmla="*/ 95 w 575"/>
                <a:gd name="T59" fmla="*/ 373 h 655"/>
                <a:gd name="T60" fmla="*/ 139 w 575"/>
                <a:gd name="T61" fmla="*/ 394 h 655"/>
                <a:gd name="T62" fmla="*/ 151 w 575"/>
                <a:gd name="T63" fmla="*/ 428 h 655"/>
                <a:gd name="T64" fmla="*/ 184 w 575"/>
                <a:gd name="T65" fmla="*/ 460 h 655"/>
                <a:gd name="T66" fmla="*/ 206 w 575"/>
                <a:gd name="T67" fmla="*/ 474 h 655"/>
                <a:gd name="T68" fmla="*/ 233 w 575"/>
                <a:gd name="T69" fmla="*/ 512 h 655"/>
                <a:gd name="T70" fmla="*/ 212 w 575"/>
                <a:gd name="T71" fmla="*/ 555 h 655"/>
                <a:gd name="T72" fmla="*/ 201 w 575"/>
                <a:gd name="T73" fmla="*/ 584 h 655"/>
                <a:gd name="T74" fmla="*/ 200 w 575"/>
                <a:gd name="T75" fmla="*/ 600 h 655"/>
                <a:gd name="T76" fmla="*/ 214 w 575"/>
                <a:gd name="T77" fmla="*/ 651 h 655"/>
                <a:gd name="T78" fmla="*/ 258 w 575"/>
                <a:gd name="T79" fmla="*/ 626 h 655"/>
                <a:gd name="T80" fmla="*/ 282 w 575"/>
                <a:gd name="T81" fmla="*/ 615 h 655"/>
                <a:gd name="T82" fmla="*/ 294 w 575"/>
                <a:gd name="T83" fmla="*/ 605 h 655"/>
                <a:gd name="T84" fmla="*/ 334 w 575"/>
                <a:gd name="T85" fmla="*/ 570 h 655"/>
                <a:gd name="T86" fmla="*/ 360 w 575"/>
                <a:gd name="T87" fmla="*/ 565 h 655"/>
                <a:gd name="T88" fmla="*/ 354 w 575"/>
                <a:gd name="T89" fmla="*/ 540 h 655"/>
                <a:gd name="T90" fmla="*/ 389 w 575"/>
                <a:gd name="T91" fmla="*/ 528 h 655"/>
                <a:gd name="T92" fmla="*/ 402 w 575"/>
                <a:gd name="T93" fmla="*/ 491 h 655"/>
                <a:gd name="T94" fmla="*/ 406 w 575"/>
                <a:gd name="T95" fmla="*/ 468 h 655"/>
                <a:gd name="T96" fmla="*/ 416 w 575"/>
                <a:gd name="T97" fmla="*/ 447 h 655"/>
                <a:gd name="T98" fmla="*/ 408 w 575"/>
                <a:gd name="T99" fmla="*/ 423 h 655"/>
                <a:gd name="T100" fmla="*/ 383 w 575"/>
                <a:gd name="T101" fmla="*/ 388 h 655"/>
                <a:gd name="T102" fmla="*/ 429 w 575"/>
                <a:gd name="T103" fmla="*/ 375 h 655"/>
                <a:gd name="T104" fmla="*/ 474 w 575"/>
                <a:gd name="T105" fmla="*/ 371 h 655"/>
                <a:gd name="T106" fmla="*/ 512 w 575"/>
                <a:gd name="T107" fmla="*/ 360 h 655"/>
                <a:gd name="T108" fmla="*/ 557 w 575"/>
                <a:gd name="T109" fmla="*/ 333 h 655"/>
                <a:gd name="T110" fmla="*/ 562 w 575"/>
                <a:gd name="T111" fmla="*/ 316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75" h="655">
                  <a:moveTo>
                    <a:pt x="562" y="316"/>
                  </a:moveTo>
                  <a:cubicBezTo>
                    <a:pt x="562" y="316"/>
                    <a:pt x="546" y="316"/>
                    <a:pt x="543" y="315"/>
                  </a:cubicBezTo>
                  <a:cubicBezTo>
                    <a:pt x="540" y="314"/>
                    <a:pt x="537" y="312"/>
                    <a:pt x="535" y="308"/>
                  </a:cubicBezTo>
                  <a:cubicBezTo>
                    <a:pt x="533" y="305"/>
                    <a:pt x="530" y="297"/>
                    <a:pt x="527" y="294"/>
                  </a:cubicBezTo>
                  <a:cubicBezTo>
                    <a:pt x="524" y="291"/>
                    <a:pt x="522" y="288"/>
                    <a:pt x="522" y="288"/>
                  </a:cubicBezTo>
                  <a:cubicBezTo>
                    <a:pt x="513" y="278"/>
                    <a:pt x="513" y="278"/>
                    <a:pt x="513" y="278"/>
                  </a:cubicBezTo>
                  <a:cubicBezTo>
                    <a:pt x="498" y="278"/>
                    <a:pt x="498" y="278"/>
                    <a:pt x="498" y="278"/>
                  </a:cubicBezTo>
                  <a:cubicBezTo>
                    <a:pt x="487" y="277"/>
                    <a:pt x="487" y="277"/>
                    <a:pt x="487" y="277"/>
                  </a:cubicBezTo>
                  <a:cubicBezTo>
                    <a:pt x="490" y="272"/>
                    <a:pt x="490" y="272"/>
                    <a:pt x="490" y="272"/>
                  </a:cubicBezTo>
                  <a:cubicBezTo>
                    <a:pt x="508" y="250"/>
                    <a:pt x="508" y="250"/>
                    <a:pt x="508" y="250"/>
                  </a:cubicBezTo>
                  <a:cubicBezTo>
                    <a:pt x="528" y="225"/>
                    <a:pt x="528" y="225"/>
                    <a:pt x="528" y="225"/>
                  </a:cubicBezTo>
                  <a:cubicBezTo>
                    <a:pt x="550" y="205"/>
                    <a:pt x="550" y="205"/>
                    <a:pt x="550" y="205"/>
                  </a:cubicBezTo>
                  <a:cubicBezTo>
                    <a:pt x="550" y="205"/>
                    <a:pt x="555" y="199"/>
                    <a:pt x="557" y="195"/>
                  </a:cubicBezTo>
                  <a:cubicBezTo>
                    <a:pt x="559" y="192"/>
                    <a:pt x="562" y="178"/>
                    <a:pt x="562" y="173"/>
                  </a:cubicBezTo>
                  <a:cubicBezTo>
                    <a:pt x="562" y="168"/>
                    <a:pt x="557" y="150"/>
                    <a:pt x="557" y="150"/>
                  </a:cubicBezTo>
                  <a:cubicBezTo>
                    <a:pt x="549" y="125"/>
                    <a:pt x="549" y="125"/>
                    <a:pt x="549" y="125"/>
                  </a:cubicBezTo>
                  <a:cubicBezTo>
                    <a:pt x="533" y="91"/>
                    <a:pt x="533" y="91"/>
                    <a:pt x="533" y="91"/>
                  </a:cubicBezTo>
                  <a:cubicBezTo>
                    <a:pt x="509" y="58"/>
                    <a:pt x="509" y="58"/>
                    <a:pt x="509" y="58"/>
                  </a:cubicBezTo>
                  <a:cubicBezTo>
                    <a:pt x="509" y="58"/>
                    <a:pt x="506" y="57"/>
                    <a:pt x="500" y="54"/>
                  </a:cubicBezTo>
                  <a:cubicBezTo>
                    <a:pt x="493" y="52"/>
                    <a:pt x="482" y="36"/>
                    <a:pt x="482" y="36"/>
                  </a:cubicBezTo>
                  <a:cubicBezTo>
                    <a:pt x="482" y="36"/>
                    <a:pt x="479" y="32"/>
                    <a:pt x="475" y="31"/>
                  </a:cubicBezTo>
                  <a:cubicBezTo>
                    <a:pt x="472" y="31"/>
                    <a:pt x="465" y="33"/>
                    <a:pt x="465" y="39"/>
                  </a:cubicBezTo>
                  <a:cubicBezTo>
                    <a:pt x="464" y="44"/>
                    <a:pt x="465" y="57"/>
                    <a:pt x="456" y="61"/>
                  </a:cubicBezTo>
                  <a:cubicBezTo>
                    <a:pt x="447" y="64"/>
                    <a:pt x="446" y="57"/>
                    <a:pt x="443" y="54"/>
                  </a:cubicBezTo>
                  <a:cubicBezTo>
                    <a:pt x="440" y="50"/>
                    <a:pt x="438" y="51"/>
                    <a:pt x="437" y="45"/>
                  </a:cubicBezTo>
                  <a:cubicBezTo>
                    <a:pt x="436" y="40"/>
                    <a:pt x="441" y="37"/>
                    <a:pt x="441" y="32"/>
                  </a:cubicBezTo>
                  <a:cubicBezTo>
                    <a:pt x="441" y="27"/>
                    <a:pt x="434" y="28"/>
                    <a:pt x="427" y="26"/>
                  </a:cubicBezTo>
                  <a:cubicBezTo>
                    <a:pt x="420" y="23"/>
                    <a:pt x="423" y="12"/>
                    <a:pt x="422" y="6"/>
                  </a:cubicBezTo>
                  <a:cubicBezTo>
                    <a:pt x="422" y="0"/>
                    <a:pt x="414" y="2"/>
                    <a:pt x="414" y="2"/>
                  </a:cubicBezTo>
                  <a:cubicBezTo>
                    <a:pt x="399" y="8"/>
                    <a:pt x="399" y="8"/>
                    <a:pt x="399" y="8"/>
                  </a:cubicBezTo>
                  <a:cubicBezTo>
                    <a:pt x="383" y="15"/>
                    <a:pt x="383" y="15"/>
                    <a:pt x="383" y="15"/>
                  </a:cubicBezTo>
                  <a:cubicBezTo>
                    <a:pt x="374" y="18"/>
                    <a:pt x="374" y="18"/>
                    <a:pt x="374" y="18"/>
                  </a:cubicBezTo>
                  <a:cubicBezTo>
                    <a:pt x="372" y="24"/>
                    <a:pt x="372" y="24"/>
                    <a:pt x="372" y="24"/>
                  </a:cubicBezTo>
                  <a:cubicBezTo>
                    <a:pt x="379" y="30"/>
                    <a:pt x="379" y="30"/>
                    <a:pt x="379" y="30"/>
                  </a:cubicBezTo>
                  <a:cubicBezTo>
                    <a:pt x="370" y="40"/>
                    <a:pt x="370" y="40"/>
                    <a:pt x="370" y="40"/>
                  </a:cubicBezTo>
                  <a:cubicBezTo>
                    <a:pt x="375" y="47"/>
                    <a:pt x="375" y="47"/>
                    <a:pt x="375" y="47"/>
                  </a:cubicBezTo>
                  <a:cubicBezTo>
                    <a:pt x="369" y="50"/>
                    <a:pt x="369" y="50"/>
                    <a:pt x="369" y="50"/>
                  </a:cubicBezTo>
                  <a:cubicBezTo>
                    <a:pt x="344" y="57"/>
                    <a:pt x="344" y="57"/>
                    <a:pt x="344" y="57"/>
                  </a:cubicBezTo>
                  <a:cubicBezTo>
                    <a:pt x="344" y="57"/>
                    <a:pt x="333" y="44"/>
                    <a:pt x="327" y="40"/>
                  </a:cubicBezTo>
                  <a:cubicBezTo>
                    <a:pt x="322" y="36"/>
                    <a:pt x="315" y="34"/>
                    <a:pt x="315" y="34"/>
                  </a:cubicBezTo>
                  <a:cubicBezTo>
                    <a:pt x="300" y="46"/>
                    <a:pt x="300" y="46"/>
                    <a:pt x="300" y="46"/>
                  </a:cubicBezTo>
                  <a:cubicBezTo>
                    <a:pt x="300" y="46"/>
                    <a:pt x="299" y="56"/>
                    <a:pt x="297" y="60"/>
                  </a:cubicBezTo>
                  <a:cubicBezTo>
                    <a:pt x="295" y="64"/>
                    <a:pt x="291" y="62"/>
                    <a:pt x="281" y="61"/>
                  </a:cubicBezTo>
                  <a:cubicBezTo>
                    <a:pt x="272" y="60"/>
                    <a:pt x="267" y="62"/>
                    <a:pt x="267" y="62"/>
                  </a:cubicBezTo>
                  <a:cubicBezTo>
                    <a:pt x="267" y="62"/>
                    <a:pt x="264" y="54"/>
                    <a:pt x="260" y="58"/>
                  </a:cubicBezTo>
                  <a:cubicBezTo>
                    <a:pt x="256" y="61"/>
                    <a:pt x="249" y="70"/>
                    <a:pt x="249" y="70"/>
                  </a:cubicBezTo>
                  <a:cubicBezTo>
                    <a:pt x="217" y="115"/>
                    <a:pt x="217" y="115"/>
                    <a:pt x="217" y="115"/>
                  </a:cubicBezTo>
                  <a:cubicBezTo>
                    <a:pt x="217" y="115"/>
                    <a:pt x="209" y="131"/>
                    <a:pt x="209" y="132"/>
                  </a:cubicBezTo>
                  <a:cubicBezTo>
                    <a:pt x="209" y="133"/>
                    <a:pt x="204" y="139"/>
                    <a:pt x="200" y="136"/>
                  </a:cubicBezTo>
                  <a:cubicBezTo>
                    <a:pt x="197" y="133"/>
                    <a:pt x="192" y="137"/>
                    <a:pt x="187" y="139"/>
                  </a:cubicBezTo>
                  <a:cubicBezTo>
                    <a:pt x="182" y="141"/>
                    <a:pt x="174" y="136"/>
                    <a:pt x="168" y="128"/>
                  </a:cubicBezTo>
                  <a:cubicBezTo>
                    <a:pt x="161" y="120"/>
                    <a:pt x="153" y="120"/>
                    <a:pt x="153" y="120"/>
                  </a:cubicBezTo>
                  <a:cubicBezTo>
                    <a:pt x="150" y="126"/>
                    <a:pt x="150" y="126"/>
                    <a:pt x="150" y="126"/>
                  </a:cubicBezTo>
                  <a:cubicBezTo>
                    <a:pt x="133" y="131"/>
                    <a:pt x="133" y="131"/>
                    <a:pt x="133" y="131"/>
                  </a:cubicBezTo>
                  <a:cubicBezTo>
                    <a:pt x="133" y="131"/>
                    <a:pt x="122" y="133"/>
                    <a:pt x="115" y="133"/>
                  </a:cubicBezTo>
                  <a:cubicBezTo>
                    <a:pt x="108" y="132"/>
                    <a:pt x="96" y="111"/>
                    <a:pt x="96" y="111"/>
                  </a:cubicBezTo>
                  <a:cubicBezTo>
                    <a:pt x="80" y="85"/>
                    <a:pt x="80" y="85"/>
                    <a:pt x="80" y="85"/>
                  </a:cubicBezTo>
                  <a:cubicBezTo>
                    <a:pt x="67" y="69"/>
                    <a:pt x="67" y="69"/>
                    <a:pt x="67" y="69"/>
                  </a:cubicBezTo>
                  <a:cubicBezTo>
                    <a:pt x="67" y="69"/>
                    <a:pt x="54" y="55"/>
                    <a:pt x="50" y="52"/>
                  </a:cubicBezTo>
                  <a:cubicBezTo>
                    <a:pt x="46" y="49"/>
                    <a:pt x="27" y="48"/>
                    <a:pt x="27" y="48"/>
                  </a:cubicBezTo>
                  <a:cubicBezTo>
                    <a:pt x="22" y="35"/>
                    <a:pt x="22" y="35"/>
                    <a:pt x="22" y="35"/>
                  </a:cubicBezTo>
                  <a:cubicBezTo>
                    <a:pt x="19" y="34"/>
                    <a:pt x="19" y="34"/>
                    <a:pt x="19" y="34"/>
                  </a:cubicBezTo>
                  <a:cubicBezTo>
                    <a:pt x="18" y="37"/>
                    <a:pt x="17" y="41"/>
                    <a:pt x="18" y="43"/>
                  </a:cubicBezTo>
                  <a:cubicBezTo>
                    <a:pt x="19" y="47"/>
                    <a:pt x="20" y="52"/>
                    <a:pt x="20" y="52"/>
                  </a:cubicBezTo>
                  <a:cubicBezTo>
                    <a:pt x="15" y="63"/>
                    <a:pt x="15" y="63"/>
                    <a:pt x="15" y="63"/>
                  </a:cubicBezTo>
                  <a:cubicBezTo>
                    <a:pt x="15" y="63"/>
                    <a:pt x="8" y="86"/>
                    <a:pt x="4" y="98"/>
                  </a:cubicBezTo>
                  <a:cubicBezTo>
                    <a:pt x="1" y="110"/>
                    <a:pt x="0" y="124"/>
                    <a:pt x="4" y="130"/>
                  </a:cubicBezTo>
                  <a:cubicBezTo>
                    <a:pt x="8" y="137"/>
                    <a:pt x="12" y="150"/>
                    <a:pt x="12" y="150"/>
                  </a:cubicBezTo>
                  <a:cubicBezTo>
                    <a:pt x="16" y="171"/>
                    <a:pt x="16" y="171"/>
                    <a:pt x="16" y="171"/>
                  </a:cubicBezTo>
                  <a:cubicBezTo>
                    <a:pt x="16" y="178"/>
                    <a:pt x="16" y="178"/>
                    <a:pt x="16" y="178"/>
                  </a:cubicBezTo>
                  <a:cubicBezTo>
                    <a:pt x="16" y="178"/>
                    <a:pt x="16" y="178"/>
                    <a:pt x="16" y="178"/>
                  </a:cubicBezTo>
                  <a:cubicBezTo>
                    <a:pt x="31" y="185"/>
                    <a:pt x="31" y="185"/>
                    <a:pt x="31" y="185"/>
                  </a:cubicBezTo>
                  <a:cubicBezTo>
                    <a:pt x="31" y="185"/>
                    <a:pt x="43" y="184"/>
                    <a:pt x="50" y="188"/>
                  </a:cubicBezTo>
                  <a:cubicBezTo>
                    <a:pt x="56" y="191"/>
                    <a:pt x="70" y="205"/>
                    <a:pt x="70" y="205"/>
                  </a:cubicBezTo>
                  <a:cubicBezTo>
                    <a:pt x="66" y="209"/>
                    <a:pt x="66" y="209"/>
                    <a:pt x="66" y="209"/>
                  </a:cubicBezTo>
                  <a:cubicBezTo>
                    <a:pt x="65" y="216"/>
                    <a:pt x="65" y="216"/>
                    <a:pt x="65" y="216"/>
                  </a:cubicBezTo>
                  <a:cubicBezTo>
                    <a:pt x="70" y="231"/>
                    <a:pt x="70" y="231"/>
                    <a:pt x="70" y="231"/>
                  </a:cubicBezTo>
                  <a:cubicBezTo>
                    <a:pt x="70" y="231"/>
                    <a:pt x="70" y="243"/>
                    <a:pt x="69" y="249"/>
                  </a:cubicBezTo>
                  <a:cubicBezTo>
                    <a:pt x="68" y="256"/>
                    <a:pt x="63" y="268"/>
                    <a:pt x="63" y="268"/>
                  </a:cubicBezTo>
                  <a:cubicBezTo>
                    <a:pt x="54" y="291"/>
                    <a:pt x="54" y="291"/>
                    <a:pt x="54" y="291"/>
                  </a:cubicBezTo>
                  <a:cubicBezTo>
                    <a:pt x="52" y="301"/>
                    <a:pt x="52" y="301"/>
                    <a:pt x="52" y="301"/>
                  </a:cubicBezTo>
                  <a:cubicBezTo>
                    <a:pt x="56" y="303"/>
                    <a:pt x="56" y="303"/>
                    <a:pt x="56" y="303"/>
                  </a:cubicBezTo>
                  <a:cubicBezTo>
                    <a:pt x="56" y="303"/>
                    <a:pt x="65" y="309"/>
                    <a:pt x="69" y="312"/>
                  </a:cubicBezTo>
                  <a:cubicBezTo>
                    <a:pt x="74" y="314"/>
                    <a:pt x="81" y="313"/>
                    <a:pt x="81" y="313"/>
                  </a:cubicBezTo>
                  <a:cubicBezTo>
                    <a:pt x="81" y="313"/>
                    <a:pt x="92" y="311"/>
                    <a:pt x="96" y="314"/>
                  </a:cubicBezTo>
                  <a:cubicBezTo>
                    <a:pt x="99" y="316"/>
                    <a:pt x="110" y="322"/>
                    <a:pt x="110" y="322"/>
                  </a:cubicBezTo>
                  <a:cubicBezTo>
                    <a:pt x="110" y="322"/>
                    <a:pt x="115" y="326"/>
                    <a:pt x="115" y="329"/>
                  </a:cubicBezTo>
                  <a:cubicBezTo>
                    <a:pt x="115" y="331"/>
                    <a:pt x="104" y="339"/>
                    <a:pt x="104" y="339"/>
                  </a:cubicBezTo>
                  <a:cubicBezTo>
                    <a:pt x="104" y="339"/>
                    <a:pt x="98" y="359"/>
                    <a:pt x="97" y="361"/>
                  </a:cubicBezTo>
                  <a:cubicBezTo>
                    <a:pt x="96" y="363"/>
                    <a:pt x="95" y="373"/>
                    <a:pt x="95" y="373"/>
                  </a:cubicBezTo>
                  <a:cubicBezTo>
                    <a:pt x="114" y="376"/>
                    <a:pt x="114" y="376"/>
                    <a:pt x="114" y="376"/>
                  </a:cubicBezTo>
                  <a:cubicBezTo>
                    <a:pt x="114" y="376"/>
                    <a:pt x="127" y="380"/>
                    <a:pt x="128" y="387"/>
                  </a:cubicBezTo>
                  <a:cubicBezTo>
                    <a:pt x="128" y="387"/>
                    <a:pt x="139" y="391"/>
                    <a:pt x="139" y="394"/>
                  </a:cubicBezTo>
                  <a:cubicBezTo>
                    <a:pt x="139" y="397"/>
                    <a:pt x="134" y="405"/>
                    <a:pt x="134" y="408"/>
                  </a:cubicBezTo>
                  <a:cubicBezTo>
                    <a:pt x="134" y="411"/>
                    <a:pt x="145" y="419"/>
                    <a:pt x="145" y="419"/>
                  </a:cubicBezTo>
                  <a:cubicBezTo>
                    <a:pt x="151" y="428"/>
                    <a:pt x="151" y="428"/>
                    <a:pt x="151" y="428"/>
                  </a:cubicBezTo>
                  <a:cubicBezTo>
                    <a:pt x="151" y="428"/>
                    <a:pt x="160" y="439"/>
                    <a:pt x="165" y="442"/>
                  </a:cubicBezTo>
                  <a:cubicBezTo>
                    <a:pt x="170" y="444"/>
                    <a:pt x="178" y="450"/>
                    <a:pt x="178" y="450"/>
                  </a:cubicBezTo>
                  <a:cubicBezTo>
                    <a:pt x="184" y="460"/>
                    <a:pt x="184" y="460"/>
                    <a:pt x="184" y="460"/>
                  </a:cubicBezTo>
                  <a:cubicBezTo>
                    <a:pt x="184" y="460"/>
                    <a:pt x="186" y="463"/>
                    <a:pt x="190" y="462"/>
                  </a:cubicBezTo>
                  <a:cubicBezTo>
                    <a:pt x="194" y="460"/>
                    <a:pt x="198" y="460"/>
                    <a:pt x="198" y="460"/>
                  </a:cubicBezTo>
                  <a:cubicBezTo>
                    <a:pt x="198" y="460"/>
                    <a:pt x="202" y="470"/>
                    <a:pt x="206" y="474"/>
                  </a:cubicBezTo>
                  <a:cubicBezTo>
                    <a:pt x="209" y="478"/>
                    <a:pt x="214" y="486"/>
                    <a:pt x="216" y="486"/>
                  </a:cubicBezTo>
                  <a:cubicBezTo>
                    <a:pt x="218" y="486"/>
                    <a:pt x="225" y="487"/>
                    <a:pt x="226" y="488"/>
                  </a:cubicBezTo>
                  <a:cubicBezTo>
                    <a:pt x="226" y="490"/>
                    <a:pt x="233" y="508"/>
                    <a:pt x="233" y="512"/>
                  </a:cubicBezTo>
                  <a:cubicBezTo>
                    <a:pt x="232" y="515"/>
                    <a:pt x="225" y="522"/>
                    <a:pt x="225" y="522"/>
                  </a:cubicBezTo>
                  <a:cubicBezTo>
                    <a:pt x="219" y="536"/>
                    <a:pt x="219" y="536"/>
                    <a:pt x="219" y="536"/>
                  </a:cubicBezTo>
                  <a:cubicBezTo>
                    <a:pt x="219" y="536"/>
                    <a:pt x="212" y="550"/>
                    <a:pt x="212" y="555"/>
                  </a:cubicBezTo>
                  <a:cubicBezTo>
                    <a:pt x="212" y="560"/>
                    <a:pt x="204" y="559"/>
                    <a:pt x="203" y="563"/>
                  </a:cubicBezTo>
                  <a:cubicBezTo>
                    <a:pt x="202" y="566"/>
                    <a:pt x="204" y="575"/>
                    <a:pt x="206" y="577"/>
                  </a:cubicBezTo>
                  <a:cubicBezTo>
                    <a:pt x="208" y="580"/>
                    <a:pt x="207" y="584"/>
                    <a:pt x="201" y="584"/>
                  </a:cubicBezTo>
                  <a:cubicBezTo>
                    <a:pt x="196" y="584"/>
                    <a:pt x="183" y="584"/>
                    <a:pt x="183" y="589"/>
                  </a:cubicBezTo>
                  <a:cubicBezTo>
                    <a:pt x="183" y="592"/>
                    <a:pt x="187" y="596"/>
                    <a:pt x="189" y="597"/>
                  </a:cubicBezTo>
                  <a:cubicBezTo>
                    <a:pt x="193" y="597"/>
                    <a:pt x="197" y="598"/>
                    <a:pt x="200" y="600"/>
                  </a:cubicBezTo>
                  <a:cubicBezTo>
                    <a:pt x="209" y="603"/>
                    <a:pt x="207" y="604"/>
                    <a:pt x="207" y="610"/>
                  </a:cubicBezTo>
                  <a:cubicBezTo>
                    <a:pt x="207" y="616"/>
                    <a:pt x="201" y="626"/>
                    <a:pt x="201" y="630"/>
                  </a:cubicBezTo>
                  <a:cubicBezTo>
                    <a:pt x="200" y="634"/>
                    <a:pt x="212" y="648"/>
                    <a:pt x="214" y="651"/>
                  </a:cubicBezTo>
                  <a:cubicBezTo>
                    <a:pt x="216" y="654"/>
                    <a:pt x="218" y="655"/>
                    <a:pt x="221" y="651"/>
                  </a:cubicBezTo>
                  <a:cubicBezTo>
                    <a:pt x="224" y="648"/>
                    <a:pt x="236" y="646"/>
                    <a:pt x="244" y="643"/>
                  </a:cubicBezTo>
                  <a:cubicBezTo>
                    <a:pt x="253" y="640"/>
                    <a:pt x="258" y="626"/>
                    <a:pt x="258" y="626"/>
                  </a:cubicBezTo>
                  <a:cubicBezTo>
                    <a:pt x="265" y="621"/>
                    <a:pt x="265" y="621"/>
                    <a:pt x="265" y="621"/>
                  </a:cubicBezTo>
                  <a:cubicBezTo>
                    <a:pt x="273" y="614"/>
                    <a:pt x="273" y="614"/>
                    <a:pt x="273" y="614"/>
                  </a:cubicBezTo>
                  <a:cubicBezTo>
                    <a:pt x="282" y="615"/>
                    <a:pt x="282" y="615"/>
                    <a:pt x="282" y="615"/>
                  </a:cubicBezTo>
                  <a:cubicBezTo>
                    <a:pt x="282" y="615"/>
                    <a:pt x="295" y="618"/>
                    <a:pt x="301" y="619"/>
                  </a:cubicBezTo>
                  <a:cubicBezTo>
                    <a:pt x="307" y="619"/>
                    <a:pt x="307" y="616"/>
                    <a:pt x="305" y="611"/>
                  </a:cubicBezTo>
                  <a:cubicBezTo>
                    <a:pt x="304" y="606"/>
                    <a:pt x="294" y="605"/>
                    <a:pt x="294" y="605"/>
                  </a:cubicBezTo>
                  <a:cubicBezTo>
                    <a:pt x="301" y="595"/>
                    <a:pt x="301" y="595"/>
                    <a:pt x="301" y="595"/>
                  </a:cubicBezTo>
                  <a:cubicBezTo>
                    <a:pt x="301" y="595"/>
                    <a:pt x="316" y="585"/>
                    <a:pt x="318" y="581"/>
                  </a:cubicBezTo>
                  <a:cubicBezTo>
                    <a:pt x="320" y="578"/>
                    <a:pt x="334" y="570"/>
                    <a:pt x="334" y="570"/>
                  </a:cubicBezTo>
                  <a:cubicBezTo>
                    <a:pt x="334" y="570"/>
                    <a:pt x="336" y="578"/>
                    <a:pt x="342" y="576"/>
                  </a:cubicBezTo>
                  <a:cubicBezTo>
                    <a:pt x="349" y="574"/>
                    <a:pt x="351" y="569"/>
                    <a:pt x="351" y="569"/>
                  </a:cubicBezTo>
                  <a:cubicBezTo>
                    <a:pt x="360" y="565"/>
                    <a:pt x="360" y="565"/>
                    <a:pt x="360" y="565"/>
                  </a:cubicBezTo>
                  <a:cubicBezTo>
                    <a:pt x="359" y="562"/>
                    <a:pt x="359" y="562"/>
                    <a:pt x="359" y="562"/>
                  </a:cubicBezTo>
                  <a:cubicBezTo>
                    <a:pt x="359" y="562"/>
                    <a:pt x="356" y="559"/>
                    <a:pt x="353" y="556"/>
                  </a:cubicBezTo>
                  <a:cubicBezTo>
                    <a:pt x="350" y="553"/>
                    <a:pt x="353" y="544"/>
                    <a:pt x="354" y="540"/>
                  </a:cubicBezTo>
                  <a:cubicBezTo>
                    <a:pt x="355" y="535"/>
                    <a:pt x="363" y="536"/>
                    <a:pt x="365" y="535"/>
                  </a:cubicBezTo>
                  <a:cubicBezTo>
                    <a:pt x="367" y="533"/>
                    <a:pt x="371" y="532"/>
                    <a:pt x="376" y="532"/>
                  </a:cubicBezTo>
                  <a:cubicBezTo>
                    <a:pt x="381" y="532"/>
                    <a:pt x="385" y="532"/>
                    <a:pt x="389" y="528"/>
                  </a:cubicBezTo>
                  <a:cubicBezTo>
                    <a:pt x="393" y="524"/>
                    <a:pt x="390" y="517"/>
                    <a:pt x="390" y="517"/>
                  </a:cubicBezTo>
                  <a:cubicBezTo>
                    <a:pt x="403" y="502"/>
                    <a:pt x="403" y="502"/>
                    <a:pt x="403" y="502"/>
                  </a:cubicBezTo>
                  <a:cubicBezTo>
                    <a:pt x="402" y="491"/>
                    <a:pt x="402" y="491"/>
                    <a:pt x="402" y="491"/>
                  </a:cubicBezTo>
                  <a:cubicBezTo>
                    <a:pt x="407" y="486"/>
                    <a:pt x="407" y="486"/>
                    <a:pt x="407" y="486"/>
                  </a:cubicBezTo>
                  <a:cubicBezTo>
                    <a:pt x="413" y="470"/>
                    <a:pt x="413" y="470"/>
                    <a:pt x="413" y="470"/>
                  </a:cubicBezTo>
                  <a:cubicBezTo>
                    <a:pt x="413" y="470"/>
                    <a:pt x="405" y="470"/>
                    <a:pt x="406" y="468"/>
                  </a:cubicBezTo>
                  <a:cubicBezTo>
                    <a:pt x="407" y="466"/>
                    <a:pt x="413" y="455"/>
                    <a:pt x="413" y="453"/>
                  </a:cubicBezTo>
                  <a:cubicBezTo>
                    <a:pt x="413" y="452"/>
                    <a:pt x="408" y="452"/>
                    <a:pt x="408" y="452"/>
                  </a:cubicBezTo>
                  <a:cubicBezTo>
                    <a:pt x="408" y="452"/>
                    <a:pt x="414" y="449"/>
                    <a:pt x="416" y="447"/>
                  </a:cubicBezTo>
                  <a:cubicBezTo>
                    <a:pt x="419" y="444"/>
                    <a:pt x="418" y="444"/>
                    <a:pt x="417" y="441"/>
                  </a:cubicBezTo>
                  <a:cubicBezTo>
                    <a:pt x="417" y="439"/>
                    <a:pt x="412" y="435"/>
                    <a:pt x="410" y="433"/>
                  </a:cubicBezTo>
                  <a:cubicBezTo>
                    <a:pt x="409" y="431"/>
                    <a:pt x="409" y="426"/>
                    <a:pt x="408" y="423"/>
                  </a:cubicBezTo>
                  <a:cubicBezTo>
                    <a:pt x="407" y="421"/>
                    <a:pt x="406" y="412"/>
                    <a:pt x="406" y="409"/>
                  </a:cubicBezTo>
                  <a:cubicBezTo>
                    <a:pt x="406" y="406"/>
                    <a:pt x="400" y="403"/>
                    <a:pt x="395" y="400"/>
                  </a:cubicBezTo>
                  <a:cubicBezTo>
                    <a:pt x="390" y="396"/>
                    <a:pt x="383" y="388"/>
                    <a:pt x="383" y="388"/>
                  </a:cubicBezTo>
                  <a:cubicBezTo>
                    <a:pt x="383" y="388"/>
                    <a:pt x="396" y="376"/>
                    <a:pt x="403" y="373"/>
                  </a:cubicBezTo>
                  <a:cubicBezTo>
                    <a:pt x="409" y="370"/>
                    <a:pt x="421" y="372"/>
                    <a:pt x="421" y="372"/>
                  </a:cubicBezTo>
                  <a:cubicBezTo>
                    <a:pt x="421" y="372"/>
                    <a:pt x="427" y="377"/>
                    <a:pt x="429" y="375"/>
                  </a:cubicBezTo>
                  <a:cubicBezTo>
                    <a:pt x="431" y="372"/>
                    <a:pt x="457" y="368"/>
                    <a:pt x="457" y="368"/>
                  </a:cubicBezTo>
                  <a:cubicBezTo>
                    <a:pt x="458" y="373"/>
                    <a:pt x="458" y="373"/>
                    <a:pt x="458" y="373"/>
                  </a:cubicBezTo>
                  <a:cubicBezTo>
                    <a:pt x="474" y="371"/>
                    <a:pt x="474" y="371"/>
                    <a:pt x="474" y="371"/>
                  </a:cubicBezTo>
                  <a:cubicBezTo>
                    <a:pt x="474" y="371"/>
                    <a:pt x="484" y="368"/>
                    <a:pt x="489" y="370"/>
                  </a:cubicBezTo>
                  <a:cubicBezTo>
                    <a:pt x="493" y="372"/>
                    <a:pt x="498" y="375"/>
                    <a:pt x="500" y="372"/>
                  </a:cubicBezTo>
                  <a:cubicBezTo>
                    <a:pt x="503" y="369"/>
                    <a:pt x="507" y="362"/>
                    <a:pt x="512" y="360"/>
                  </a:cubicBezTo>
                  <a:cubicBezTo>
                    <a:pt x="518" y="359"/>
                    <a:pt x="529" y="359"/>
                    <a:pt x="532" y="355"/>
                  </a:cubicBezTo>
                  <a:cubicBezTo>
                    <a:pt x="534" y="351"/>
                    <a:pt x="534" y="341"/>
                    <a:pt x="537" y="337"/>
                  </a:cubicBezTo>
                  <a:cubicBezTo>
                    <a:pt x="539" y="334"/>
                    <a:pt x="548" y="335"/>
                    <a:pt x="557" y="333"/>
                  </a:cubicBezTo>
                  <a:cubicBezTo>
                    <a:pt x="567" y="330"/>
                    <a:pt x="573" y="328"/>
                    <a:pt x="573" y="328"/>
                  </a:cubicBezTo>
                  <a:cubicBezTo>
                    <a:pt x="575" y="316"/>
                    <a:pt x="575" y="316"/>
                    <a:pt x="575" y="316"/>
                  </a:cubicBezTo>
                  <a:lnTo>
                    <a:pt x="562" y="316"/>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eform 13">
              <a:extLst>
                <a:ext uri="{FF2B5EF4-FFF2-40B4-BE49-F238E27FC236}">
                  <a16:creationId xmlns:a16="http://schemas.microsoft.com/office/drawing/2014/main" id="{6452BBCE-4EEE-4B45-BF78-F01122B62787}"/>
                </a:ext>
              </a:extLst>
            </p:cNvPr>
            <p:cNvSpPr>
              <a:spLocks/>
            </p:cNvSpPr>
            <p:nvPr/>
          </p:nvSpPr>
          <p:spPr bwMode="auto">
            <a:xfrm>
              <a:off x="3559390" y="4855494"/>
              <a:ext cx="652801" cy="741381"/>
            </a:xfrm>
            <a:custGeom>
              <a:avLst/>
              <a:gdLst>
                <a:gd name="T0" fmla="*/ 513 w 540"/>
                <a:gd name="T1" fmla="*/ 91 h 613"/>
                <a:gd name="T2" fmla="*/ 405 w 540"/>
                <a:gd name="T3" fmla="*/ 20 h 613"/>
                <a:gd name="T4" fmla="*/ 303 w 540"/>
                <a:gd name="T5" fmla="*/ 15 h 613"/>
                <a:gd name="T6" fmla="*/ 233 w 540"/>
                <a:gd name="T7" fmla="*/ 10 h 613"/>
                <a:gd name="T8" fmla="*/ 208 w 540"/>
                <a:gd name="T9" fmla="*/ 73 h 613"/>
                <a:gd name="T10" fmla="*/ 190 w 540"/>
                <a:gd name="T11" fmla="*/ 98 h 613"/>
                <a:gd name="T12" fmla="*/ 149 w 540"/>
                <a:gd name="T13" fmla="*/ 125 h 613"/>
                <a:gd name="T14" fmla="*/ 106 w 540"/>
                <a:gd name="T15" fmla="*/ 140 h 613"/>
                <a:gd name="T16" fmla="*/ 74 w 540"/>
                <a:gd name="T17" fmla="*/ 138 h 613"/>
                <a:gd name="T18" fmla="*/ 20 w 540"/>
                <a:gd name="T19" fmla="*/ 143 h 613"/>
                <a:gd name="T20" fmla="*/ 23 w 540"/>
                <a:gd name="T21" fmla="*/ 179 h 613"/>
                <a:gd name="T22" fmla="*/ 34 w 540"/>
                <a:gd name="T23" fmla="*/ 211 h 613"/>
                <a:gd name="T24" fmla="*/ 30 w 540"/>
                <a:gd name="T25" fmla="*/ 223 h 613"/>
                <a:gd name="T26" fmla="*/ 24 w 540"/>
                <a:gd name="T27" fmla="*/ 256 h 613"/>
                <a:gd name="T28" fmla="*/ 11 w 540"/>
                <a:gd name="T29" fmla="*/ 283 h 613"/>
                <a:gd name="T30" fmla="*/ 43 w 540"/>
                <a:gd name="T31" fmla="*/ 319 h 613"/>
                <a:gd name="T32" fmla="*/ 92 w 540"/>
                <a:gd name="T33" fmla="*/ 345 h 613"/>
                <a:gd name="T34" fmla="*/ 96 w 540"/>
                <a:gd name="T35" fmla="*/ 385 h 613"/>
                <a:gd name="T36" fmla="*/ 123 w 540"/>
                <a:gd name="T37" fmla="*/ 393 h 613"/>
                <a:gd name="T38" fmla="*/ 139 w 540"/>
                <a:gd name="T39" fmla="*/ 375 h 613"/>
                <a:gd name="T40" fmla="*/ 163 w 540"/>
                <a:gd name="T41" fmla="*/ 409 h 613"/>
                <a:gd name="T42" fmla="*/ 179 w 540"/>
                <a:gd name="T43" fmla="*/ 458 h 613"/>
                <a:gd name="T44" fmla="*/ 125 w 540"/>
                <a:gd name="T45" fmla="*/ 486 h 613"/>
                <a:gd name="T46" fmla="*/ 135 w 540"/>
                <a:gd name="T47" fmla="*/ 542 h 613"/>
                <a:gd name="T48" fmla="*/ 195 w 540"/>
                <a:gd name="T49" fmla="*/ 537 h 613"/>
                <a:gd name="T50" fmla="*/ 225 w 540"/>
                <a:gd name="T51" fmla="*/ 571 h 613"/>
                <a:gd name="T52" fmla="*/ 198 w 540"/>
                <a:gd name="T53" fmla="*/ 594 h 613"/>
                <a:gd name="T54" fmla="*/ 242 w 540"/>
                <a:gd name="T55" fmla="*/ 610 h 613"/>
                <a:gd name="T56" fmla="*/ 309 w 540"/>
                <a:gd name="T57" fmla="*/ 569 h 613"/>
                <a:gd name="T58" fmla="*/ 357 w 540"/>
                <a:gd name="T59" fmla="*/ 546 h 613"/>
                <a:gd name="T60" fmla="*/ 368 w 540"/>
                <a:gd name="T61" fmla="*/ 498 h 613"/>
                <a:gd name="T62" fmla="*/ 306 w 540"/>
                <a:gd name="T63" fmla="*/ 503 h 613"/>
                <a:gd name="T64" fmla="*/ 337 w 540"/>
                <a:gd name="T65" fmla="*/ 486 h 613"/>
                <a:gd name="T66" fmla="*/ 382 w 540"/>
                <a:gd name="T67" fmla="*/ 466 h 613"/>
                <a:gd name="T68" fmla="*/ 437 w 540"/>
                <a:gd name="T69" fmla="*/ 443 h 613"/>
                <a:gd name="T70" fmla="*/ 415 w 540"/>
                <a:gd name="T71" fmla="*/ 417 h 613"/>
                <a:gd name="T72" fmla="*/ 410 w 540"/>
                <a:gd name="T73" fmla="*/ 393 h 613"/>
                <a:gd name="T74" fmla="*/ 420 w 540"/>
                <a:gd name="T75" fmla="*/ 380 h 613"/>
                <a:gd name="T76" fmla="*/ 461 w 540"/>
                <a:gd name="T77" fmla="*/ 383 h 613"/>
                <a:gd name="T78" fmla="*/ 497 w 540"/>
                <a:gd name="T79" fmla="*/ 344 h 613"/>
                <a:gd name="T80" fmla="*/ 509 w 540"/>
                <a:gd name="T81" fmla="*/ 306 h 613"/>
                <a:gd name="T82" fmla="*/ 533 w 540"/>
                <a:gd name="T83" fmla="*/ 19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40" h="613">
                  <a:moveTo>
                    <a:pt x="528" y="161"/>
                  </a:moveTo>
                  <a:cubicBezTo>
                    <a:pt x="523" y="153"/>
                    <a:pt x="521" y="143"/>
                    <a:pt x="519" y="134"/>
                  </a:cubicBezTo>
                  <a:cubicBezTo>
                    <a:pt x="518" y="124"/>
                    <a:pt x="516" y="98"/>
                    <a:pt x="513" y="91"/>
                  </a:cubicBezTo>
                  <a:cubicBezTo>
                    <a:pt x="510" y="84"/>
                    <a:pt x="503" y="79"/>
                    <a:pt x="494" y="72"/>
                  </a:cubicBezTo>
                  <a:cubicBezTo>
                    <a:pt x="484" y="66"/>
                    <a:pt x="450" y="34"/>
                    <a:pt x="441" y="28"/>
                  </a:cubicBezTo>
                  <a:cubicBezTo>
                    <a:pt x="432" y="22"/>
                    <a:pt x="411" y="18"/>
                    <a:pt x="405" y="20"/>
                  </a:cubicBezTo>
                  <a:cubicBezTo>
                    <a:pt x="398" y="22"/>
                    <a:pt x="374" y="20"/>
                    <a:pt x="368" y="15"/>
                  </a:cubicBezTo>
                  <a:cubicBezTo>
                    <a:pt x="362" y="10"/>
                    <a:pt x="344" y="5"/>
                    <a:pt x="333" y="8"/>
                  </a:cubicBezTo>
                  <a:cubicBezTo>
                    <a:pt x="322" y="10"/>
                    <a:pt x="303" y="15"/>
                    <a:pt x="303" y="15"/>
                  </a:cubicBezTo>
                  <a:cubicBezTo>
                    <a:pt x="290" y="5"/>
                    <a:pt x="290" y="5"/>
                    <a:pt x="290" y="5"/>
                  </a:cubicBezTo>
                  <a:cubicBezTo>
                    <a:pt x="290" y="5"/>
                    <a:pt x="276" y="1"/>
                    <a:pt x="267" y="0"/>
                  </a:cubicBezTo>
                  <a:cubicBezTo>
                    <a:pt x="257" y="0"/>
                    <a:pt x="235" y="5"/>
                    <a:pt x="233" y="10"/>
                  </a:cubicBezTo>
                  <a:cubicBezTo>
                    <a:pt x="232" y="14"/>
                    <a:pt x="228" y="31"/>
                    <a:pt x="228" y="31"/>
                  </a:cubicBezTo>
                  <a:cubicBezTo>
                    <a:pt x="218" y="43"/>
                    <a:pt x="218" y="43"/>
                    <a:pt x="218" y="43"/>
                  </a:cubicBezTo>
                  <a:cubicBezTo>
                    <a:pt x="218" y="43"/>
                    <a:pt x="212" y="64"/>
                    <a:pt x="208" y="73"/>
                  </a:cubicBezTo>
                  <a:cubicBezTo>
                    <a:pt x="204" y="81"/>
                    <a:pt x="200" y="84"/>
                    <a:pt x="200" y="84"/>
                  </a:cubicBezTo>
                  <a:cubicBezTo>
                    <a:pt x="192" y="87"/>
                    <a:pt x="192" y="87"/>
                    <a:pt x="192" y="87"/>
                  </a:cubicBezTo>
                  <a:cubicBezTo>
                    <a:pt x="190" y="98"/>
                    <a:pt x="190" y="98"/>
                    <a:pt x="190" y="98"/>
                  </a:cubicBezTo>
                  <a:cubicBezTo>
                    <a:pt x="190" y="98"/>
                    <a:pt x="184" y="100"/>
                    <a:pt x="174" y="103"/>
                  </a:cubicBezTo>
                  <a:cubicBezTo>
                    <a:pt x="165" y="105"/>
                    <a:pt x="156" y="104"/>
                    <a:pt x="154" y="107"/>
                  </a:cubicBezTo>
                  <a:cubicBezTo>
                    <a:pt x="151" y="111"/>
                    <a:pt x="151" y="121"/>
                    <a:pt x="149" y="125"/>
                  </a:cubicBezTo>
                  <a:cubicBezTo>
                    <a:pt x="146" y="129"/>
                    <a:pt x="135" y="129"/>
                    <a:pt x="129" y="130"/>
                  </a:cubicBezTo>
                  <a:cubicBezTo>
                    <a:pt x="124" y="132"/>
                    <a:pt x="120" y="139"/>
                    <a:pt x="117" y="142"/>
                  </a:cubicBezTo>
                  <a:cubicBezTo>
                    <a:pt x="115" y="145"/>
                    <a:pt x="110" y="142"/>
                    <a:pt x="106" y="140"/>
                  </a:cubicBezTo>
                  <a:cubicBezTo>
                    <a:pt x="101" y="138"/>
                    <a:pt x="91" y="141"/>
                    <a:pt x="91" y="141"/>
                  </a:cubicBezTo>
                  <a:cubicBezTo>
                    <a:pt x="75" y="143"/>
                    <a:pt x="75" y="143"/>
                    <a:pt x="75" y="143"/>
                  </a:cubicBezTo>
                  <a:cubicBezTo>
                    <a:pt x="74" y="138"/>
                    <a:pt x="74" y="138"/>
                    <a:pt x="74" y="138"/>
                  </a:cubicBezTo>
                  <a:cubicBezTo>
                    <a:pt x="74" y="138"/>
                    <a:pt x="48" y="142"/>
                    <a:pt x="46" y="145"/>
                  </a:cubicBezTo>
                  <a:cubicBezTo>
                    <a:pt x="44" y="147"/>
                    <a:pt x="38" y="142"/>
                    <a:pt x="38" y="142"/>
                  </a:cubicBezTo>
                  <a:cubicBezTo>
                    <a:pt x="38" y="142"/>
                    <a:pt x="26" y="140"/>
                    <a:pt x="20" y="143"/>
                  </a:cubicBezTo>
                  <a:cubicBezTo>
                    <a:pt x="13" y="146"/>
                    <a:pt x="0" y="158"/>
                    <a:pt x="0" y="158"/>
                  </a:cubicBezTo>
                  <a:cubicBezTo>
                    <a:pt x="0" y="158"/>
                    <a:pt x="7" y="166"/>
                    <a:pt x="12" y="170"/>
                  </a:cubicBezTo>
                  <a:cubicBezTo>
                    <a:pt x="17" y="173"/>
                    <a:pt x="23" y="176"/>
                    <a:pt x="23" y="179"/>
                  </a:cubicBezTo>
                  <a:cubicBezTo>
                    <a:pt x="23" y="182"/>
                    <a:pt x="24" y="191"/>
                    <a:pt x="25" y="193"/>
                  </a:cubicBezTo>
                  <a:cubicBezTo>
                    <a:pt x="26" y="196"/>
                    <a:pt x="26" y="201"/>
                    <a:pt x="27" y="203"/>
                  </a:cubicBezTo>
                  <a:cubicBezTo>
                    <a:pt x="29" y="205"/>
                    <a:pt x="34" y="209"/>
                    <a:pt x="34" y="211"/>
                  </a:cubicBezTo>
                  <a:cubicBezTo>
                    <a:pt x="35" y="214"/>
                    <a:pt x="36" y="214"/>
                    <a:pt x="33" y="217"/>
                  </a:cubicBezTo>
                  <a:cubicBezTo>
                    <a:pt x="31" y="219"/>
                    <a:pt x="25" y="222"/>
                    <a:pt x="25" y="222"/>
                  </a:cubicBezTo>
                  <a:cubicBezTo>
                    <a:pt x="25" y="222"/>
                    <a:pt x="30" y="222"/>
                    <a:pt x="30" y="223"/>
                  </a:cubicBezTo>
                  <a:cubicBezTo>
                    <a:pt x="30" y="225"/>
                    <a:pt x="24" y="236"/>
                    <a:pt x="23" y="238"/>
                  </a:cubicBezTo>
                  <a:cubicBezTo>
                    <a:pt x="22" y="240"/>
                    <a:pt x="30" y="240"/>
                    <a:pt x="30" y="240"/>
                  </a:cubicBezTo>
                  <a:cubicBezTo>
                    <a:pt x="24" y="256"/>
                    <a:pt x="24" y="256"/>
                    <a:pt x="24" y="256"/>
                  </a:cubicBezTo>
                  <a:cubicBezTo>
                    <a:pt x="19" y="261"/>
                    <a:pt x="19" y="261"/>
                    <a:pt x="19" y="261"/>
                  </a:cubicBezTo>
                  <a:cubicBezTo>
                    <a:pt x="20" y="272"/>
                    <a:pt x="20" y="272"/>
                    <a:pt x="20" y="272"/>
                  </a:cubicBezTo>
                  <a:cubicBezTo>
                    <a:pt x="11" y="283"/>
                    <a:pt x="11" y="283"/>
                    <a:pt x="11" y="283"/>
                  </a:cubicBezTo>
                  <a:cubicBezTo>
                    <a:pt x="25" y="298"/>
                    <a:pt x="25" y="298"/>
                    <a:pt x="25" y="298"/>
                  </a:cubicBezTo>
                  <a:cubicBezTo>
                    <a:pt x="30" y="298"/>
                    <a:pt x="30" y="298"/>
                    <a:pt x="30" y="298"/>
                  </a:cubicBezTo>
                  <a:cubicBezTo>
                    <a:pt x="43" y="319"/>
                    <a:pt x="43" y="319"/>
                    <a:pt x="43" y="319"/>
                  </a:cubicBezTo>
                  <a:cubicBezTo>
                    <a:pt x="54" y="322"/>
                    <a:pt x="54" y="322"/>
                    <a:pt x="54" y="322"/>
                  </a:cubicBezTo>
                  <a:cubicBezTo>
                    <a:pt x="72" y="338"/>
                    <a:pt x="72" y="338"/>
                    <a:pt x="72" y="338"/>
                  </a:cubicBezTo>
                  <a:cubicBezTo>
                    <a:pt x="80" y="337"/>
                    <a:pt x="92" y="345"/>
                    <a:pt x="92" y="345"/>
                  </a:cubicBezTo>
                  <a:cubicBezTo>
                    <a:pt x="97" y="346"/>
                    <a:pt x="97" y="346"/>
                    <a:pt x="97" y="346"/>
                  </a:cubicBezTo>
                  <a:cubicBezTo>
                    <a:pt x="97" y="353"/>
                    <a:pt x="97" y="353"/>
                    <a:pt x="97" y="353"/>
                  </a:cubicBezTo>
                  <a:cubicBezTo>
                    <a:pt x="97" y="353"/>
                    <a:pt x="94" y="380"/>
                    <a:pt x="96" y="385"/>
                  </a:cubicBezTo>
                  <a:cubicBezTo>
                    <a:pt x="98" y="389"/>
                    <a:pt x="106" y="384"/>
                    <a:pt x="106" y="384"/>
                  </a:cubicBezTo>
                  <a:cubicBezTo>
                    <a:pt x="114" y="397"/>
                    <a:pt x="114" y="397"/>
                    <a:pt x="114" y="397"/>
                  </a:cubicBezTo>
                  <a:cubicBezTo>
                    <a:pt x="114" y="397"/>
                    <a:pt x="118" y="396"/>
                    <a:pt x="123" y="393"/>
                  </a:cubicBezTo>
                  <a:cubicBezTo>
                    <a:pt x="127" y="390"/>
                    <a:pt x="133" y="382"/>
                    <a:pt x="133" y="382"/>
                  </a:cubicBezTo>
                  <a:cubicBezTo>
                    <a:pt x="128" y="376"/>
                    <a:pt x="128" y="376"/>
                    <a:pt x="128" y="376"/>
                  </a:cubicBezTo>
                  <a:cubicBezTo>
                    <a:pt x="128" y="376"/>
                    <a:pt x="134" y="373"/>
                    <a:pt x="139" y="375"/>
                  </a:cubicBezTo>
                  <a:cubicBezTo>
                    <a:pt x="144" y="376"/>
                    <a:pt x="149" y="385"/>
                    <a:pt x="149" y="385"/>
                  </a:cubicBezTo>
                  <a:cubicBezTo>
                    <a:pt x="149" y="385"/>
                    <a:pt x="152" y="392"/>
                    <a:pt x="152" y="400"/>
                  </a:cubicBezTo>
                  <a:cubicBezTo>
                    <a:pt x="152" y="408"/>
                    <a:pt x="163" y="409"/>
                    <a:pt x="163" y="409"/>
                  </a:cubicBezTo>
                  <a:cubicBezTo>
                    <a:pt x="163" y="409"/>
                    <a:pt x="172" y="418"/>
                    <a:pt x="177" y="422"/>
                  </a:cubicBezTo>
                  <a:cubicBezTo>
                    <a:pt x="182" y="426"/>
                    <a:pt x="191" y="443"/>
                    <a:pt x="191" y="443"/>
                  </a:cubicBezTo>
                  <a:cubicBezTo>
                    <a:pt x="191" y="443"/>
                    <a:pt x="180" y="456"/>
                    <a:pt x="179" y="458"/>
                  </a:cubicBezTo>
                  <a:cubicBezTo>
                    <a:pt x="178" y="459"/>
                    <a:pt x="167" y="485"/>
                    <a:pt x="167" y="485"/>
                  </a:cubicBezTo>
                  <a:cubicBezTo>
                    <a:pt x="167" y="485"/>
                    <a:pt x="161" y="486"/>
                    <a:pt x="150" y="483"/>
                  </a:cubicBezTo>
                  <a:cubicBezTo>
                    <a:pt x="138" y="479"/>
                    <a:pt x="125" y="486"/>
                    <a:pt x="125" y="486"/>
                  </a:cubicBezTo>
                  <a:cubicBezTo>
                    <a:pt x="125" y="486"/>
                    <a:pt x="125" y="500"/>
                    <a:pt x="123" y="502"/>
                  </a:cubicBezTo>
                  <a:cubicBezTo>
                    <a:pt x="121" y="503"/>
                    <a:pt x="136" y="501"/>
                    <a:pt x="136" y="501"/>
                  </a:cubicBezTo>
                  <a:cubicBezTo>
                    <a:pt x="135" y="542"/>
                    <a:pt x="135" y="542"/>
                    <a:pt x="135" y="542"/>
                  </a:cubicBezTo>
                  <a:cubicBezTo>
                    <a:pt x="151" y="547"/>
                    <a:pt x="151" y="547"/>
                    <a:pt x="151" y="547"/>
                  </a:cubicBezTo>
                  <a:cubicBezTo>
                    <a:pt x="151" y="547"/>
                    <a:pt x="159" y="544"/>
                    <a:pt x="168" y="541"/>
                  </a:cubicBezTo>
                  <a:cubicBezTo>
                    <a:pt x="177" y="537"/>
                    <a:pt x="191" y="535"/>
                    <a:pt x="195" y="537"/>
                  </a:cubicBezTo>
                  <a:cubicBezTo>
                    <a:pt x="199" y="539"/>
                    <a:pt x="212" y="550"/>
                    <a:pt x="212" y="550"/>
                  </a:cubicBezTo>
                  <a:cubicBezTo>
                    <a:pt x="223" y="566"/>
                    <a:pt x="223" y="566"/>
                    <a:pt x="223" y="566"/>
                  </a:cubicBezTo>
                  <a:cubicBezTo>
                    <a:pt x="225" y="571"/>
                    <a:pt x="225" y="571"/>
                    <a:pt x="225" y="571"/>
                  </a:cubicBezTo>
                  <a:cubicBezTo>
                    <a:pt x="217" y="573"/>
                    <a:pt x="217" y="573"/>
                    <a:pt x="217" y="573"/>
                  </a:cubicBezTo>
                  <a:cubicBezTo>
                    <a:pt x="217" y="573"/>
                    <a:pt x="204" y="577"/>
                    <a:pt x="201" y="581"/>
                  </a:cubicBezTo>
                  <a:cubicBezTo>
                    <a:pt x="198" y="584"/>
                    <a:pt x="198" y="594"/>
                    <a:pt x="198" y="594"/>
                  </a:cubicBezTo>
                  <a:cubicBezTo>
                    <a:pt x="217" y="609"/>
                    <a:pt x="217" y="609"/>
                    <a:pt x="217" y="609"/>
                  </a:cubicBezTo>
                  <a:cubicBezTo>
                    <a:pt x="227" y="613"/>
                    <a:pt x="227" y="613"/>
                    <a:pt x="227" y="613"/>
                  </a:cubicBezTo>
                  <a:cubicBezTo>
                    <a:pt x="242" y="610"/>
                    <a:pt x="242" y="610"/>
                    <a:pt x="242" y="610"/>
                  </a:cubicBezTo>
                  <a:cubicBezTo>
                    <a:pt x="247" y="591"/>
                    <a:pt x="247" y="591"/>
                    <a:pt x="247" y="591"/>
                  </a:cubicBezTo>
                  <a:cubicBezTo>
                    <a:pt x="262" y="583"/>
                    <a:pt x="262" y="583"/>
                    <a:pt x="262" y="583"/>
                  </a:cubicBezTo>
                  <a:cubicBezTo>
                    <a:pt x="309" y="569"/>
                    <a:pt x="309" y="569"/>
                    <a:pt x="309" y="569"/>
                  </a:cubicBezTo>
                  <a:cubicBezTo>
                    <a:pt x="330" y="574"/>
                    <a:pt x="330" y="574"/>
                    <a:pt x="330" y="574"/>
                  </a:cubicBezTo>
                  <a:cubicBezTo>
                    <a:pt x="336" y="568"/>
                    <a:pt x="336" y="568"/>
                    <a:pt x="336" y="568"/>
                  </a:cubicBezTo>
                  <a:cubicBezTo>
                    <a:pt x="357" y="546"/>
                    <a:pt x="357" y="546"/>
                    <a:pt x="357" y="546"/>
                  </a:cubicBezTo>
                  <a:cubicBezTo>
                    <a:pt x="362" y="539"/>
                    <a:pt x="362" y="539"/>
                    <a:pt x="362" y="539"/>
                  </a:cubicBezTo>
                  <a:cubicBezTo>
                    <a:pt x="365" y="516"/>
                    <a:pt x="365" y="516"/>
                    <a:pt x="365" y="516"/>
                  </a:cubicBezTo>
                  <a:cubicBezTo>
                    <a:pt x="368" y="498"/>
                    <a:pt x="368" y="498"/>
                    <a:pt x="368" y="498"/>
                  </a:cubicBezTo>
                  <a:cubicBezTo>
                    <a:pt x="368" y="498"/>
                    <a:pt x="360" y="503"/>
                    <a:pt x="346" y="505"/>
                  </a:cubicBezTo>
                  <a:cubicBezTo>
                    <a:pt x="332" y="508"/>
                    <a:pt x="325" y="508"/>
                    <a:pt x="317" y="507"/>
                  </a:cubicBezTo>
                  <a:cubicBezTo>
                    <a:pt x="310" y="506"/>
                    <a:pt x="306" y="508"/>
                    <a:pt x="306" y="503"/>
                  </a:cubicBezTo>
                  <a:cubicBezTo>
                    <a:pt x="306" y="498"/>
                    <a:pt x="314" y="493"/>
                    <a:pt x="314" y="493"/>
                  </a:cubicBezTo>
                  <a:cubicBezTo>
                    <a:pt x="328" y="490"/>
                    <a:pt x="328" y="490"/>
                    <a:pt x="328" y="490"/>
                  </a:cubicBezTo>
                  <a:cubicBezTo>
                    <a:pt x="337" y="486"/>
                    <a:pt x="337" y="486"/>
                    <a:pt x="337" y="486"/>
                  </a:cubicBezTo>
                  <a:cubicBezTo>
                    <a:pt x="337" y="486"/>
                    <a:pt x="334" y="476"/>
                    <a:pt x="337" y="470"/>
                  </a:cubicBezTo>
                  <a:cubicBezTo>
                    <a:pt x="340" y="463"/>
                    <a:pt x="356" y="462"/>
                    <a:pt x="359" y="462"/>
                  </a:cubicBezTo>
                  <a:cubicBezTo>
                    <a:pt x="362" y="462"/>
                    <a:pt x="375" y="463"/>
                    <a:pt x="382" y="466"/>
                  </a:cubicBezTo>
                  <a:cubicBezTo>
                    <a:pt x="390" y="470"/>
                    <a:pt x="390" y="478"/>
                    <a:pt x="390" y="478"/>
                  </a:cubicBezTo>
                  <a:cubicBezTo>
                    <a:pt x="408" y="466"/>
                    <a:pt x="408" y="466"/>
                    <a:pt x="408" y="466"/>
                  </a:cubicBezTo>
                  <a:cubicBezTo>
                    <a:pt x="437" y="443"/>
                    <a:pt x="437" y="443"/>
                    <a:pt x="437" y="443"/>
                  </a:cubicBezTo>
                  <a:cubicBezTo>
                    <a:pt x="437" y="443"/>
                    <a:pt x="427" y="438"/>
                    <a:pt x="427" y="437"/>
                  </a:cubicBezTo>
                  <a:cubicBezTo>
                    <a:pt x="427" y="436"/>
                    <a:pt x="429" y="428"/>
                    <a:pt x="431" y="420"/>
                  </a:cubicBezTo>
                  <a:cubicBezTo>
                    <a:pt x="433" y="412"/>
                    <a:pt x="423" y="417"/>
                    <a:pt x="415" y="417"/>
                  </a:cubicBezTo>
                  <a:cubicBezTo>
                    <a:pt x="408" y="416"/>
                    <a:pt x="393" y="408"/>
                    <a:pt x="388" y="404"/>
                  </a:cubicBezTo>
                  <a:cubicBezTo>
                    <a:pt x="383" y="399"/>
                    <a:pt x="390" y="394"/>
                    <a:pt x="390" y="394"/>
                  </a:cubicBezTo>
                  <a:cubicBezTo>
                    <a:pt x="410" y="393"/>
                    <a:pt x="410" y="393"/>
                    <a:pt x="410" y="393"/>
                  </a:cubicBezTo>
                  <a:cubicBezTo>
                    <a:pt x="420" y="391"/>
                    <a:pt x="420" y="391"/>
                    <a:pt x="420" y="391"/>
                  </a:cubicBezTo>
                  <a:cubicBezTo>
                    <a:pt x="420" y="391"/>
                    <a:pt x="417" y="386"/>
                    <a:pt x="417" y="385"/>
                  </a:cubicBezTo>
                  <a:cubicBezTo>
                    <a:pt x="417" y="384"/>
                    <a:pt x="415" y="380"/>
                    <a:pt x="420" y="380"/>
                  </a:cubicBezTo>
                  <a:cubicBezTo>
                    <a:pt x="425" y="381"/>
                    <a:pt x="440" y="396"/>
                    <a:pt x="440" y="396"/>
                  </a:cubicBezTo>
                  <a:cubicBezTo>
                    <a:pt x="448" y="400"/>
                    <a:pt x="448" y="400"/>
                    <a:pt x="448" y="400"/>
                  </a:cubicBezTo>
                  <a:cubicBezTo>
                    <a:pt x="461" y="383"/>
                    <a:pt x="461" y="383"/>
                    <a:pt x="461" y="383"/>
                  </a:cubicBezTo>
                  <a:cubicBezTo>
                    <a:pt x="474" y="369"/>
                    <a:pt x="474" y="369"/>
                    <a:pt x="474" y="369"/>
                  </a:cubicBezTo>
                  <a:cubicBezTo>
                    <a:pt x="474" y="369"/>
                    <a:pt x="478" y="359"/>
                    <a:pt x="479" y="353"/>
                  </a:cubicBezTo>
                  <a:cubicBezTo>
                    <a:pt x="481" y="348"/>
                    <a:pt x="490" y="343"/>
                    <a:pt x="497" y="344"/>
                  </a:cubicBezTo>
                  <a:cubicBezTo>
                    <a:pt x="505" y="344"/>
                    <a:pt x="507" y="344"/>
                    <a:pt x="507" y="344"/>
                  </a:cubicBezTo>
                  <a:cubicBezTo>
                    <a:pt x="510" y="315"/>
                    <a:pt x="510" y="315"/>
                    <a:pt x="510" y="315"/>
                  </a:cubicBezTo>
                  <a:cubicBezTo>
                    <a:pt x="509" y="306"/>
                    <a:pt x="509" y="306"/>
                    <a:pt x="509" y="306"/>
                  </a:cubicBezTo>
                  <a:cubicBezTo>
                    <a:pt x="514" y="265"/>
                    <a:pt x="514" y="265"/>
                    <a:pt x="514" y="265"/>
                  </a:cubicBezTo>
                  <a:cubicBezTo>
                    <a:pt x="523" y="235"/>
                    <a:pt x="523" y="235"/>
                    <a:pt x="523" y="235"/>
                  </a:cubicBezTo>
                  <a:cubicBezTo>
                    <a:pt x="523" y="235"/>
                    <a:pt x="530" y="201"/>
                    <a:pt x="533" y="193"/>
                  </a:cubicBezTo>
                  <a:cubicBezTo>
                    <a:pt x="536" y="185"/>
                    <a:pt x="540" y="179"/>
                    <a:pt x="540" y="179"/>
                  </a:cubicBezTo>
                  <a:cubicBezTo>
                    <a:pt x="540" y="179"/>
                    <a:pt x="534" y="170"/>
                    <a:pt x="528" y="161"/>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14">
              <a:extLst>
                <a:ext uri="{FF2B5EF4-FFF2-40B4-BE49-F238E27FC236}">
                  <a16:creationId xmlns:a16="http://schemas.microsoft.com/office/drawing/2014/main" id="{F56D1E61-1B18-4130-AD8C-266A1E2C546C}"/>
                </a:ext>
              </a:extLst>
            </p:cNvPr>
            <p:cNvSpPr>
              <a:spLocks/>
            </p:cNvSpPr>
            <p:nvPr/>
          </p:nvSpPr>
          <p:spPr bwMode="auto">
            <a:xfrm>
              <a:off x="3582498" y="5487113"/>
              <a:ext cx="248411" cy="200269"/>
            </a:xfrm>
            <a:custGeom>
              <a:avLst/>
              <a:gdLst>
                <a:gd name="T0" fmla="*/ 184 w 206"/>
                <a:gd name="T1" fmla="*/ 76 h 165"/>
                <a:gd name="T2" fmla="*/ 179 w 206"/>
                <a:gd name="T3" fmla="*/ 72 h 165"/>
                <a:gd name="T4" fmla="*/ 182 w 206"/>
                <a:gd name="T5" fmla="*/ 59 h 165"/>
                <a:gd name="T6" fmla="*/ 198 w 206"/>
                <a:gd name="T7" fmla="*/ 51 h 165"/>
                <a:gd name="T8" fmla="*/ 206 w 206"/>
                <a:gd name="T9" fmla="*/ 49 h 165"/>
                <a:gd name="T10" fmla="*/ 204 w 206"/>
                <a:gd name="T11" fmla="*/ 44 h 165"/>
                <a:gd name="T12" fmla="*/ 193 w 206"/>
                <a:gd name="T13" fmla="*/ 28 h 165"/>
                <a:gd name="T14" fmla="*/ 176 w 206"/>
                <a:gd name="T15" fmla="*/ 15 h 165"/>
                <a:gd name="T16" fmla="*/ 149 w 206"/>
                <a:gd name="T17" fmla="*/ 19 h 165"/>
                <a:gd name="T18" fmla="*/ 132 w 206"/>
                <a:gd name="T19" fmla="*/ 25 h 165"/>
                <a:gd name="T20" fmla="*/ 116 w 206"/>
                <a:gd name="T21" fmla="*/ 20 h 165"/>
                <a:gd name="T22" fmla="*/ 116 w 206"/>
                <a:gd name="T23" fmla="*/ 4 h 165"/>
                <a:gd name="T24" fmla="*/ 116 w 206"/>
                <a:gd name="T25" fmla="*/ 4 h 165"/>
                <a:gd name="T26" fmla="*/ 89 w 206"/>
                <a:gd name="T27" fmla="*/ 0 h 165"/>
                <a:gd name="T28" fmla="*/ 75 w 206"/>
                <a:gd name="T29" fmla="*/ 9 h 165"/>
                <a:gd name="T30" fmla="*/ 70 w 206"/>
                <a:gd name="T31" fmla="*/ 7 h 165"/>
                <a:gd name="T32" fmla="*/ 63 w 206"/>
                <a:gd name="T33" fmla="*/ 10 h 165"/>
                <a:gd name="T34" fmla="*/ 49 w 206"/>
                <a:gd name="T35" fmla="*/ 11 h 165"/>
                <a:gd name="T36" fmla="*/ 35 w 206"/>
                <a:gd name="T37" fmla="*/ 23 h 165"/>
                <a:gd name="T38" fmla="*/ 23 w 206"/>
                <a:gd name="T39" fmla="*/ 30 h 165"/>
                <a:gd name="T40" fmla="*/ 0 w 206"/>
                <a:gd name="T41" fmla="*/ 38 h 165"/>
                <a:gd name="T42" fmla="*/ 3 w 206"/>
                <a:gd name="T43" fmla="*/ 66 h 165"/>
                <a:gd name="T44" fmla="*/ 11 w 206"/>
                <a:gd name="T45" fmla="*/ 79 h 165"/>
                <a:gd name="T46" fmla="*/ 2 w 206"/>
                <a:gd name="T47" fmla="*/ 94 h 165"/>
                <a:gd name="T48" fmla="*/ 5 w 206"/>
                <a:gd name="T49" fmla="*/ 98 h 165"/>
                <a:gd name="T50" fmla="*/ 19 w 206"/>
                <a:gd name="T51" fmla="*/ 106 h 165"/>
                <a:gd name="T52" fmla="*/ 52 w 206"/>
                <a:gd name="T53" fmla="*/ 120 h 165"/>
                <a:gd name="T54" fmla="*/ 89 w 206"/>
                <a:gd name="T55" fmla="*/ 134 h 165"/>
                <a:gd name="T56" fmla="*/ 92 w 206"/>
                <a:gd name="T57" fmla="*/ 139 h 165"/>
                <a:gd name="T58" fmla="*/ 81 w 206"/>
                <a:gd name="T59" fmla="*/ 142 h 165"/>
                <a:gd name="T60" fmla="*/ 93 w 206"/>
                <a:gd name="T61" fmla="*/ 156 h 165"/>
                <a:gd name="T62" fmla="*/ 112 w 206"/>
                <a:gd name="T63" fmla="*/ 164 h 165"/>
                <a:gd name="T64" fmla="*/ 125 w 206"/>
                <a:gd name="T65" fmla="*/ 151 h 165"/>
                <a:gd name="T66" fmla="*/ 117 w 206"/>
                <a:gd name="T67" fmla="*/ 150 h 165"/>
                <a:gd name="T68" fmla="*/ 133 w 206"/>
                <a:gd name="T69" fmla="*/ 145 h 165"/>
                <a:gd name="T70" fmla="*/ 148 w 206"/>
                <a:gd name="T71" fmla="*/ 150 h 165"/>
                <a:gd name="T72" fmla="*/ 159 w 206"/>
                <a:gd name="T73" fmla="*/ 154 h 165"/>
                <a:gd name="T74" fmla="*/ 162 w 206"/>
                <a:gd name="T75" fmla="*/ 142 h 165"/>
                <a:gd name="T76" fmla="*/ 175 w 206"/>
                <a:gd name="T77" fmla="*/ 127 h 165"/>
                <a:gd name="T78" fmla="*/ 174 w 206"/>
                <a:gd name="T79" fmla="*/ 120 h 165"/>
                <a:gd name="T80" fmla="*/ 177 w 206"/>
                <a:gd name="T81" fmla="*/ 94 h 165"/>
                <a:gd name="T82" fmla="*/ 184 w 206"/>
                <a:gd name="T83" fmla="*/ 7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165">
                  <a:moveTo>
                    <a:pt x="184" y="76"/>
                  </a:moveTo>
                  <a:cubicBezTo>
                    <a:pt x="179" y="72"/>
                    <a:pt x="179" y="72"/>
                    <a:pt x="179" y="72"/>
                  </a:cubicBezTo>
                  <a:cubicBezTo>
                    <a:pt x="179" y="72"/>
                    <a:pt x="179" y="62"/>
                    <a:pt x="182" y="59"/>
                  </a:cubicBezTo>
                  <a:cubicBezTo>
                    <a:pt x="185" y="55"/>
                    <a:pt x="198" y="51"/>
                    <a:pt x="198" y="51"/>
                  </a:cubicBezTo>
                  <a:cubicBezTo>
                    <a:pt x="206" y="49"/>
                    <a:pt x="206" y="49"/>
                    <a:pt x="206" y="49"/>
                  </a:cubicBezTo>
                  <a:cubicBezTo>
                    <a:pt x="204" y="44"/>
                    <a:pt x="204" y="44"/>
                    <a:pt x="204" y="44"/>
                  </a:cubicBezTo>
                  <a:cubicBezTo>
                    <a:pt x="193" y="28"/>
                    <a:pt x="193" y="28"/>
                    <a:pt x="193" y="28"/>
                  </a:cubicBezTo>
                  <a:cubicBezTo>
                    <a:pt x="193" y="28"/>
                    <a:pt x="180" y="17"/>
                    <a:pt x="176" y="15"/>
                  </a:cubicBezTo>
                  <a:cubicBezTo>
                    <a:pt x="172" y="13"/>
                    <a:pt x="158" y="15"/>
                    <a:pt x="149" y="19"/>
                  </a:cubicBezTo>
                  <a:cubicBezTo>
                    <a:pt x="140" y="22"/>
                    <a:pt x="132" y="25"/>
                    <a:pt x="132" y="25"/>
                  </a:cubicBezTo>
                  <a:cubicBezTo>
                    <a:pt x="116" y="20"/>
                    <a:pt x="116" y="20"/>
                    <a:pt x="116" y="20"/>
                  </a:cubicBezTo>
                  <a:cubicBezTo>
                    <a:pt x="116" y="4"/>
                    <a:pt x="116" y="4"/>
                    <a:pt x="116" y="4"/>
                  </a:cubicBezTo>
                  <a:cubicBezTo>
                    <a:pt x="116" y="4"/>
                    <a:pt x="116" y="4"/>
                    <a:pt x="116" y="4"/>
                  </a:cubicBezTo>
                  <a:cubicBezTo>
                    <a:pt x="89" y="0"/>
                    <a:pt x="89" y="0"/>
                    <a:pt x="89" y="0"/>
                  </a:cubicBezTo>
                  <a:cubicBezTo>
                    <a:pt x="89" y="0"/>
                    <a:pt x="78" y="8"/>
                    <a:pt x="75" y="9"/>
                  </a:cubicBezTo>
                  <a:cubicBezTo>
                    <a:pt x="72" y="10"/>
                    <a:pt x="70" y="7"/>
                    <a:pt x="70" y="7"/>
                  </a:cubicBezTo>
                  <a:cubicBezTo>
                    <a:pt x="63" y="10"/>
                    <a:pt x="63" y="10"/>
                    <a:pt x="63" y="10"/>
                  </a:cubicBezTo>
                  <a:cubicBezTo>
                    <a:pt x="63" y="10"/>
                    <a:pt x="54" y="9"/>
                    <a:pt x="49" y="11"/>
                  </a:cubicBezTo>
                  <a:cubicBezTo>
                    <a:pt x="45" y="13"/>
                    <a:pt x="40" y="18"/>
                    <a:pt x="35" y="23"/>
                  </a:cubicBezTo>
                  <a:cubicBezTo>
                    <a:pt x="31" y="28"/>
                    <a:pt x="23" y="30"/>
                    <a:pt x="23" y="30"/>
                  </a:cubicBezTo>
                  <a:cubicBezTo>
                    <a:pt x="0" y="38"/>
                    <a:pt x="0" y="38"/>
                    <a:pt x="0" y="38"/>
                  </a:cubicBezTo>
                  <a:cubicBezTo>
                    <a:pt x="3" y="66"/>
                    <a:pt x="3" y="66"/>
                    <a:pt x="3" y="66"/>
                  </a:cubicBezTo>
                  <a:cubicBezTo>
                    <a:pt x="11" y="79"/>
                    <a:pt x="11" y="79"/>
                    <a:pt x="11" y="79"/>
                  </a:cubicBezTo>
                  <a:cubicBezTo>
                    <a:pt x="8" y="80"/>
                    <a:pt x="2" y="94"/>
                    <a:pt x="2" y="94"/>
                  </a:cubicBezTo>
                  <a:cubicBezTo>
                    <a:pt x="5" y="98"/>
                    <a:pt x="5" y="98"/>
                    <a:pt x="5" y="98"/>
                  </a:cubicBezTo>
                  <a:cubicBezTo>
                    <a:pt x="19" y="106"/>
                    <a:pt x="19" y="106"/>
                    <a:pt x="19" y="106"/>
                  </a:cubicBezTo>
                  <a:cubicBezTo>
                    <a:pt x="52" y="120"/>
                    <a:pt x="52" y="120"/>
                    <a:pt x="52" y="120"/>
                  </a:cubicBezTo>
                  <a:cubicBezTo>
                    <a:pt x="52" y="120"/>
                    <a:pt x="87" y="134"/>
                    <a:pt x="89" y="134"/>
                  </a:cubicBezTo>
                  <a:cubicBezTo>
                    <a:pt x="91" y="135"/>
                    <a:pt x="92" y="137"/>
                    <a:pt x="92" y="139"/>
                  </a:cubicBezTo>
                  <a:cubicBezTo>
                    <a:pt x="91" y="140"/>
                    <a:pt x="81" y="142"/>
                    <a:pt x="81" y="142"/>
                  </a:cubicBezTo>
                  <a:cubicBezTo>
                    <a:pt x="81" y="142"/>
                    <a:pt x="89" y="152"/>
                    <a:pt x="93" y="156"/>
                  </a:cubicBezTo>
                  <a:cubicBezTo>
                    <a:pt x="97" y="161"/>
                    <a:pt x="109" y="165"/>
                    <a:pt x="112" y="164"/>
                  </a:cubicBezTo>
                  <a:cubicBezTo>
                    <a:pt x="116" y="163"/>
                    <a:pt x="125" y="151"/>
                    <a:pt x="125" y="151"/>
                  </a:cubicBezTo>
                  <a:cubicBezTo>
                    <a:pt x="117" y="150"/>
                    <a:pt x="117" y="150"/>
                    <a:pt x="117" y="150"/>
                  </a:cubicBezTo>
                  <a:cubicBezTo>
                    <a:pt x="117" y="146"/>
                    <a:pt x="133" y="145"/>
                    <a:pt x="133" y="145"/>
                  </a:cubicBezTo>
                  <a:cubicBezTo>
                    <a:pt x="148" y="150"/>
                    <a:pt x="148" y="150"/>
                    <a:pt x="148" y="150"/>
                  </a:cubicBezTo>
                  <a:cubicBezTo>
                    <a:pt x="159" y="154"/>
                    <a:pt x="159" y="154"/>
                    <a:pt x="159" y="154"/>
                  </a:cubicBezTo>
                  <a:cubicBezTo>
                    <a:pt x="159" y="154"/>
                    <a:pt x="156" y="147"/>
                    <a:pt x="162" y="142"/>
                  </a:cubicBezTo>
                  <a:cubicBezTo>
                    <a:pt x="168" y="137"/>
                    <a:pt x="175" y="127"/>
                    <a:pt x="175" y="127"/>
                  </a:cubicBezTo>
                  <a:cubicBezTo>
                    <a:pt x="174" y="120"/>
                    <a:pt x="174" y="120"/>
                    <a:pt x="174" y="120"/>
                  </a:cubicBezTo>
                  <a:cubicBezTo>
                    <a:pt x="174" y="120"/>
                    <a:pt x="176" y="104"/>
                    <a:pt x="177" y="94"/>
                  </a:cubicBezTo>
                  <a:cubicBezTo>
                    <a:pt x="178" y="87"/>
                    <a:pt x="182" y="79"/>
                    <a:pt x="184" y="7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5">
              <a:extLst>
                <a:ext uri="{FF2B5EF4-FFF2-40B4-BE49-F238E27FC236}">
                  <a16:creationId xmlns:a16="http://schemas.microsoft.com/office/drawing/2014/main" id="{A4EEBFE4-C8FB-4F31-B3F9-AF9329B8CE3D}"/>
                </a:ext>
              </a:extLst>
            </p:cNvPr>
            <p:cNvSpPr>
              <a:spLocks/>
            </p:cNvSpPr>
            <p:nvPr/>
          </p:nvSpPr>
          <p:spPr bwMode="auto">
            <a:xfrm>
              <a:off x="2941252" y="4129518"/>
              <a:ext cx="766415" cy="618139"/>
            </a:xfrm>
            <a:custGeom>
              <a:avLst/>
              <a:gdLst>
                <a:gd name="T0" fmla="*/ 150 w 634"/>
                <a:gd name="T1" fmla="*/ 404 h 510"/>
                <a:gd name="T2" fmla="*/ 195 w 634"/>
                <a:gd name="T3" fmla="*/ 438 h 510"/>
                <a:gd name="T4" fmla="*/ 243 w 634"/>
                <a:gd name="T5" fmla="*/ 502 h 510"/>
                <a:gd name="T6" fmla="*/ 281 w 634"/>
                <a:gd name="T7" fmla="*/ 489 h 510"/>
                <a:gd name="T8" fmla="*/ 328 w 634"/>
                <a:gd name="T9" fmla="*/ 505 h 510"/>
                <a:gd name="T10" fmla="*/ 377 w 634"/>
                <a:gd name="T11" fmla="*/ 439 h 510"/>
                <a:gd name="T12" fmla="*/ 409 w 634"/>
                <a:gd name="T13" fmla="*/ 430 h 510"/>
                <a:gd name="T14" fmla="*/ 443 w 634"/>
                <a:gd name="T15" fmla="*/ 403 h 510"/>
                <a:gd name="T16" fmla="*/ 497 w 634"/>
                <a:gd name="T17" fmla="*/ 419 h 510"/>
                <a:gd name="T18" fmla="*/ 507 w 634"/>
                <a:gd name="T19" fmla="*/ 399 h 510"/>
                <a:gd name="T20" fmla="*/ 511 w 634"/>
                <a:gd name="T21" fmla="*/ 384 h 510"/>
                <a:gd name="T22" fmla="*/ 550 w 634"/>
                <a:gd name="T23" fmla="*/ 375 h 510"/>
                <a:gd name="T24" fmla="*/ 565 w 634"/>
                <a:gd name="T25" fmla="*/ 414 h 510"/>
                <a:gd name="T26" fmla="*/ 593 w 634"/>
                <a:gd name="T27" fmla="*/ 408 h 510"/>
                <a:gd name="T28" fmla="*/ 605 w 634"/>
                <a:gd name="T29" fmla="*/ 399 h 510"/>
                <a:gd name="T30" fmla="*/ 524 w 634"/>
                <a:gd name="T31" fmla="*/ 338 h 510"/>
                <a:gd name="T32" fmla="*/ 471 w 634"/>
                <a:gd name="T33" fmla="*/ 347 h 510"/>
                <a:gd name="T34" fmla="*/ 431 w 634"/>
                <a:gd name="T35" fmla="*/ 323 h 510"/>
                <a:gd name="T36" fmla="*/ 468 w 634"/>
                <a:gd name="T37" fmla="*/ 322 h 510"/>
                <a:gd name="T38" fmla="*/ 530 w 634"/>
                <a:gd name="T39" fmla="*/ 312 h 510"/>
                <a:gd name="T40" fmla="*/ 577 w 634"/>
                <a:gd name="T41" fmla="*/ 354 h 510"/>
                <a:gd name="T42" fmla="*/ 634 w 634"/>
                <a:gd name="T43" fmla="*/ 360 h 510"/>
                <a:gd name="T44" fmla="*/ 603 w 634"/>
                <a:gd name="T45" fmla="*/ 316 h 510"/>
                <a:gd name="T46" fmla="*/ 560 w 634"/>
                <a:gd name="T47" fmla="*/ 261 h 510"/>
                <a:gd name="T48" fmla="*/ 537 w 634"/>
                <a:gd name="T49" fmla="*/ 180 h 510"/>
                <a:gd name="T50" fmla="*/ 530 w 634"/>
                <a:gd name="T51" fmla="*/ 152 h 510"/>
                <a:gd name="T52" fmla="*/ 492 w 634"/>
                <a:gd name="T53" fmla="*/ 113 h 510"/>
                <a:gd name="T54" fmla="*/ 456 w 634"/>
                <a:gd name="T55" fmla="*/ 54 h 510"/>
                <a:gd name="T56" fmla="*/ 412 w 634"/>
                <a:gd name="T57" fmla="*/ 11 h 510"/>
                <a:gd name="T58" fmla="*/ 394 w 634"/>
                <a:gd name="T59" fmla="*/ 12 h 510"/>
                <a:gd name="T60" fmla="*/ 356 w 634"/>
                <a:gd name="T61" fmla="*/ 20 h 510"/>
                <a:gd name="T62" fmla="*/ 318 w 634"/>
                <a:gd name="T63" fmla="*/ 21 h 510"/>
                <a:gd name="T64" fmla="*/ 277 w 634"/>
                <a:gd name="T65" fmla="*/ 34 h 510"/>
                <a:gd name="T66" fmla="*/ 216 w 634"/>
                <a:gd name="T67" fmla="*/ 23 h 510"/>
                <a:gd name="T68" fmla="*/ 172 w 634"/>
                <a:gd name="T69" fmla="*/ 26 h 510"/>
                <a:gd name="T70" fmla="*/ 164 w 634"/>
                <a:gd name="T71" fmla="*/ 41 h 510"/>
                <a:gd name="T72" fmla="*/ 103 w 634"/>
                <a:gd name="T73" fmla="*/ 40 h 510"/>
                <a:gd name="T74" fmla="*/ 51 w 634"/>
                <a:gd name="T75" fmla="*/ 52 h 510"/>
                <a:gd name="T76" fmla="*/ 52 w 634"/>
                <a:gd name="T77" fmla="*/ 115 h 510"/>
                <a:gd name="T78" fmla="*/ 30 w 634"/>
                <a:gd name="T79" fmla="*/ 124 h 510"/>
                <a:gd name="T80" fmla="*/ 22 w 634"/>
                <a:gd name="T81" fmla="*/ 150 h 510"/>
                <a:gd name="T82" fmla="*/ 9 w 634"/>
                <a:gd name="T83" fmla="*/ 192 h 510"/>
                <a:gd name="T84" fmla="*/ 44 w 634"/>
                <a:gd name="T85" fmla="*/ 216 h 510"/>
                <a:gd name="T86" fmla="*/ 70 w 634"/>
                <a:gd name="T87" fmla="*/ 238 h 510"/>
                <a:gd name="T88" fmla="*/ 115 w 634"/>
                <a:gd name="T89" fmla="*/ 266 h 510"/>
                <a:gd name="T90" fmla="*/ 129 w 634"/>
                <a:gd name="T91" fmla="*/ 293 h 510"/>
                <a:gd name="T92" fmla="*/ 95 w 634"/>
                <a:gd name="T93" fmla="*/ 319 h 510"/>
                <a:gd name="T94" fmla="*/ 105 w 634"/>
                <a:gd name="T95" fmla="*/ 349 h 510"/>
                <a:gd name="T96" fmla="*/ 139 w 634"/>
                <a:gd name="T97" fmla="*/ 38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4" h="510">
                  <a:moveTo>
                    <a:pt x="148" y="400"/>
                  </a:moveTo>
                  <a:cubicBezTo>
                    <a:pt x="148" y="400"/>
                    <a:pt x="148" y="401"/>
                    <a:pt x="147" y="403"/>
                  </a:cubicBezTo>
                  <a:cubicBezTo>
                    <a:pt x="150" y="404"/>
                    <a:pt x="150" y="404"/>
                    <a:pt x="150" y="404"/>
                  </a:cubicBezTo>
                  <a:cubicBezTo>
                    <a:pt x="155" y="417"/>
                    <a:pt x="155" y="417"/>
                    <a:pt x="155" y="417"/>
                  </a:cubicBezTo>
                  <a:cubicBezTo>
                    <a:pt x="155" y="417"/>
                    <a:pt x="174" y="418"/>
                    <a:pt x="178" y="421"/>
                  </a:cubicBezTo>
                  <a:cubicBezTo>
                    <a:pt x="182" y="424"/>
                    <a:pt x="195" y="438"/>
                    <a:pt x="195" y="438"/>
                  </a:cubicBezTo>
                  <a:cubicBezTo>
                    <a:pt x="208" y="454"/>
                    <a:pt x="208" y="454"/>
                    <a:pt x="208" y="454"/>
                  </a:cubicBezTo>
                  <a:cubicBezTo>
                    <a:pt x="224" y="480"/>
                    <a:pt x="224" y="480"/>
                    <a:pt x="224" y="480"/>
                  </a:cubicBezTo>
                  <a:cubicBezTo>
                    <a:pt x="224" y="480"/>
                    <a:pt x="236" y="501"/>
                    <a:pt x="243" y="502"/>
                  </a:cubicBezTo>
                  <a:cubicBezTo>
                    <a:pt x="250" y="502"/>
                    <a:pt x="261" y="500"/>
                    <a:pt x="261" y="500"/>
                  </a:cubicBezTo>
                  <a:cubicBezTo>
                    <a:pt x="278" y="495"/>
                    <a:pt x="278" y="495"/>
                    <a:pt x="278" y="495"/>
                  </a:cubicBezTo>
                  <a:cubicBezTo>
                    <a:pt x="281" y="489"/>
                    <a:pt x="281" y="489"/>
                    <a:pt x="281" y="489"/>
                  </a:cubicBezTo>
                  <a:cubicBezTo>
                    <a:pt x="281" y="489"/>
                    <a:pt x="289" y="489"/>
                    <a:pt x="296" y="497"/>
                  </a:cubicBezTo>
                  <a:cubicBezTo>
                    <a:pt x="302" y="505"/>
                    <a:pt x="310" y="510"/>
                    <a:pt x="315" y="508"/>
                  </a:cubicBezTo>
                  <a:cubicBezTo>
                    <a:pt x="320" y="506"/>
                    <a:pt x="325" y="502"/>
                    <a:pt x="328" y="505"/>
                  </a:cubicBezTo>
                  <a:cubicBezTo>
                    <a:pt x="332" y="508"/>
                    <a:pt x="337" y="502"/>
                    <a:pt x="337" y="501"/>
                  </a:cubicBezTo>
                  <a:cubicBezTo>
                    <a:pt x="337" y="500"/>
                    <a:pt x="345" y="484"/>
                    <a:pt x="345" y="484"/>
                  </a:cubicBezTo>
                  <a:cubicBezTo>
                    <a:pt x="377" y="439"/>
                    <a:pt x="377" y="439"/>
                    <a:pt x="377" y="439"/>
                  </a:cubicBezTo>
                  <a:cubicBezTo>
                    <a:pt x="377" y="439"/>
                    <a:pt x="384" y="430"/>
                    <a:pt x="388" y="427"/>
                  </a:cubicBezTo>
                  <a:cubicBezTo>
                    <a:pt x="392" y="423"/>
                    <a:pt x="395" y="431"/>
                    <a:pt x="395" y="431"/>
                  </a:cubicBezTo>
                  <a:cubicBezTo>
                    <a:pt x="395" y="431"/>
                    <a:pt x="400" y="429"/>
                    <a:pt x="409" y="430"/>
                  </a:cubicBezTo>
                  <a:cubicBezTo>
                    <a:pt x="419" y="431"/>
                    <a:pt x="423" y="433"/>
                    <a:pt x="425" y="429"/>
                  </a:cubicBezTo>
                  <a:cubicBezTo>
                    <a:pt x="427" y="425"/>
                    <a:pt x="428" y="415"/>
                    <a:pt x="428" y="415"/>
                  </a:cubicBezTo>
                  <a:cubicBezTo>
                    <a:pt x="443" y="403"/>
                    <a:pt x="443" y="403"/>
                    <a:pt x="443" y="403"/>
                  </a:cubicBezTo>
                  <a:cubicBezTo>
                    <a:pt x="443" y="403"/>
                    <a:pt x="450" y="405"/>
                    <a:pt x="455" y="409"/>
                  </a:cubicBezTo>
                  <a:cubicBezTo>
                    <a:pt x="461" y="413"/>
                    <a:pt x="472" y="426"/>
                    <a:pt x="472" y="426"/>
                  </a:cubicBezTo>
                  <a:cubicBezTo>
                    <a:pt x="497" y="419"/>
                    <a:pt x="497" y="419"/>
                    <a:pt x="497" y="419"/>
                  </a:cubicBezTo>
                  <a:cubicBezTo>
                    <a:pt x="503" y="416"/>
                    <a:pt x="503" y="416"/>
                    <a:pt x="503" y="416"/>
                  </a:cubicBezTo>
                  <a:cubicBezTo>
                    <a:pt x="498" y="409"/>
                    <a:pt x="498" y="409"/>
                    <a:pt x="498" y="409"/>
                  </a:cubicBezTo>
                  <a:cubicBezTo>
                    <a:pt x="507" y="399"/>
                    <a:pt x="507" y="399"/>
                    <a:pt x="507" y="399"/>
                  </a:cubicBezTo>
                  <a:cubicBezTo>
                    <a:pt x="500" y="393"/>
                    <a:pt x="500" y="393"/>
                    <a:pt x="500" y="393"/>
                  </a:cubicBezTo>
                  <a:cubicBezTo>
                    <a:pt x="502" y="387"/>
                    <a:pt x="502" y="387"/>
                    <a:pt x="502" y="387"/>
                  </a:cubicBezTo>
                  <a:cubicBezTo>
                    <a:pt x="511" y="384"/>
                    <a:pt x="511" y="384"/>
                    <a:pt x="511" y="384"/>
                  </a:cubicBezTo>
                  <a:cubicBezTo>
                    <a:pt x="527" y="377"/>
                    <a:pt x="527" y="377"/>
                    <a:pt x="527" y="377"/>
                  </a:cubicBezTo>
                  <a:cubicBezTo>
                    <a:pt x="542" y="371"/>
                    <a:pt x="542" y="371"/>
                    <a:pt x="542" y="371"/>
                  </a:cubicBezTo>
                  <a:cubicBezTo>
                    <a:pt x="542" y="371"/>
                    <a:pt x="550" y="369"/>
                    <a:pt x="550" y="375"/>
                  </a:cubicBezTo>
                  <a:cubicBezTo>
                    <a:pt x="551" y="381"/>
                    <a:pt x="548" y="392"/>
                    <a:pt x="555" y="395"/>
                  </a:cubicBezTo>
                  <a:cubicBezTo>
                    <a:pt x="562" y="397"/>
                    <a:pt x="569" y="396"/>
                    <a:pt x="569" y="401"/>
                  </a:cubicBezTo>
                  <a:cubicBezTo>
                    <a:pt x="569" y="406"/>
                    <a:pt x="564" y="409"/>
                    <a:pt x="565" y="414"/>
                  </a:cubicBezTo>
                  <a:cubicBezTo>
                    <a:pt x="566" y="420"/>
                    <a:pt x="568" y="419"/>
                    <a:pt x="571" y="423"/>
                  </a:cubicBezTo>
                  <a:cubicBezTo>
                    <a:pt x="574" y="426"/>
                    <a:pt x="575" y="433"/>
                    <a:pt x="584" y="430"/>
                  </a:cubicBezTo>
                  <a:cubicBezTo>
                    <a:pt x="593" y="426"/>
                    <a:pt x="592" y="413"/>
                    <a:pt x="593" y="408"/>
                  </a:cubicBezTo>
                  <a:cubicBezTo>
                    <a:pt x="593" y="402"/>
                    <a:pt x="600" y="400"/>
                    <a:pt x="603" y="400"/>
                  </a:cubicBezTo>
                  <a:cubicBezTo>
                    <a:pt x="604" y="400"/>
                    <a:pt x="605" y="401"/>
                    <a:pt x="606" y="401"/>
                  </a:cubicBezTo>
                  <a:cubicBezTo>
                    <a:pt x="606" y="400"/>
                    <a:pt x="605" y="399"/>
                    <a:pt x="605" y="399"/>
                  </a:cubicBezTo>
                  <a:cubicBezTo>
                    <a:pt x="602" y="394"/>
                    <a:pt x="579" y="386"/>
                    <a:pt x="574" y="382"/>
                  </a:cubicBezTo>
                  <a:cubicBezTo>
                    <a:pt x="569" y="378"/>
                    <a:pt x="546" y="356"/>
                    <a:pt x="541" y="351"/>
                  </a:cubicBezTo>
                  <a:cubicBezTo>
                    <a:pt x="536" y="346"/>
                    <a:pt x="527" y="340"/>
                    <a:pt x="524" y="338"/>
                  </a:cubicBezTo>
                  <a:cubicBezTo>
                    <a:pt x="521" y="335"/>
                    <a:pt x="502" y="340"/>
                    <a:pt x="502" y="340"/>
                  </a:cubicBezTo>
                  <a:cubicBezTo>
                    <a:pt x="502" y="340"/>
                    <a:pt x="494" y="333"/>
                    <a:pt x="485" y="333"/>
                  </a:cubicBezTo>
                  <a:cubicBezTo>
                    <a:pt x="476" y="333"/>
                    <a:pt x="470" y="342"/>
                    <a:pt x="471" y="347"/>
                  </a:cubicBezTo>
                  <a:cubicBezTo>
                    <a:pt x="472" y="352"/>
                    <a:pt x="462" y="351"/>
                    <a:pt x="457" y="352"/>
                  </a:cubicBezTo>
                  <a:cubicBezTo>
                    <a:pt x="451" y="353"/>
                    <a:pt x="443" y="345"/>
                    <a:pt x="441" y="340"/>
                  </a:cubicBezTo>
                  <a:cubicBezTo>
                    <a:pt x="438" y="335"/>
                    <a:pt x="430" y="327"/>
                    <a:pt x="431" y="323"/>
                  </a:cubicBezTo>
                  <a:cubicBezTo>
                    <a:pt x="431" y="320"/>
                    <a:pt x="447" y="322"/>
                    <a:pt x="449" y="323"/>
                  </a:cubicBezTo>
                  <a:cubicBezTo>
                    <a:pt x="452" y="324"/>
                    <a:pt x="459" y="326"/>
                    <a:pt x="459" y="326"/>
                  </a:cubicBezTo>
                  <a:cubicBezTo>
                    <a:pt x="468" y="322"/>
                    <a:pt x="468" y="322"/>
                    <a:pt x="468" y="322"/>
                  </a:cubicBezTo>
                  <a:cubicBezTo>
                    <a:pt x="468" y="322"/>
                    <a:pt x="481" y="316"/>
                    <a:pt x="486" y="317"/>
                  </a:cubicBezTo>
                  <a:cubicBezTo>
                    <a:pt x="492" y="317"/>
                    <a:pt x="509" y="315"/>
                    <a:pt x="520" y="314"/>
                  </a:cubicBezTo>
                  <a:cubicBezTo>
                    <a:pt x="530" y="314"/>
                    <a:pt x="530" y="312"/>
                    <a:pt x="530" y="312"/>
                  </a:cubicBezTo>
                  <a:cubicBezTo>
                    <a:pt x="530" y="312"/>
                    <a:pt x="548" y="336"/>
                    <a:pt x="552" y="342"/>
                  </a:cubicBezTo>
                  <a:cubicBezTo>
                    <a:pt x="556" y="347"/>
                    <a:pt x="565" y="354"/>
                    <a:pt x="565" y="354"/>
                  </a:cubicBezTo>
                  <a:cubicBezTo>
                    <a:pt x="577" y="354"/>
                    <a:pt x="577" y="354"/>
                    <a:pt x="577" y="354"/>
                  </a:cubicBezTo>
                  <a:cubicBezTo>
                    <a:pt x="577" y="354"/>
                    <a:pt x="583" y="352"/>
                    <a:pt x="590" y="351"/>
                  </a:cubicBezTo>
                  <a:cubicBezTo>
                    <a:pt x="596" y="350"/>
                    <a:pt x="619" y="353"/>
                    <a:pt x="619" y="353"/>
                  </a:cubicBezTo>
                  <a:cubicBezTo>
                    <a:pt x="634" y="360"/>
                    <a:pt x="634" y="360"/>
                    <a:pt x="634" y="360"/>
                  </a:cubicBezTo>
                  <a:cubicBezTo>
                    <a:pt x="622" y="339"/>
                    <a:pt x="622" y="339"/>
                    <a:pt x="622" y="339"/>
                  </a:cubicBezTo>
                  <a:cubicBezTo>
                    <a:pt x="614" y="333"/>
                    <a:pt x="614" y="333"/>
                    <a:pt x="614" y="333"/>
                  </a:cubicBezTo>
                  <a:cubicBezTo>
                    <a:pt x="603" y="316"/>
                    <a:pt x="603" y="316"/>
                    <a:pt x="603" y="316"/>
                  </a:cubicBezTo>
                  <a:cubicBezTo>
                    <a:pt x="603" y="316"/>
                    <a:pt x="601" y="303"/>
                    <a:pt x="599" y="300"/>
                  </a:cubicBezTo>
                  <a:cubicBezTo>
                    <a:pt x="597" y="298"/>
                    <a:pt x="583" y="288"/>
                    <a:pt x="577" y="285"/>
                  </a:cubicBezTo>
                  <a:cubicBezTo>
                    <a:pt x="570" y="282"/>
                    <a:pt x="567" y="269"/>
                    <a:pt x="560" y="261"/>
                  </a:cubicBezTo>
                  <a:cubicBezTo>
                    <a:pt x="552" y="253"/>
                    <a:pt x="539" y="221"/>
                    <a:pt x="539" y="221"/>
                  </a:cubicBezTo>
                  <a:cubicBezTo>
                    <a:pt x="538" y="199"/>
                    <a:pt x="538" y="199"/>
                    <a:pt x="538" y="199"/>
                  </a:cubicBezTo>
                  <a:cubicBezTo>
                    <a:pt x="538" y="199"/>
                    <a:pt x="533" y="187"/>
                    <a:pt x="537" y="180"/>
                  </a:cubicBezTo>
                  <a:cubicBezTo>
                    <a:pt x="542" y="172"/>
                    <a:pt x="558" y="167"/>
                    <a:pt x="558" y="167"/>
                  </a:cubicBezTo>
                  <a:cubicBezTo>
                    <a:pt x="553" y="162"/>
                    <a:pt x="547" y="152"/>
                    <a:pt x="547" y="152"/>
                  </a:cubicBezTo>
                  <a:cubicBezTo>
                    <a:pt x="547" y="152"/>
                    <a:pt x="538" y="154"/>
                    <a:pt x="530" y="152"/>
                  </a:cubicBezTo>
                  <a:cubicBezTo>
                    <a:pt x="522" y="150"/>
                    <a:pt x="512" y="143"/>
                    <a:pt x="507" y="139"/>
                  </a:cubicBezTo>
                  <a:cubicBezTo>
                    <a:pt x="503" y="136"/>
                    <a:pt x="507" y="119"/>
                    <a:pt x="507" y="119"/>
                  </a:cubicBezTo>
                  <a:cubicBezTo>
                    <a:pt x="507" y="119"/>
                    <a:pt x="499" y="116"/>
                    <a:pt x="492" y="113"/>
                  </a:cubicBezTo>
                  <a:cubicBezTo>
                    <a:pt x="485" y="110"/>
                    <a:pt x="483" y="101"/>
                    <a:pt x="483" y="101"/>
                  </a:cubicBezTo>
                  <a:cubicBezTo>
                    <a:pt x="483" y="101"/>
                    <a:pt x="482" y="79"/>
                    <a:pt x="479" y="71"/>
                  </a:cubicBezTo>
                  <a:cubicBezTo>
                    <a:pt x="477" y="62"/>
                    <a:pt x="456" y="54"/>
                    <a:pt x="456" y="54"/>
                  </a:cubicBezTo>
                  <a:cubicBezTo>
                    <a:pt x="452" y="34"/>
                    <a:pt x="452" y="34"/>
                    <a:pt x="452" y="34"/>
                  </a:cubicBezTo>
                  <a:cubicBezTo>
                    <a:pt x="452" y="34"/>
                    <a:pt x="436" y="31"/>
                    <a:pt x="432" y="28"/>
                  </a:cubicBezTo>
                  <a:cubicBezTo>
                    <a:pt x="428" y="25"/>
                    <a:pt x="412" y="11"/>
                    <a:pt x="412" y="11"/>
                  </a:cubicBezTo>
                  <a:cubicBezTo>
                    <a:pt x="397" y="0"/>
                    <a:pt x="397" y="0"/>
                    <a:pt x="397" y="0"/>
                  </a:cubicBezTo>
                  <a:cubicBezTo>
                    <a:pt x="388" y="0"/>
                    <a:pt x="388" y="0"/>
                    <a:pt x="388" y="0"/>
                  </a:cubicBezTo>
                  <a:cubicBezTo>
                    <a:pt x="394" y="12"/>
                    <a:pt x="394" y="12"/>
                    <a:pt x="394" y="12"/>
                  </a:cubicBezTo>
                  <a:cubicBezTo>
                    <a:pt x="394" y="12"/>
                    <a:pt x="397" y="19"/>
                    <a:pt x="393" y="24"/>
                  </a:cubicBezTo>
                  <a:cubicBezTo>
                    <a:pt x="389" y="28"/>
                    <a:pt x="375" y="21"/>
                    <a:pt x="368" y="19"/>
                  </a:cubicBezTo>
                  <a:cubicBezTo>
                    <a:pt x="361" y="17"/>
                    <a:pt x="356" y="20"/>
                    <a:pt x="356" y="20"/>
                  </a:cubicBezTo>
                  <a:cubicBezTo>
                    <a:pt x="356" y="20"/>
                    <a:pt x="345" y="19"/>
                    <a:pt x="343" y="19"/>
                  </a:cubicBezTo>
                  <a:cubicBezTo>
                    <a:pt x="340" y="18"/>
                    <a:pt x="333" y="19"/>
                    <a:pt x="330" y="20"/>
                  </a:cubicBezTo>
                  <a:cubicBezTo>
                    <a:pt x="327" y="21"/>
                    <a:pt x="323" y="18"/>
                    <a:pt x="318" y="21"/>
                  </a:cubicBezTo>
                  <a:cubicBezTo>
                    <a:pt x="314" y="25"/>
                    <a:pt x="307" y="27"/>
                    <a:pt x="305" y="31"/>
                  </a:cubicBezTo>
                  <a:cubicBezTo>
                    <a:pt x="304" y="35"/>
                    <a:pt x="293" y="41"/>
                    <a:pt x="289" y="43"/>
                  </a:cubicBezTo>
                  <a:cubicBezTo>
                    <a:pt x="284" y="46"/>
                    <a:pt x="281" y="40"/>
                    <a:pt x="277" y="34"/>
                  </a:cubicBezTo>
                  <a:cubicBezTo>
                    <a:pt x="274" y="28"/>
                    <a:pt x="270" y="27"/>
                    <a:pt x="253" y="29"/>
                  </a:cubicBezTo>
                  <a:cubicBezTo>
                    <a:pt x="236" y="31"/>
                    <a:pt x="233" y="36"/>
                    <a:pt x="233" y="36"/>
                  </a:cubicBezTo>
                  <a:cubicBezTo>
                    <a:pt x="233" y="36"/>
                    <a:pt x="219" y="27"/>
                    <a:pt x="216" y="23"/>
                  </a:cubicBezTo>
                  <a:cubicBezTo>
                    <a:pt x="212" y="18"/>
                    <a:pt x="200" y="10"/>
                    <a:pt x="200" y="10"/>
                  </a:cubicBezTo>
                  <a:cubicBezTo>
                    <a:pt x="200" y="10"/>
                    <a:pt x="192" y="11"/>
                    <a:pt x="185" y="14"/>
                  </a:cubicBezTo>
                  <a:cubicBezTo>
                    <a:pt x="178" y="17"/>
                    <a:pt x="172" y="26"/>
                    <a:pt x="172" y="26"/>
                  </a:cubicBezTo>
                  <a:cubicBezTo>
                    <a:pt x="172" y="26"/>
                    <a:pt x="159" y="25"/>
                    <a:pt x="158" y="27"/>
                  </a:cubicBezTo>
                  <a:cubicBezTo>
                    <a:pt x="157" y="29"/>
                    <a:pt x="167" y="36"/>
                    <a:pt x="167" y="36"/>
                  </a:cubicBezTo>
                  <a:cubicBezTo>
                    <a:pt x="164" y="41"/>
                    <a:pt x="164" y="41"/>
                    <a:pt x="164" y="41"/>
                  </a:cubicBezTo>
                  <a:cubicBezTo>
                    <a:pt x="164" y="41"/>
                    <a:pt x="143" y="39"/>
                    <a:pt x="139" y="39"/>
                  </a:cubicBezTo>
                  <a:cubicBezTo>
                    <a:pt x="135" y="39"/>
                    <a:pt x="128" y="40"/>
                    <a:pt x="122" y="38"/>
                  </a:cubicBezTo>
                  <a:cubicBezTo>
                    <a:pt x="115" y="35"/>
                    <a:pt x="106" y="39"/>
                    <a:pt x="103" y="40"/>
                  </a:cubicBezTo>
                  <a:cubicBezTo>
                    <a:pt x="99" y="42"/>
                    <a:pt x="84" y="46"/>
                    <a:pt x="84" y="46"/>
                  </a:cubicBezTo>
                  <a:cubicBezTo>
                    <a:pt x="64" y="47"/>
                    <a:pt x="64" y="47"/>
                    <a:pt x="64" y="47"/>
                  </a:cubicBezTo>
                  <a:cubicBezTo>
                    <a:pt x="64" y="47"/>
                    <a:pt x="52" y="50"/>
                    <a:pt x="51" y="52"/>
                  </a:cubicBezTo>
                  <a:cubicBezTo>
                    <a:pt x="50" y="55"/>
                    <a:pt x="48" y="61"/>
                    <a:pt x="48" y="61"/>
                  </a:cubicBezTo>
                  <a:cubicBezTo>
                    <a:pt x="48" y="62"/>
                    <a:pt x="47" y="76"/>
                    <a:pt x="47" y="76"/>
                  </a:cubicBezTo>
                  <a:cubicBezTo>
                    <a:pt x="52" y="115"/>
                    <a:pt x="52" y="115"/>
                    <a:pt x="52" y="115"/>
                  </a:cubicBezTo>
                  <a:cubicBezTo>
                    <a:pt x="46" y="126"/>
                    <a:pt x="46" y="126"/>
                    <a:pt x="46" y="126"/>
                  </a:cubicBezTo>
                  <a:cubicBezTo>
                    <a:pt x="42" y="120"/>
                    <a:pt x="42" y="120"/>
                    <a:pt x="42" y="120"/>
                  </a:cubicBezTo>
                  <a:cubicBezTo>
                    <a:pt x="42" y="120"/>
                    <a:pt x="33" y="122"/>
                    <a:pt x="30" y="124"/>
                  </a:cubicBezTo>
                  <a:cubicBezTo>
                    <a:pt x="27" y="127"/>
                    <a:pt x="23" y="132"/>
                    <a:pt x="23" y="132"/>
                  </a:cubicBezTo>
                  <a:cubicBezTo>
                    <a:pt x="36" y="137"/>
                    <a:pt x="36" y="137"/>
                    <a:pt x="36" y="137"/>
                  </a:cubicBezTo>
                  <a:cubicBezTo>
                    <a:pt x="36" y="137"/>
                    <a:pt x="26" y="148"/>
                    <a:pt x="22" y="150"/>
                  </a:cubicBezTo>
                  <a:cubicBezTo>
                    <a:pt x="19" y="152"/>
                    <a:pt x="4" y="166"/>
                    <a:pt x="2" y="170"/>
                  </a:cubicBezTo>
                  <a:cubicBezTo>
                    <a:pt x="0" y="173"/>
                    <a:pt x="4" y="181"/>
                    <a:pt x="4" y="181"/>
                  </a:cubicBezTo>
                  <a:cubicBezTo>
                    <a:pt x="9" y="192"/>
                    <a:pt x="9" y="192"/>
                    <a:pt x="9" y="192"/>
                  </a:cubicBezTo>
                  <a:cubicBezTo>
                    <a:pt x="18" y="201"/>
                    <a:pt x="18" y="201"/>
                    <a:pt x="18" y="201"/>
                  </a:cubicBezTo>
                  <a:cubicBezTo>
                    <a:pt x="35" y="210"/>
                    <a:pt x="35" y="210"/>
                    <a:pt x="35" y="210"/>
                  </a:cubicBezTo>
                  <a:cubicBezTo>
                    <a:pt x="44" y="216"/>
                    <a:pt x="44" y="216"/>
                    <a:pt x="44" y="216"/>
                  </a:cubicBezTo>
                  <a:cubicBezTo>
                    <a:pt x="48" y="210"/>
                    <a:pt x="48" y="210"/>
                    <a:pt x="48" y="210"/>
                  </a:cubicBezTo>
                  <a:cubicBezTo>
                    <a:pt x="59" y="214"/>
                    <a:pt x="59" y="214"/>
                    <a:pt x="59" y="214"/>
                  </a:cubicBezTo>
                  <a:cubicBezTo>
                    <a:pt x="70" y="238"/>
                    <a:pt x="70" y="238"/>
                    <a:pt x="70" y="238"/>
                  </a:cubicBezTo>
                  <a:cubicBezTo>
                    <a:pt x="79" y="241"/>
                    <a:pt x="79" y="241"/>
                    <a:pt x="79" y="241"/>
                  </a:cubicBezTo>
                  <a:cubicBezTo>
                    <a:pt x="79" y="241"/>
                    <a:pt x="91" y="237"/>
                    <a:pt x="98" y="247"/>
                  </a:cubicBezTo>
                  <a:cubicBezTo>
                    <a:pt x="105" y="256"/>
                    <a:pt x="115" y="266"/>
                    <a:pt x="115" y="266"/>
                  </a:cubicBezTo>
                  <a:cubicBezTo>
                    <a:pt x="113" y="272"/>
                    <a:pt x="113" y="272"/>
                    <a:pt x="113" y="272"/>
                  </a:cubicBezTo>
                  <a:cubicBezTo>
                    <a:pt x="122" y="289"/>
                    <a:pt x="122" y="289"/>
                    <a:pt x="122" y="289"/>
                  </a:cubicBezTo>
                  <a:cubicBezTo>
                    <a:pt x="129" y="293"/>
                    <a:pt x="129" y="293"/>
                    <a:pt x="129" y="293"/>
                  </a:cubicBezTo>
                  <a:cubicBezTo>
                    <a:pt x="129" y="293"/>
                    <a:pt x="131" y="297"/>
                    <a:pt x="127" y="299"/>
                  </a:cubicBezTo>
                  <a:cubicBezTo>
                    <a:pt x="123" y="301"/>
                    <a:pt x="106" y="316"/>
                    <a:pt x="106" y="316"/>
                  </a:cubicBezTo>
                  <a:cubicBezTo>
                    <a:pt x="95" y="319"/>
                    <a:pt x="95" y="319"/>
                    <a:pt x="95" y="319"/>
                  </a:cubicBezTo>
                  <a:cubicBezTo>
                    <a:pt x="95" y="319"/>
                    <a:pt x="89" y="328"/>
                    <a:pt x="89" y="333"/>
                  </a:cubicBezTo>
                  <a:cubicBezTo>
                    <a:pt x="88" y="337"/>
                    <a:pt x="87" y="346"/>
                    <a:pt x="94" y="348"/>
                  </a:cubicBezTo>
                  <a:cubicBezTo>
                    <a:pt x="101" y="351"/>
                    <a:pt x="105" y="349"/>
                    <a:pt x="105" y="349"/>
                  </a:cubicBezTo>
                  <a:cubicBezTo>
                    <a:pt x="114" y="349"/>
                    <a:pt x="114" y="349"/>
                    <a:pt x="114" y="349"/>
                  </a:cubicBezTo>
                  <a:cubicBezTo>
                    <a:pt x="124" y="352"/>
                    <a:pt x="124" y="352"/>
                    <a:pt x="124" y="352"/>
                  </a:cubicBezTo>
                  <a:cubicBezTo>
                    <a:pt x="139" y="384"/>
                    <a:pt x="139" y="384"/>
                    <a:pt x="139" y="384"/>
                  </a:cubicBezTo>
                  <a:lnTo>
                    <a:pt x="148" y="400"/>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6">
              <a:extLst>
                <a:ext uri="{FF2B5EF4-FFF2-40B4-BE49-F238E27FC236}">
                  <a16:creationId xmlns:a16="http://schemas.microsoft.com/office/drawing/2014/main" id="{C2F13099-D974-475D-AC32-86CDD9C7A184}"/>
                </a:ext>
              </a:extLst>
            </p:cNvPr>
            <p:cNvSpPr>
              <a:spLocks/>
            </p:cNvSpPr>
            <p:nvPr/>
          </p:nvSpPr>
          <p:spPr bwMode="auto">
            <a:xfrm>
              <a:off x="2885407" y="3557596"/>
              <a:ext cx="537261" cy="627767"/>
            </a:xfrm>
            <a:custGeom>
              <a:avLst/>
              <a:gdLst>
                <a:gd name="T0" fmla="*/ 86 w 443"/>
                <a:gd name="T1" fmla="*/ 407 h 518"/>
                <a:gd name="T2" fmla="*/ 87 w 443"/>
                <a:gd name="T3" fmla="*/ 441 h 518"/>
                <a:gd name="T4" fmla="*/ 98 w 443"/>
                <a:gd name="T5" fmla="*/ 479 h 518"/>
                <a:gd name="T6" fmla="*/ 121 w 443"/>
                <a:gd name="T7" fmla="*/ 506 h 518"/>
                <a:gd name="T8" fmla="*/ 149 w 443"/>
                <a:gd name="T9" fmla="*/ 512 h 518"/>
                <a:gd name="T10" fmla="*/ 185 w 443"/>
                <a:gd name="T11" fmla="*/ 511 h 518"/>
                <a:gd name="T12" fmla="*/ 213 w 443"/>
                <a:gd name="T13" fmla="*/ 508 h 518"/>
                <a:gd name="T14" fmla="*/ 218 w 443"/>
                <a:gd name="T15" fmla="*/ 498 h 518"/>
                <a:gd name="T16" fmla="*/ 246 w 443"/>
                <a:gd name="T17" fmla="*/ 482 h 518"/>
                <a:gd name="T18" fmla="*/ 279 w 443"/>
                <a:gd name="T19" fmla="*/ 508 h 518"/>
                <a:gd name="T20" fmla="*/ 323 w 443"/>
                <a:gd name="T21" fmla="*/ 506 h 518"/>
                <a:gd name="T22" fmla="*/ 351 w 443"/>
                <a:gd name="T23" fmla="*/ 503 h 518"/>
                <a:gd name="T24" fmla="*/ 376 w 443"/>
                <a:gd name="T25" fmla="*/ 492 h 518"/>
                <a:gd name="T26" fmla="*/ 402 w 443"/>
                <a:gd name="T27" fmla="*/ 492 h 518"/>
                <a:gd name="T28" fmla="*/ 439 w 443"/>
                <a:gd name="T29" fmla="*/ 496 h 518"/>
                <a:gd name="T30" fmla="*/ 434 w 443"/>
                <a:gd name="T31" fmla="*/ 472 h 518"/>
                <a:gd name="T32" fmla="*/ 404 w 443"/>
                <a:gd name="T33" fmla="*/ 466 h 518"/>
                <a:gd name="T34" fmla="*/ 359 w 443"/>
                <a:gd name="T35" fmla="*/ 459 h 518"/>
                <a:gd name="T36" fmla="*/ 337 w 443"/>
                <a:gd name="T37" fmla="*/ 421 h 518"/>
                <a:gd name="T38" fmla="*/ 300 w 443"/>
                <a:gd name="T39" fmla="*/ 337 h 518"/>
                <a:gd name="T40" fmla="*/ 275 w 443"/>
                <a:gd name="T41" fmla="*/ 295 h 518"/>
                <a:gd name="T42" fmla="*/ 264 w 443"/>
                <a:gd name="T43" fmla="*/ 247 h 518"/>
                <a:gd name="T44" fmla="*/ 242 w 443"/>
                <a:gd name="T45" fmla="*/ 208 h 518"/>
                <a:gd name="T46" fmla="*/ 238 w 443"/>
                <a:gd name="T47" fmla="*/ 154 h 518"/>
                <a:gd name="T48" fmla="*/ 230 w 443"/>
                <a:gd name="T49" fmla="*/ 92 h 518"/>
                <a:gd name="T50" fmla="*/ 200 w 443"/>
                <a:gd name="T51" fmla="*/ 73 h 518"/>
                <a:gd name="T52" fmla="*/ 168 w 443"/>
                <a:gd name="T53" fmla="*/ 47 h 518"/>
                <a:gd name="T54" fmla="*/ 141 w 443"/>
                <a:gd name="T55" fmla="*/ 7 h 518"/>
                <a:gd name="T56" fmla="*/ 109 w 443"/>
                <a:gd name="T57" fmla="*/ 14 h 518"/>
                <a:gd name="T58" fmla="*/ 98 w 443"/>
                <a:gd name="T59" fmla="*/ 33 h 518"/>
                <a:gd name="T60" fmla="*/ 100 w 443"/>
                <a:gd name="T61" fmla="*/ 49 h 518"/>
                <a:gd name="T62" fmla="*/ 86 w 443"/>
                <a:gd name="T63" fmla="*/ 66 h 518"/>
                <a:gd name="T64" fmla="*/ 103 w 443"/>
                <a:gd name="T65" fmla="*/ 95 h 518"/>
                <a:gd name="T66" fmla="*/ 108 w 443"/>
                <a:gd name="T67" fmla="*/ 119 h 518"/>
                <a:gd name="T68" fmla="*/ 104 w 443"/>
                <a:gd name="T69" fmla="*/ 136 h 518"/>
                <a:gd name="T70" fmla="*/ 86 w 443"/>
                <a:gd name="T71" fmla="*/ 152 h 518"/>
                <a:gd name="T72" fmla="*/ 72 w 443"/>
                <a:gd name="T73" fmla="*/ 162 h 518"/>
                <a:gd name="T74" fmla="*/ 48 w 443"/>
                <a:gd name="T75" fmla="*/ 170 h 518"/>
                <a:gd name="T76" fmla="*/ 25 w 443"/>
                <a:gd name="T77" fmla="*/ 179 h 518"/>
                <a:gd name="T78" fmla="*/ 4 w 443"/>
                <a:gd name="T79" fmla="*/ 218 h 518"/>
                <a:gd name="T80" fmla="*/ 0 w 443"/>
                <a:gd name="T81" fmla="*/ 238 h 518"/>
                <a:gd name="T82" fmla="*/ 20 w 443"/>
                <a:gd name="T83" fmla="*/ 255 h 518"/>
                <a:gd name="T84" fmla="*/ 53 w 443"/>
                <a:gd name="T85" fmla="*/ 276 h 518"/>
                <a:gd name="T86" fmla="*/ 50 w 443"/>
                <a:gd name="T87" fmla="*/ 297 h 518"/>
                <a:gd name="T88" fmla="*/ 22 w 443"/>
                <a:gd name="T89" fmla="*/ 320 h 518"/>
                <a:gd name="T90" fmla="*/ 33 w 443"/>
                <a:gd name="T91" fmla="*/ 352 h 518"/>
                <a:gd name="T92" fmla="*/ 26 w 443"/>
                <a:gd name="T93" fmla="*/ 374 h 518"/>
                <a:gd name="T94" fmla="*/ 33 w 443"/>
                <a:gd name="T95" fmla="*/ 384 h 518"/>
                <a:gd name="T96" fmla="*/ 78 w 443"/>
                <a:gd name="T97" fmla="*/ 376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3" h="518">
                  <a:moveTo>
                    <a:pt x="84" y="392"/>
                  </a:moveTo>
                  <a:cubicBezTo>
                    <a:pt x="87" y="398"/>
                    <a:pt x="90" y="401"/>
                    <a:pt x="86" y="407"/>
                  </a:cubicBezTo>
                  <a:cubicBezTo>
                    <a:pt x="82" y="413"/>
                    <a:pt x="73" y="422"/>
                    <a:pt x="76" y="427"/>
                  </a:cubicBezTo>
                  <a:cubicBezTo>
                    <a:pt x="80" y="432"/>
                    <a:pt x="85" y="431"/>
                    <a:pt x="87" y="441"/>
                  </a:cubicBezTo>
                  <a:cubicBezTo>
                    <a:pt x="88" y="451"/>
                    <a:pt x="90" y="465"/>
                    <a:pt x="90" y="465"/>
                  </a:cubicBezTo>
                  <a:cubicBezTo>
                    <a:pt x="98" y="479"/>
                    <a:pt x="98" y="479"/>
                    <a:pt x="98" y="479"/>
                  </a:cubicBezTo>
                  <a:cubicBezTo>
                    <a:pt x="99" y="489"/>
                    <a:pt x="99" y="489"/>
                    <a:pt x="99" y="489"/>
                  </a:cubicBezTo>
                  <a:cubicBezTo>
                    <a:pt x="99" y="489"/>
                    <a:pt x="116" y="501"/>
                    <a:pt x="121" y="506"/>
                  </a:cubicBezTo>
                  <a:cubicBezTo>
                    <a:pt x="127" y="511"/>
                    <a:pt x="130" y="518"/>
                    <a:pt x="130" y="518"/>
                  </a:cubicBezTo>
                  <a:cubicBezTo>
                    <a:pt x="130" y="518"/>
                    <a:pt x="145" y="514"/>
                    <a:pt x="149" y="512"/>
                  </a:cubicBezTo>
                  <a:cubicBezTo>
                    <a:pt x="152" y="511"/>
                    <a:pt x="161" y="507"/>
                    <a:pt x="168" y="510"/>
                  </a:cubicBezTo>
                  <a:cubicBezTo>
                    <a:pt x="174" y="512"/>
                    <a:pt x="181" y="511"/>
                    <a:pt x="185" y="511"/>
                  </a:cubicBezTo>
                  <a:cubicBezTo>
                    <a:pt x="189" y="511"/>
                    <a:pt x="210" y="513"/>
                    <a:pt x="210" y="513"/>
                  </a:cubicBezTo>
                  <a:cubicBezTo>
                    <a:pt x="213" y="508"/>
                    <a:pt x="213" y="508"/>
                    <a:pt x="213" y="508"/>
                  </a:cubicBezTo>
                  <a:cubicBezTo>
                    <a:pt x="213" y="508"/>
                    <a:pt x="203" y="501"/>
                    <a:pt x="204" y="499"/>
                  </a:cubicBezTo>
                  <a:cubicBezTo>
                    <a:pt x="205" y="497"/>
                    <a:pt x="218" y="498"/>
                    <a:pt x="218" y="498"/>
                  </a:cubicBezTo>
                  <a:cubicBezTo>
                    <a:pt x="218" y="498"/>
                    <a:pt x="224" y="489"/>
                    <a:pt x="231" y="486"/>
                  </a:cubicBezTo>
                  <a:cubicBezTo>
                    <a:pt x="238" y="483"/>
                    <a:pt x="246" y="482"/>
                    <a:pt x="246" y="482"/>
                  </a:cubicBezTo>
                  <a:cubicBezTo>
                    <a:pt x="246" y="482"/>
                    <a:pt x="258" y="490"/>
                    <a:pt x="262" y="495"/>
                  </a:cubicBezTo>
                  <a:cubicBezTo>
                    <a:pt x="265" y="499"/>
                    <a:pt x="279" y="508"/>
                    <a:pt x="279" y="508"/>
                  </a:cubicBezTo>
                  <a:cubicBezTo>
                    <a:pt x="279" y="508"/>
                    <a:pt x="282" y="503"/>
                    <a:pt x="299" y="501"/>
                  </a:cubicBezTo>
                  <a:cubicBezTo>
                    <a:pt x="316" y="499"/>
                    <a:pt x="320" y="500"/>
                    <a:pt x="323" y="506"/>
                  </a:cubicBezTo>
                  <a:cubicBezTo>
                    <a:pt x="327" y="512"/>
                    <a:pt x="330" y="518"/>
                    <a:pt x="335" y="515"/>
                  </a:cubicBezTo>
                  <a:cubicBezTo>
                    <a:pt x="339" y="513"/>
                    <a:pt x="350" y="507"/>
                    <a:pt x="351" y="503"/>
                  </a:cubicBezTo>
                  <a:cubicBezTo>
                    <a:pt x="353" y="499"/>
                    <a:pt x="360" y="497"/>
                    <a:pt x="364" y="493"/>
                  </a:cubicBezTo>
                  <a:cubicBezTo>
                    <a:pt x="369" y="490"/>
                    <a:pt x="373" y="493"/>
                    <a:pt x="376" y="492"/>
                  </a:cubicBezTo>
                  <a:cubicBezTo>
                    <a:pt x="379" y="491"/>
                    <a:pt x="386" y="490"/>
                    <a:pt x="389" y="491"/>
                  </a:cubicBezTo>
                  <a:cubicBezTo>
                    <a:pt x="391" y="491"/>
                    <a:pt x="402" y="492"/>
                    <a:pt x="402" y="492"/>
                  </a:cubicBezTo>
                  <a:cubicBezTo>
                    <a:pt x="402" y="492"/>
                    <a:pt x="407" y="489"/>
                    <a:pt x="414" y="491"/>
                  </a:cubicBezTo>
                  <a:cubicBezTo>
                    <a:pt x="421" y="493"/>
                    <a:pt x="435" y="500"/>
                    <a:pt x="439" y="496"/>
                  </a:cubicBezTo>
                  <a:cubicBezTo>
                    <a:pt x="443" y="491"/>
                    <a:pt x="440" y="484"/>
                    <a:pt x="440" y="484"/>
                  </a:cubicBezTo>
                  <a:cubicBezTo>
                    <a:pt x="434" y="472"/>
                    <a:pt x="434" y="472"/>
                    <a:pt x="434" y="472"/>
                  </a:cubicBezTo>
                  <a:cubicBezTo>
                    <a:pt x="434" y="472"/>
                    <a:pt x="425" y="465"/>
                    <a:pt x="419" y="464"/>
                  </a:cubicBezTo>
                  <a:cubicBezTo>
                    <a:pt x="413" y="464"/>
                    <a:pt x="410" y="464"/>
                    <a:pt x="404" y="466"/>
                  </a:cubicBezTo>
                  <a:cubicBezTo>
                    <a:pt x="399" y="467"/>
                    <a:pt x="383" y="465"/>
                    <a:pt x="376" y="463"/>
                  </a:cubicBezTo>
                  <a:cubicBezTo>
                    <a:pt x="370" y="462"/>
                    <a:pt x="363" y="462"/>
                    <a:pt x="359" y="459"/>
                  </a:cubicBezTo>
                  <a:cubicBezTo>
                    <a:pt x="354" y="456"/>
                    <a:pt x="352" y="444"/>
                    <a:pt x="351" y="440"/>
                  </a:cubicBezTo>
                  <a:cubicBezTo>
                    <a:pt x="349" y="436"/>
                    <a:pt x="341" y="429"/>
                    <a:pt x="337" y="421"/>
                  </a:cubicBezTo>
                  <a:cubicBezTo>
                    <a:pt x="334" y="413"/>
                    <a:pt x="324" y="408"/>
                    <a:pt x="317" y="393"/>
                  </a:cubicBezTo>
                  <a:cubicBezTo>
                    <a:pt x="310" y="378"/>
                    <a:pt x="300" y="337"/>
                    <a:pt x="300" y="337"/>
                  </a:cubicBezTo>
                  <a:cubicBezTo>
                    <a:pt x="300" y="337"/>
                    <a:pt x="291" y="322"/>
                    <a:pt x="289" y="315"/>
                  </a:cubicBezTo>
                  <a:cubicBezTo>
                    <a:pt x="286" y="309"/>
                    <a:pt x="278" y="302"/>
                    <a:pt x="275" y="295"/>
                  </a:cubicBezTo>
                  <a:cubicBezTo>
                    <a:pt x="271" y="289"/>
                    <a:pt x="273" y="273"/>
                    <a:pt x="273" y="273"/>
                  </a:cubicBezTo>
                  <a:cubicBezTo>
                    <a:pt x="273" y="273"/>
                    <a:pt x="267" y="249"/>
                    <a:pt x="264" y="247"/>
                  </a:cubicBezTo>
                  <a:cubicBezTo>
                    <a:pt x="261" y="245"/>
                    <a:pt x="255" y="240"/>
                    <a:pt x="252" y="233"/>
                  </a:cubicBezTo>
                  <a:cubicBezTo>
                    <a:pt x="249" y="226"/>
                    <a:pt x="247" y="219"/>
                    <a:pt x="242" y="208"/>
                  </a:cubicBezTo>
                  <a:cubicBezTo>
                    <a:pt x="236" y="196"/>
                    <a:pt x="235" y="190"/>
                    <a:pt x="233" y="184"/>
                  </a:cubicBezTo>
                  <a:cubicBezTo>
                    <a:pt x="232" y="178"/>
                    <a:pt x="236" y="163"/>
                    <a:pt x="238" y="154"/>
                  </a:cubicBezTo>
                  <a:cubicBezTo>
                    <a:pt x="240" y="146"/>
                    <a:pt x="241" y="137"/>
                    <a:pt x="239" y="130"/>
                  </a:cubicBezTo>
                  <a:cubicBezTo>
                    <a:pt x="236" y="122"/>
                    <a:pt x="231" y="97"/>
                    <a:pt x="230" y="92"/>
                  </a:cubicBezTo>
                  <a:cubicBezTo>
                    <a:pt x="229" y="88"/>
                    <a:pt x="226" y="88"/>
                    <a:pt x="219" y="85"/>
                  </a:cubicBezTo>
                  <a:cubicBezTo>
                    <a:pt x="211" y="82"/>
                    <a:pt x="200" y="73"/>
                    <a:pt x="200" y="73"/>
                  </a:cubicBezTo>
                  <a:cubicBezTo>
                    <a:pt x="200" y="73"/>
                    <a:pt x="185" y="69"/>
                    <a:pt x="179" y="66"/>
                  </a:cubicBezTo>
                  <a:cubicBezTo>
                    <a:pt x="174" y="62"/>
                    <a:pt x="168" y="51"/>
                    <a:pt x="168" y="47"/>
                  </a:cubicBezTo>
                  <a:cubicBezTo>
                    <a:pt x="167" y="43"/>
                    <a:pt x="165" y="39"/>
                    <a:pt x="165" y="39"/>
                  </a:cubicBezTo>
                  <a:cubicBezTo>
                    <a:pt x="165" y="39"/>
                    <a:pt x="146" y="13"/>
                    <a:pt x="141" y="7"/>
                  </a:cubicBezTo>
                  <a:cubicBezTo>
                    <a:pt x="136" y="0"/>
                    <a:pt x="128" y="8"/>
                    <a:pt x="126" y="8"/>
                  </a:cubicBezTo>
                  <a:cubicBezTo>
                    <a:pt x="124" y="9"/>
                    <a:pt x="109" y="14"/>
                    <a:pt x="109" y="14"/>
                  </a:cubicBezTo>
                  <a:cubicBezTo>
                    <a:pt x="105" y="28"/>
                    <a:pt x="105" y="28"/>
                    <a:pt x="105" y="28"/>
                  </a:cubicBezTo>
                  <a:cubicBezTo>
                    <a:pt x="98" y="33"/>
                    <a:pt x="98" y="33"/>
                    <a:pt x="98" y="33"/>
                  </a:cubicBezTo>
                  <a:cubicBezTo>
                    <a:pt x="98" y="33"/>
                    <a:pt x="100" y="37"/>
                    <a:pt x="102" y="40"/>
                  </a:cubicBezTo>
                  <a:cubicBezTo>
                    <a:pt x="104" y="43"/>
                    <a:pt x="101" y="47"/>
                    <a:pt x="100" y="49"/>
                  </a:cubicBezTo>
                  <a:cubicBezTo>
                    <a:pt x="98" y="50"/>
                    <a:pt x="86" y="49"/>
                    <a:pt x="82" y="53"/>
                  </a:cubicBezTo>
                  <a:cubicBezTo>
                    <a:pt x="79" y="57"/>
                    <a:pt x="86" y="66"/>
                    <a:pt x="86" y="66"/>
                  </a:cubicBezTo>
                  <a:cubicBezTo>
                    <a:pt x="86" y="66"/>
                    <a:pt x="94" y="75"/>
                    <a:pt x="97" y="78"/>
                  </a:cubicBezTo>
                  <a:cubicBezTo>
                    <a:pt x="100" y="81"/>
                    <a:pt x="105" y="92"/>
                    <a:pt x="103" y="95"/>
                  </a:cubicBezTo>
                  <a:cubicBezTo>
                    <a:pt x="101" y="98"/>
                    <a:pt x="97" y="96"/>
                    <a:pt x="97" y="96"/>
                  </a:cubicBezTo>
                  <a:cubicBezTo>
                    <a:pt x="108" y="119"/>
                    <a:pt x="108" y="119"/>
                    <a:pt x="108" y="119"/>
                  </a:cubicBezTo>
                  <a:cubicBezTo>
                    <a:pt x="104" y="119"/>
                    <a:pt x="104" y="119"/>
                    <a:pt x="104" y="119"/>
                  </a:cubicBezTo>
                  <a:cubicBezTo>
                    <a:pt x="104" y="136"/>
                    <a:pt x="104" y="136"/>
                    <a:pt x="104" y="136"/>
                  </a:cubicBezTo>
                  <a:cubicBezTo>
                    <a:pt x="99" y="137"/>
                    <a:pt x="97" y="142"/>
                    <a:pt x="97" y="142"/>
                  </a:cubicBezTo>
                  <a:cubicBezTo>
                    <a:pt x="86" y="152"/>
                    <a:pt x="86" y="152"/>
                    <a:pt x="86" y="152"/>
                  </a:cubicBezTo>
                  <a:cubicBezTo>
                    <a:pt x="86" y="152"/>
                    <a:pt x="84" y="169"/>
                    <a:pt x="84" y="170"/>
                  </a:cubicBezTo>
                  <a:cubicBezTo>
                    <a:pt x="84" y="170"/>
                    <a:pt x="72" y="162"/>
                    <a:pt x="72" y="162"/>
                  </a:cubicBezTo>
                  <a:cubicBezTo>
                    <a:pt x="59" y="160"/>
                    <a:pt x="59" y="160"/>
                    <a:pt x="59" y="160"/>
                  </a:cubicBezTo>
                  <a:cubicBezTo>
                    <a:pt x="48" y="170"/>
                    <a:pt x="48" y="170"/>
                    <a:pt x="48" y="170"/>
                  </a:cubicBezTo>
                  <a:cubicBezTo>
                    <a:pt x="48" y="170"/>
                    <a:pt x="46" y="170"/>
                    <a:pt x="39" y="171"/>
                  </a:cubicBezTo>
                  <a:cubicBezTo>
                    <a:pt x="33" y="173"/>
                    <a:pt x="25" y="179"/>
                    <a:pt x="25" y="179"/>
                  </a:cubicBezTo>
                  <a:cubicBezTo>
                    <a:pt x="25" y="179"/>
                    <a:pt x="20" y="188"/>
                    <a:pt x="17" y="196"/>
                  </a:cubicBezTo>
                  <a:cubicBezTo>
                    <a:pt x="13" y="204"/>
                    <a:pt x="4" y="218"/>
                    <a:pt x="4" y="218"/>
                  </a:cubicBezTo>
                  <a:cubicBezTo>
                    <a:pt x="4" y="218"/>
                    <a:pt x="4" y="225"/>
                    <a:pt x="4" y="227"/>
                  </a:cubicBezTo>
                  <a:cubicBezTo>
                    <a:pt x="4" y="230"/>
                    <a:pt x="0" y="238"/>
                    <a:pt x="0" y="238"/>
                  </a:cubicBezTo>
                  <a:cubicBezTo>
                    <a:pt x="8" y="247"/>
                    <a:pt x="8" y="247"/>
                    <a:pt x="8" y="247"/>
                  </a:cubicBezTo>
                  <a:cubicBezTo>
                    <a:pt x="20" y="255"/>
                    <a:pt x="20" y="255"/>
                    <a:pt x="20" y="255"/>
                  </a:cubicBezTo>
                  <a:cubicBezTo>
                    <a:pt x="41" y="273"/>
                    <a:pt x="41" y="273"/>
                    <a:pt x="41" y="273"/>
                  </a:cubicBezTo>
                  <a:cubicBezTo>
                    <a:pt x="53" y="276"/>
                    <a:pt x="53" y="276"/>
                    <a:pt x="53" y="276"/>
                  </a:cubicBezTo>
                  <a:cubicBezTo>
                    <a:pt x="60" y="287"/>
                    <a:pt x="60" y="287"/>
                    <a:pt x="60" y="287"/>
                  </a:cubicBezTo>
                  <a:cubicBezTo>
                    <a:pt x="50" y="297"/>
                    <a:pt x="50" y="297"/>
                    <a:pt x="50" y="297"/>
                  </a:cubicBezTo>
                  <a:cubicBezTo>
                    <a:pt x="43" y="301"/>
                    <a:pt x="43" y="301"/>
                    <a:pt x="43" y="301"/>
                  </a:cubicBezTo>
                  <a:cubicBezTo>
                    <a:pt x="43" y="301"/>
                    <a:pt x="26" y="309"/>
                    <a:pt x="22" y="320"/>
                  </a:cubicBezTo>
                  <a:cubicBezTo>
                    <a:pt x="24" y="333"/>
                    <a:pt x="24" y="333"/>
                    <a:pt x="24" y="333"/>
                  </a:cubicBezTo>
                  <a:cubicBezTo>
                    <a:pt x="33" y="352"/>
                    <a:pt x="33" y="352"/>
                    <a:pt x="33" y="352"/>
                  </a:cubicBezTo>
                  <a:cubicBezTo>
                    <a:pt x="33" y="352"/>
                    <a:pt x="25" y="354"/>
                    <a:pt x="24" y="358"/>
                  </a:cubicBezTo>
                  <a:cubicBezTo>
                    <a:pt x="23" y="362"/>
                    <a:pt x="26" y="374"/>
                    <a:pt x="26" y="374"/>
                  </a:cubicBezTo>
                  <a:cubicBezTo>
                    <a:pt x="29" y="381"/>
                    <a:pt x="29" y="381"/>
                    <a:pt x="29" y="381"/>
                  </a:cubicBezTo>
                  <a:cubicBezTo>
                    <a:pt x="33" y="384"/>
                    <a:pt x="33" y="384"/>
                    <a:pt x="33" y="384"/>
                  </a:cubicBezTo>
                  <a:cubicBezTo>
                    <a:pt x="45" y="373"/>
                    <a:pt x="45" y="373"/>
                    <a:pt x="45" y="373"/>
                  </a:cubicBezTo>
                  <a:cubicBezTo>
                    <a:pt x="78" y="376"/>
                    <a:pt x="78" y="376"/>
                    <a:pt x="78" y="376"/>
                  </a:cubicBezTo>
                  <a:cubicBezTo>
                    <a:pt x="78" y="376"/>
                    <a:pt x="81" y="386"/>
                    <a:pt x="84" y="392"/>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7">
              <a:extLst>
                <a:ext uri="{FF2B5EF4-FFF2-40B4-BE49-F238E27FC236}">
                  <a16:creationId xmlns:a16="http://schemas.microsoft.com/office/drawing/2014/main" id="{C8BC9E99-E112-449C-810B-DF0E3FE5C0E1}"/>
                </a:ext>
              </a:extLst>
            </p:cNvPr>
            <p:cNvSpPr>
              <a:spLocks/>
            </p:cNvSpPr>
            <p:nvPr/>
          </p:nvSpPr>
          <p:spPr bwMode="auto">
            <a:xfrm>
              <a:off x="2769867" y="4791947"/>
              <a:ext cx="608510" cy="656652"/>
            </a:xfrm>
            <a:custGeom>
              <a:avLst/>
              <a:gdLst>
                <a:gd name="T0" fmla="*/ 476 w 503"/>
                <a:gd name="T1" fmla="*/ 296 h 543"/>
                <a:gd name="T2" fmla="*/ 454 w 503"/>
                <a:gd name="T3" fmla="*/ 282 h 543"/>
                <a:gd name="T4" fmla="*/ 421 w 503"/>
                <a:gd name="T5" fmla="*/ 250 h 543"/>
                <a:gd name="T6" fmla="*/ 409 w 503"/>
                <a:gd name="T7" fmla="*/ 216 h 543"/>
                <a:gd name="T8" fmla="*/ 365 w 503"/>
                <a:gd name="T9" fmla="*/ 195 h 543"/>
                <a:gd name="T10" fmla="*/ 385 w 503"/>
                <a:gd name="T11" fmla="*/ 151 h 543"/>
                <a:gd name="T12" fmla="*/ 351 w 503"/>
                <a:gd name="T13" fmla="*/ 135 h 543"/>
                <a:gd name="T14" fmla="*/ 322 w 503"/>
                <a:gd name="T15" fmla="*/ 123 h 543"/>
                <a:gd name="T16" fmla="*/ 339 w 503"/>
                <a:gd name="T17" fmla="*/ 71 h 543"/>
                <a:gd name="T18" fmla="*/ 336 w 503"/>
                <a:gd name="T19" fmla="*/ 31 h 543"/>
                <a:gd name="T20" fmla="*/ 302 w 503"/>
                <a:gd name="T21" fmla="*/ 7 h 543"/>
                <a:gd name="T22" fmla="*/ 269 w 503"/>
                <a:gd name="T23" fmla="*/ 8 h 543"/>
                <a:gd name="T24" fmla="*/ 244 w 503"/>
                <a:gd name="T25" fmla="*/ 33 h 543"/>
                <a:gd name="T26" fmla="*/ 203 w 503"/>
                <a:gd name="T27" fmla="*/ 56 h 543"/>
                <a:gd name="T28" fmla="*/ 201 w 503"/>
                <a:gd name="T29" fmla="*/ 89 h 543"/>
                <a:gd name="T30" fmla="*/ 162 w 503"/>
                <a:gd name="T31" fmla="*/ 107 h 543"/>
                <a:gd name="T32" fmla="*/ 130 w 503"/>
                <a:gd name="T33" fmla="*/ 91 h 543"/>
                <a:gd name="T34" fmla="*/ 99 w 503"/>
                <a:gd name="T35" fmla="*/ 118 h 543"/>
                <a:gd name="T36" fmla="*/ 61 w 503"/>
                <a:gd name="T37" fmla="*/ 104 h 543"/>
                <a:gd name="T38" fmla="*/ 43 w 503"/>
                <a:gd name="T39" fmla="*/ 105 h 543"/>
                <a:gd name="T40" fmla="*/ 15 w 503"/>
                <a:gd name="T41" fmla="*/ 137 h 543"/>
                <a:gd name="T42" fmla="*/ 17 w 503"/>
                <a:gd name="T43" fmla="*/ 164 h 543"/>
                <a:gd name="T44" fmla="*/ 49 w 503"/>
                <a:gd name="T45" fmla="*/ 211 h 543"/>
                <a:gd name="T46" fmla="*/ 21 w 503"/>
                <a:gd name="T47" fmla="*/ 253 h 543"/>
                <a:gd name="T48" fmla="*/ 54 w 503"/>
                <a:gd name="T49" fmla="*/ 276 h 543"/>
                <a:gd name="T50" fmla="*/ 1 w 503"/>
                <a:gd name="T51" fmla="*/ 308 h 543"/>
                <a:gd name="T52" fmla="*/ 12 w 503"/>
                <a:gd name="T53" fmla="*/ 329 h 543"/>
                <a:gd name="T54" fmla="*/ 55 w 503"/>
                <a:gd name="T55" fmla="*/ 350 h 543"/>
                <a:gd name="T56" fmla="*/ 45 w 503"/>
                <a:gd name="T57" fmla="*/ 380 h 543"/>
                <a:gd name="T58" fmla="*/ 24 w 503"/>
                <a:gd name="T59" fmla="*/ 414 h 543"/>
                <a:gd name="T60" fmla="*/ 50 w 503"/>
                <a:gd name="T61" fmla="*/ 494 h 543"/>
                <a:gd name="T62" fmla="*/ 71 w 503"/>
                <a:gd name="T63" fmla="*/ 520 h 543"/>
                <a:gd name="T64" fmla="*/ 109 w 503"/>
                <a:gd name="T65" fmla="*/ 521 h 543"/>
                <a:gd name="T66" fmla="*/ 139 w 503"/>
                <a:gd name="T67" fmla="*/ 543 h 543"/>
                <a:gd name="T68" fmla="*/ 169 w 503"/>
                <a:gd name="T69" fmla="*/ 533 h 543"/>
                <a:gd name="T70" fmla="*/ 191 w 503"/>
                <a:gd name="T71" fmla="*/ 512 h 543"/>
                <a:gd name="T72" fmla="*/ 187 w 503"/>
                <a:gd name="T73" fmla="*/ 482 h 543"/>
                <a:gd name="T74" fmla="*/ 231 w 503"/>
                <a:gd name="T75" fmla="*/ 490 h 543"/>
                <a:gd name="T76" fmla="*/ 276 w 503"/>
                <a:gd name="T77" fmla="*/ 482 h 543"/>
                <a:gd name="T78" fmla="*/ 333 w 503"/>
                <a:gd name="T79" fmla="*/ 466 h 543"/>
                <a:gd name="T80" fmla="*/ 345 w 503"/>
                <a:gd name="T81" fmla="*/ 451 h 543"/>
                <a:gd name="T82" fmla="*/ 367 w 503"/>
                <a:gd name="T83" fmla="*/ 442 h 543"/>
                <a:gd name="T84" fmla="*/ 389 w 503"/>
                <a:gd name="T85" fmla="*/ 467 h 543"/>
                <a:gd name="T86" fmla="*/ 406 w 503"/>
                <a:gd name="T87" fmla="*/ 480 h 543"/>
                <a:gd name="T88" fmla="*/ 423 w 503"/>
                <a:gd name="T89" fmla="*/ 455 h 543"/>
                <a:gd name="T90" fmla="*/ 455 w 503"/>
                <a:gd name="T91" fmla="*/ 425 h 543"/>
                <a:gd name="T92" fmla="*/ 471 w 503"/>
                <a:gd name="T93" fmla="*/ 406 h 543"/>
                <a:gd name="T94" fmla="*/ 482 w 503"/>
                <a:gd name="T95" fmla="*/ 377 h 543"/>
                <a:gd name="T96" fmla="*/ 503 w 503"/>
                <a:gd name="T97" fmla="*/ 334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3" h="543">
                  <a:moveTo>
                    <a:pt x="496" y="310"/>
                  </a:moveTo>
                  <a:cubicBezTo>
                    <a:pt x="495" y="309"/>
                    <a:pt x="488" y="308"/>
                    <a:pt x="486" y="308"/>
                  </a:cubicBezTo>
                  <a:cubicBezTo>
                    <a:pt x="484" y="308"/>
                    <a:pt x="479" y="300"/>
                    <a:pt x="476" y="296"/>
                  </a:cubicBezTo>
                  <a:cubicBezTo>
                    <a:pt x="472" y="292"/>
                    <a:pt x="468" y="282"/>
                    <a:pt x="468" y="282"/>
                  </a:cubicBezTo>
                  <a:cubicBezTo>
                    <a:pt x="468" y="282"/>
                    <a:pt x="464" y="282"/>
                    <a:pt x="460" y="284"/>
                  </a:cubicBezTo>
                  <a:cubicBezTo>
                    <a:pt x="456" y="285"/>
                    <a:pt x="454" y="282"/>
                    <a:pt x="454" y="282"/>
                  </a:cubicBezTo>
                  <a:cubicBezTo>
                    <a:pt x="449" y="272"/>
                    <a:pt x="449" y="272"/>
                    <a:pt x="449" y="272"/>
                  </a:cubicBezTo>
                  <a:cubicBezTo>
                    <a:pt x="449" y="272"/>
                    <a:pt x="440" y="266"/>
                    <a:pt x="435" y="264"/>
                  </a:cubicBezTo>
                  <a:cubicBezTo>
                    <a:pt x="431" y="261"/>
                    <a:pt x="421" y="250"/>
                    <a:pt x="421" y="250"/>
                  </a:cubicBezTo>
                  <a:cubicBezTo>
                    <a:pt x="415" y="241"/>
                    <a:pt x="415" y="241"/>
                    <a:pt x="415" y="241"/>
                  </a:cubicBezTo>
                  <a:cubicBezTo>
                    <a:pt x="415" y="241"/>
                    <a:pt x="404" y="233"/>
                    <a:pt x="404" y="230"/>
                  </a:cubicBezTo>
                  <a:cubicBezTo>
                    <a:pt x="404" y="227"/>
                    <a:pt x="409" y="219"/>
                    <a:pt x="409" y="216"/>
                  </a:cubicBezTo>
                  <a:cubicBezTo>
                    <a:pt x="409" y="213"/>
                    <a:pt x="398" y="209"/>
                    <a:pt x="398" y="209"/>
                  </a:cubicBezTo>
                  <a:cubicBezTo>
                    <a:pt x="397" y="202"/>
                    <a:pt x="384" y="198"/>
                    <a:pt x="384" y="198"/>
                  </a:cubicBezTo>
                  <a:cubicBezTo>
                    <a:pt x="365" y="195"/>
                    <a:pt x="365" y="195"/>
                    <a:pt x="365" y="195"/>
                  </a:cubicBezTo>
                  <a:cubicBezTo>
                    <a:pt x="365" y="195"/>
                    <a:pt x="366" y="185"/>
                    <a:pt x="367" y="183"/>
                  </a:cubicBezTo>
                  <a:cubicBezTo>
                    <a:pt x="368" y="181"/>
                    <a:pt x="374" y="161"/>
                    <a:pt x="374" y="161"/>
                  </a:cubicBezTo>
                  <a:cubicBezTo>
                    <a:pt x="374" y="161"/>
                    <a:pt x="385" y="153"/>
                    <a:pt x="385" y="151"/>
                  </a:cubicBezTo>
                  <a:cubicBezTo>
                    <a:pt x="385" y="148"/>
                    <a:pt x="380" y="144"/>
                    <a:pt x="380" y="144"/>
                  </a:cubicBezTo>
                  <a:cubicBezTo>
                    <a:pt x="380" y="144"/>
                    <a:pt x="369" y="138"/>
                    <a:pt x="366" y="136"/>
                  </a:cubicBezTo>
                  <a:cubicBezTo>
                    <a:pt x="362" y="133"/>
                    <a:pt x="351" y="135"/>
                    <a:pt x="351" y="135"/>
                  </a:cubicBezTo>
                  <a:cubicBezTo>
                    <a:pt x="351" y="135"/>
                    <a:pt x="344" y="136"/>
                    <a:pt x="339" y="134"/>
                  </a:cubicBezTo>
                  <a:cubicBezTo>
                    <a:pt x="335" y="131"/>
                    <a:pt x="326" y="125"/>
                    <a:pt x="326" y="125"/>
                  </a:cubicBezTo>
                  <a:cubicBezTo>
                    <a:pt x="322" y="123"/>
                    <a:pt x="322" y="123"/>
                    <a:pt x="322" y="123"/>
                  </a:cubicBezTo>
                  <a:cubicBezTo>
                    <a:pt x="324" y="113"/>
                    <a:pt x="324" y="113"/>
                    <a:pt x="324" y="113"/>
                  </a:cubicBezTo>
                  <a:cubicBezTo>
                    <a:pt x="333" y="90"/>
                    <a:pt x="333" y="90"/>
                    <a:pt x="333" y="90"/>
                  </a:cubicBezTo>
                  <a:cubicBezTo>
                    <a:pt x="333" y="90"/>
                    <a:pt x="338" y="78"/>
                    <a:pt x="339" y="71"/>
                  </a:cubicBezTo>
                  <a:cubicBezTo>
                    <a:pt x="340" y="65"/>
                    <a:pt x="340" y="53"/>
                    <a:pt x="340" y="53"/>
                  </a:cubicBezTo>
                  <a:cubicBezTo>
                    <a:pt x="336" y="38"/>
                    <a:pt x="336" y="38"/>
                    <a:pt x="336" y="38"/>
                  </a:cubicBezTo>
                  <a:cubicBezTo>
                    <a:pt x="336" y="31"/>
                    <a:pt x="336" y="31"/>
                    <a:pt x="336" y="31"/>
                  </a:cubicBezTo>
                  <a:cubicBezTo>
                    <a:pt x="340" y="27"/>
                    <a:pt x="340" y="27"/>
                    <a:pt x="340" y="27"/>
                  </a:cubicBezTo>
                  <a:cubicBezTo>
                    <a:pt x="340" y="27"/>
                    <a:pt x="326" y="13"/>
                    <a:pt x="320" y="10"/>
                  </a:cubicBezTo>
                  <a:cubicBezTo>
                    <a:pt x="313" y="6"/>
                    <a:pt x="302" y="7"/>
                    <a:pt x="302" y="7"/>
                  </a:cubicBezTo>
                  <a:cubicBezTo>
                    <a:pt x="286" y="0"/>
                    <a:pt x="286" y="0"/>
                    <a:pt x="286" y="0"/>
                  </a:cubicBezTo>
                  <a:cubicBezTo>
                    <a:pt x="277" y="9"/>
                    <a:pt x="277" y="9"/>
                    <a:pt x="277" y="9"/>
                  </a:cubicBezTo>
                  <a:cubicBezTo>
                    <a:pt x="277" y="9"/>
                    <a:pt x="279" y="8"/>
                    <a:pt x="269" y="8"/>
                  </a:cubicBezTo>
                  <a:cubicBezTo>
                    <a:pt x="259" y="9"/>
                    <a:pt x="244" y="5"/>
                    <a:pt x="244" y="11"/>
                  </a:cubicBezTo>
                  <a:cubicBezTo>
                    <a:pt x="244" y="17"/>
                    <a:pt x="246" y="22"/>
                    <a:pt x="246" y="23"/>
                  </a:cubicBezTo>
                  <a:cubicBezTo>
                    <a:pt x="247" y="24"/>
                    <a:pt x="247" y="30"/>
                    <a:pt x="244" y="33"/>
                  </a:cubicBezTo>
                  <a:cubicBezTo>
                    <a:pt x="241" y="36"/>
                    <a:pt x="232" y="46"/>
                    <a:pt x="232" y="46"/>
                  </a:cubicBezTo>
                  <a:cubicBezTo>
                    <a:pt x="220" y="55"/>
                    <a:pt x="220" y="55"/>
                    <a:pt x="220" y="55"/>
                  </a:cubicBezTo>
                  <a:cubicBezTo>
                    <a:pt x="203" y="56"/>
                    <a:pt x="203" y="56"/>
                    <a:pt x="203" y="56"/>
                  </a:cubicBezTo>
                  <a:cubicBezTo>
                    <a:pt x="203" y="56"/>
                    <a:pt x="195" y="55"/>
                    <a:pt x="192" y="64"/>
                  </a:cubicBezTo>
                  <a:cubicBezTo>
                    <a:pt x="189" y="73"/>
                    <a:pt x="187" y="78"/>
                    <a:pt x="191" y="82"/>
                  </a:cubicBezTo>
                  <a:cubicBezTo>
                    <a:pt x="195" y="85"/>
                    <a:pt x="201" y="89"/>
                    <a:pt x="201" y="89"/>
                  </a:cubicBezTo>
                  <a:cubicBezTo>
                    <a:pt x="197" y="101"/>
                    <a:pt x="197" y="101"/>
                    <a:pt x="197" y="101"/>
                  </a:cubicBezTo>
                  <a:cubicBezTo>
                    <a:pt x="186" y="103"/>
                    <a:pt x="186" y="103"/>
                    <a:pt x="186" y="103"/>
                  </a:cubicBezTo>
                  <a:cubicBezTo>
                    <a:pt x="186" y="103"/>
                    <a:pt x="166" y="103"/>
                    <a:pt x="162" y="107"/>
                  </a:cubicBezTo>
                  <a:cubicBezTo>
                    <a:pt x="158" y="111"/>
                    <a:pt x="153" y="101"/>
                    <a:pt x="153" y="101"/>
                  </a:cubicBezTo>
                  <a:cubicBezTo>
                    <a:pt x="141" y="100"/>
                    <a:pt x="141" y="100"/>
                    <a:pt x="141" y="100"/>
                  </a:cubicBezTo>
                  <a:cubicBezTo>
                    <a:pt x="130" y="91"/>
                    <a:pt x="130" y="91"/>
                    <a:pt x="130" y="91"/>
                  </a:cubicBezTo>
                  <a:cubicBezTo>
                    <a:pt x="130" y="91"/>
                    <a:pt x="121" y="93"/>
                    <a:pt x="119" y="96"/>
                  </a:cubicBezTo>
                  <a:cubicBezTo>
                    <a:pt x="117" y="99"/>
                    <a:pt x="109" y="112"/>
                    <a:pt x="109" y="112"/>
                  </a:cubicBezTo>
                  <a:cubicBezTo>
                    <a:pt x="99" y="118"/>
                    <a:pt x="99" y="118"/>
                    <a:pt x="99" y="118"/>
                  </a:cubicBezTo>
                  <a:cubicBezTo>
                    <a:pt x="90" y="113"/>
                    <a:pt x="90" y="113"/>
                    <a:pt x="90" y="113"/>
                  </a:cubicBezTo>
                  <a:cubicBezTo>
                    <a:pt x="71" y="109"/>
                    <a:pt x="71" y="109"/>
                    <a:pt x="71" y="109"/>
                  </a:cubicBezTo>
                  <a:cubicBezTo>
                    <a:pt x="61" y="104"/>
                    <a:pt x="61" y="104"/>
                    <a:pt x="61" y="104"/>
                  </a:cubicBezTo>
                  <a:cubicBezTo>
                    <a:pt x="46" y="99"/>
                    <a:pt x="46" y="99"/>
                    <a:pt x="46" y="99"/>
                  </a:cubicBezTo>
                  <a:cubicBezTo>
                    <a:pt x="48" y="103"/>
                    <a:pt x="48" y="103"/>
                    <a:pt x="48" y="103"/>
                  </a:cubicBezTo>
                  <a:cubicBezTo>
                    <a:pt x="43" y="105"/>
                    <a:pt x="43" y="105"/>
                    <a:pt x="43" y="105"/>
                  </a:cubicBezTo>
                  <a:cubicBezTo>
                    <a:pt x="43" y="105"/>
                    <a:pt x="32" y="113"/>
                    <a:pt x="31" y="115"/>
                  </a:cubicBezTo>
                  <a:cubicBezTo>
                    <a:pt x="31" y="118"/>
                    <a:pt x="32" y="121"/>
                    <a:pt x="32" y="121"/>
                  </a:cubicBezTo>
                  <a:cubicBezTo>
                    <a:pt x="15" y="137"/>
                    <a:pt x="15" y="137"/>
                    <a:pt x="15" y="137"/>
                  </a:cubicBezTo>
                  <a:cubicBezTo>
                    <a:pt x="15" y="144"/>
                    <a:pt x="15" y="144"/>
                    <a:pt x="15" y="144"/>
                  </a:cubicBezTo>
                  <a:cubicBezTo>
                    <a:pt x="19" y="144"/>
                    <a:pt x="19" y="144"/>
                    <a:pt x="19" y="144"/>
                  </a:cubicBezTo>
                  <a:cubicBezTo>
                    <a:pt x="17" y="164"/>
                    <a:pt x="17" y="164"/>
                    <a:pt x="17" y="164"/>
                  </a:cubicBezTo>
                  <a:cubicBezTo>
                    <a:pt x="17" y="164"/>
                    <a:pt x="30" y="167"/>
                    <a:pt x="40" y="174"/>
                  </a:cubicBezTo>
                  <a:cubicBezTo>
                    <a:pt x="50" y="182"/>
                    <a:pt x="59" y="189"/>
                    <a:pt x="58" y="192"/>
                  </a:cubicBezTo>
                  <a:cubicBezTo>
                    <a:pt x="58" y="196"/>
                    <a:pt x="53" y="206"/>
                    <a:pt x="49" y="211"/>
                  </a:cubicBezTo>
                  <a:cubicBezTo>
                    <a:pt x="44" y="216"/>
                    <a:pt x="42" y="220"/>
                    <a:pt x="40" y="224"/>
                  </a:cubicBezTo>
                  <a:cubicBezTo>
                    <a:pt x="39" y="227"/>
                    <a:pt x="29" y="235"/>
                    <a:pt x="27" y="238"/>
                  </a:cubicBezTo>
                  <a:cubicBezTo>
                    <a:pt x="25" y="241"/>
                    <a:pt x="21" y="253"/>
                    <a:pt x="21" y="253"/>
                  </a:cubicBezTo>
                  <a:cubicBezTo>
                    <a:pt x="21" y="253"/>
                    <a:pt x="28" y="256"/>
                    <a:pt x="36" y="257"/>
                  </a:cubicBezTo>
                  <a:cubicBezTo>
                    <a:pt x="44" y="258"/>
                    <a:pt x="52" y="259"/>
                    <a:pt x="54" y="262"/>
                  </a:cubicBezTo>
                  <a:cubicBezTo>
                    <a:pt x="55" y="265"/>
                    <a:pt x="56" y="272"/>
                    <a:pt x="54" y="276"/>
                  </a:cubicBezTo>
                  <a:cubicBezTo>
                    <a:pt x="53" y="280"/>
                    <a:pt x="45" y="281"/>
                    <a:pt x="40" y="284"/>
                  </a:cubicBezTo>
                  <a:cubicBezTo>
                    <a:pt x="35" y="286"/>
                    <a:pt x="13" y="299"/>
                    <a:pt x="13" y="299"/>
                  </a:cubicBezTo>
                  <a:cubicBezTo>
                    <a:pt x="1" y="308"/>
                    <a:pt x="1" y="308"/>
                    <a:pt x="1" y="308"/>
                  </a:cubicBezTo>
                  <a:cubicBezTo>
                    <a:pt x="5" y="311"/>
                    <a:pt x="5" y="311"/>
                    <a:pt x="5" y="311"/>
                  </a:cubicBezTo>
                  <a:cubicBezTo>
                    <a:pt x="0" y="320"/>
                    <a:pt x="0" y="320"/>
                    <a:pt x="0" y="320"/>
                  </a:cubicBezTo>
                  <a:cubicBezTo>
                    <a:pt x="0" y="320"/>
                    <a:pt x="7" y="326"/>
                    <a:pt x="12" y="329"/>
                  </a:cubicBezTo>
                  <a:cubicBezTo>
                    <a:pt x="17" y="332"/>
                    <a:pt x="14" y="333"/>
                    <a:pt x="18" y="336"/>
                  </a:cubicBezTo>
                  <a:cubicBezTo>
                    <a:pt x="21" y="340"/>
                    <a:pt x="23" y="343"/>
                    <a:pt x="32" y="346"/>
                  </a:cubicBezTo>
                  <a:cubicBezTo>
                    <a:pt x="41" y="349"/>
                    <a:pt x="48" y="349"/>
                    <a:pt x="55" y="350"/>
                  </a:cubicBezTo>
                  <a:cubicBezTo>
                    <a:pt x="63" y="352"/>
                    <a:pt x="70" y="353"/>
                    <a:pt x="67" y="358"/>
                  </a:cubicBezTo>
                  <a:cubicBezTo>
                    <a:pt x="64" y="362"/>
                    <a:pt x="56" y="364"/>
                    <a:pt x="54" y="369"/>
                  </a:cubicBezTo>
                  <a:cubicBezTo>
                    <a:pt x="53" y="373"/>
                    <a:pt x="45" y="380"/>
                    <a:pt x="45" y="380"/>
                  </a:cubicBezTo>
                  <a:cubicBezTo>
                    <a:pt x="30" y="397"/>
                    <a:pt x="30" y="397"/>
                    <a:pt x="30" y="397"/>
                  </a:cubicBezTo>
                  <a:cubicBezTo>
                    <a:pt x="33" y="400"/>
                    <a:pt x="33" y="400"/>
                    <a:pt x="33" y="400"/>
                  </a:cubicBezTo>
                  <a:cubicBezTo>
                    <a:pt x="33" y="400"/>
                    <a:pt x="27" y="411"/>
                    <a:pt x="24" y="414"/>
                  </a:cubicBezTo>
                  <a:cubicBezTo>
                    <a:pt x="21" y="417"/>
                    <a:pt x="18" y="418"/>
                    <a:pt x="19" y="425"/>
                  </a:cubicBezTo>
                  <a:cubicBezTo>
                    <a:pt x="20" y="433"/>
                    <a:pt x="36" y="471"/>
                    <a:pt x="40" y="477"/>
                  </a:cubicBezTo>
                  <a:cubicBezTo>
                    <a:pt x="44" y="484"/>
                    <a:pt x="49" y="491"/>
                    <a:pt x="50" y="494"/>
                  </a:cubicBezTo>
                  <a:cubicBezTo>
                    <a:pt x="51" y="497"/>
                    <a:pt x="58" y="503"/>
                    <a:pt x="58" y="503"/>
                  </a:cubicBezTo>
                  <a:cubicBezTo>
                    <a:pt x="58" y="503"/>
                    <a:pt x="60" y="500"/>
                    <a:pt x="64" y="508"/>
                  </a:cubicBezTo>
                  <a:cubicBezTo>
                    <a:pt x="68" y="516"/>
                    <a:pt x="71" y="520"/>
                    <a:pt x="71" y="520"/>
                  </a:cubicBezTo>
                  <a:cubicBezTo>
                    <a:pt x="71" y="520"/>
                    <a:pt x="83" y="506"/>
                    <a:pt x="88" y="505"/>
                  </a:cubicBezTo>
                  <a:cubicBezTo>
                    <a:pt x="93" y="503"/>
                    <a:pt x="96" y="507"/>
                    <a:pt x="96" y="507"/>
                  </a:cubicBezTo>
                  <a:cubicBezTo>
                    <a:pt x="96" y="507"/>
                    <a:pt x="108" y="518"/>
                    <a:pt x="109" y="521"/>
                  </a:cubicBezTo>
                  <a:cubicBezTo>
                    <a:pt x="109" y="525"/>
                    <a:pt x="107" y="537"/>
                    <a:pt x="112" y="539"/>
                  </a:cubicBezTo>
                  <a:cubicBezTo>
                    <a:pt x="117" y="542"/>
                    <a:pt x="123" y="540"/>
                    <a:pt x="130" y="540"/>
                  </a:cubicBezTo>
                  <a:cubicBezTo>
                    <a:pt x="135" y="540"/>
                    <a:pt x="137" y="542"/>
                    <a:pt x="139" y="543"/>
                  </a:cubicBezTo>
                  <a:cubicBezTo>
                    <a:pt x="138" y="541"/>
                    <a:pt x="137" y="539"/>
                    <a:pt x="137" y="539"/>
                  </a:cubicBezTo>
                  <a:cubicBezTo>
                    <a:pt x="137" y="538"/>
                    <a:pt x="152" y="537"/>
                    <a:pt x="152" y="537"/>
                  </a:cubicBezTo>
                  <a:cubicBezTo>
                    <a:pt x="169" y="533"/>
                    <a:pt x="169" y="533"/>
                    <a:pt x="169" y="533"/>
                  </a:cubicBezTo>
                  <a:cubicBezTo>
                    <a:pt x="182" y="526"/>
                    <a:pt x="182" y="526"/>
                    <a:pt x="182" y="526"/>
                  </a:cubicBezTo>
                  <a:cubicBezTo>
                    <a:pt x="182" y="526"/>
                    <a:pt x="192" y="522"/>
                    <a:pt x="192" y="521"/>
                  </a:cubicBezTo>
                  <a:cubicBezTo>
                    <a:pt x="193" y="519"/>
                    <a:pt x="193" y="514"/>
                    <a:pt x="191" y="512"/>
                  </a:cubicBezTo>
                  <a:cubicBezTo>
                    <a:pt x="189" y="510"/>
                    <a:pt x="184" y="508"/>
                    <a:pt x="184" y="506"/>
                  </a:cubicBezTo>
                  <a:cubicBezTo>
                    <a:pt x="183" y="503"/>
                    <a:pt x="186" y="493"/>
                    <a:pt x="186" y="493"/>
                  </a:cubicBezTo>
                  <a:cubicBezTo>
                    <a:pt x="187" y="482"/>
                    <a:pt x="187" y="482"/>
                    <a:pt x="187" y="482"/>
                  </a:cubicBezTo>
                  <a:cubicBezTo>
                    <a:pt x="196" y="476"/>
                    <a:pt x="196" y="476"/>
                    <a:pt x="196" y="476"/>
                  </a:cubicBezTo>
                  <a:cubicBezTo>
                    <a:pt x="222" y="476"/>
                    <a:pt x="222" y="476"/>
                    <a:pt x="222" y="476"/>
                  </a:cubicBezTo>
                  <a:cubicBezTo>
                    <a:pt x="231" y="490"/>
                    <a:pt x="231" y="490"/>
                    <a:pt x="231" y="490"/>
                  </a:cubicBezTo>
                  <a:cubicBezTo>
                    <a:pt x="236" y="489"/>
                    <a:pt x="236" y="489"/>
                    <a:pt x="236" y="489"/>
                  </a:cubicBezTo>
                  <a:cubicBezTo>
                    <a:pt x="250" y="481"/>
                    <a:pt x="250" y="481"/>
                    <a:pt x="250" y="481"/>
                  </a:cubicBezTo>
                  <a:cubicBezTo>
                    <a:pt x="250" y="481"/>
                    <a:pt x="270" y="483"/>
                    <a:pt x="276" y="482"/>
                  </a:cubicBezTo>
                  <a:cubicBezTo>
                    <a:pt x="281" y="481"/>
                    <a:pt x="311" y="476"/>
                    <a:pt x="311" y="476"/>
                  </a:cubicBezTo>
                  <a:cubicBezTo>
                    <a:pt x="319" y="465"/>
                    <a:pt x="319" y="465"/>
                    <a:pt x="319" y="465"/>
                  </a:cubicBezTo>
                  <a:cubicBezTo>
                    <a:pt x="333" y="466"/>
                    <a:pt x="333" y="466"/>
                    <a:pt x="333" y="466"/>
                  </a:cubicBezTo>
                  <a:cubicBezTo>
                    <a:pt x="333" y="466"/>
                    <a:pt x="335" y="463"/>
                    <a:pt x="336" y="459"/>
                  </a:cubicBezTo>
                  <a:cubicBezTo>
                    <a:pt x="337" y="456"/>
                    <a:pt x="337" y="446"/>
                    <a:pt x="337" y="446"/>
                  </a:cubicBezTo>
                  <a:cubicBezTo>
                    <a:pt x="345" y="451"/>
                    <a:pt x="345" y="451"/>
                    <a:pt x="345" y="451"/>
                  </a:cubicBezTo>
                  <a:cubicBezTo>
                    <a:pt x="345" y="451"/>
                    <a:pt x="346" y="443"/>
                    <a:pt x="347" y="442"/>
                  </a:cubicBezTo>
                  <a:cubicBezTo>
                    <a:pt x="348" y="440"/>
                    <a:pt x="360" y="441"/>
                    <a:pt x="360" y="441"/>
                  </a:cubicBezTo>
                  <a:cubicBezTo>
                    <a:pt x="360" y="441"/>
                    <a:pt x="366" y="441"/>
                    <a:pt x="367" y="442"/>
                  </a:cubicBezTo>
                  <a:cubicBezTo>
                    <a:pt x="367" y="444"/>
                    <a:pt x="376" y="453"/>
                    <a:pt x="376" y="453"/>
                  </a:cubicBezTo>
                  <a:cubicBezTo>
                    <a:pt x="376" y="454"/>
                    <a:pt x="384" y="461"/>
                    <a:pt x="384" y="461"/>
                  </a:cubicBezTo>
                  <a:cubicBezTo>
                    <a:pt x="389" y="467"/>
                    <a:pt x="389" y="467"/>
                    <a:pt x="389" y="467"/>
                  </a:cubicBezTo>
                  <a:cubicBezTo>
                    <a:pt x="386" y="483"/>
                    <a:pt x="386" y="483"/>
                    <a:pt x="386" y="483"/>
                  </a:cubicBezTo>
                  <a:cubicBezTo>
                    <a:pt x="391" y="489"/>
                    <a:pt x="391" y="489"/>
                    <a:pt x="391" y="489"/>
                  </a:cubicBezTo>
                  <a:cubicBezTo>
                    <a:pt x="406" y="480"/>
                    <a:pt x="406" y="480"/>
                    <a:pt x="406" y="480"/>
                  </a:cubicBezTo>
                  <a:cubicBezTo>
                    <a:pt x="413" y="475"/>
                    <a:pt x="413" y="475"/>
                    <a:pt x="413" y="475"/>
                  </a:cubicBezTo>
                  <a:cubicBezTo>
                    <a:pt x="413" y="475"/>
                    <a:pt x="418" y="470"/>
                    <a:pt x="420" y="467"/>
                  </a:cubicBezTo>
                  <a:cubicBezTo>
                    <a:pt x="421" y="464"/>
                    <a:pt x="423" y="455"/>
                    <a:pt x="423" y="455"/>
                  </a:cubicBezTo>
                  <a:cubicBezTo>
                    <a:pt x="423" y="455"/>
                    <a:pt x="426" y="449"/>
                    <a:pt x="427" y="448"/>
                  </a:cubicBezTo>
                  <a:cubicBezTo>
                    <a:pt x="427" y="447"/>
                    <a:pt x="433" y="441"/>
                    <a:pt x="436" y="438"/>
                  </a:cubicBezTo>
                  <a:cubicBezTo>
                    <a:pt x="438" y="434"/>
                    <a:pt x="455" y="425"/>
                    <a:pt x="455" y="425"/>
                  </a:cubicBezTo>
                  <a:cubicBezTo>
                    <a:pt x="460" y="420"/>
                    <a:pt x="460" y="420"/>
                    <a:pt x="460" y="420"/>
                  </a:cubicBezTo>
                  <a:cubicBezTo>
                    <a:pt x="460" y="420"/>
                    <a:pt x="453" y="415"/>
                    <a:pt x="453" y="411"/>
                  </a:cubicBezTo>
                  <a:cubicBezTo>
                    <a:pt x="453" y="406"/>
                    <a:pt x="466" y="406"/>
                    <a:pt x="471" y="406"/>
                  </a:cubicBezTo>
                  <a:cubicBezTo>
                    <a:pt x="477" y="406"/>
                    <a:pt x="478" y="402"/>
                    <a:pt x="476" y="399"/>
                  </a:cubicBezTo>
                  <a:cubicBezTo>
                    <a:pt x="474" y="397"/>
                    <a:pt x="472" y="388"/>
                    <a:pt x="473" y="385"/>
                  </a:cubicBezTo>
                  <a:cubicBezTo>
                    <a:pt x="474" y="381"/>
                    <a:pt x="483" y="382"/>
                    <a:pt x="482" y="377"/>
                  </a:cubicBezTo>
                  <a:cubicBezTo>
                    <a:pt x="482" y="372"/>
                    <a:pt x="489" y="358"/>
                    <a:pt x="489" y="358"/>
                  </a:cubicBezTo>
                  <a:cubicBezTo>
                    <a:pt x="495" y="344"/>
                    <a:pt x="495" y="344"/>
                    <a:pt x="495" y="344"/>
                  </a:cubicBezTo>
                  <a:cubicBezTo>
                    <a:pt x="495" y="344"/>
                    <a:pt x="502" y="337"/>
                    <a:pt x="503" y="334"/>
                  </a:cubicBezTo>
                  <a:cubicBezTo>
                    <a:pt x="503" y="330"/>
                    <a:pt x="496" y="312"/>
                    <a:pt x="496" y="31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8">
              <a:extLst>
                <a:ext uri="{FF2B5EF4-FFF2-40B4-BE49-F238E27FC236}">
                  <a16:creationId xmlns:a16="http://schemas.microsoft.com/office/drawing/2014/main" id="{E345B809-03D4-4402-818D-65D6FDA7532D}"/>
                </a:ext>
              </a:extLst>
            </p:cNvPr>
            <p:cNvSpPr>
              <a:spLocks/>
            </p:cNvSpPr>
            <p:nvPr/>
          </p:nvSpPr>
          <p:spPr bwMode="auto">
            <a:xfrm>
              <a:off x="3156926" y="5198263"/>
              <a:ext cx="1024454" cy="779895"/>
            </a:xfrm>
            <a:custGeom>
              <a:avLst/>
              <a:gdLst>
                <a:gd name="T0" fmla="*/ 738 w 848"/>
                <a:gd name="T1" fmla="*/ 358 h 645"/>
                <a:gd name="T2" fmla="*/ 658 w 848"/>
                <a:gd name="T3" fmla="*/ 353 h 645"/>
                <a:gd name="T4" fmla="*/ 615 w 848"/>
                <a:gd name="T5" fmla="*/ 352 h 645"/>
                <a:gd name="T6" fmla="*/ 647 w 848"/>
                <a:gd name="T7" fmla="*/ 314 h 645"/>
                <a:gd name="T8" fmla="*/ 577 w 848"/>
                <a:gd name="T9" fmla="*/ 327 h 645"/>
                <a:gd name="T10" fmla="*/ 530 w 848"/>
                <a:gd name="T11" fmla="*/ 333 h 645"/>
                <a:gd name="T12" fmla="*/ 512 w 848"/>
                <a:gd name="T13" fmla="*/ 393 h 645"/>
                <a:gd name="T14" fmla="*/ 479 w 848"/>
                <a:gd name="T15" fmla="*/ 390 h 645"/>
                <a:gd name="T16" fmla="*/ 445 w 848"/>
                <a:gd name="T17" fmla="*/ 378 h 645"/>
                <a:gd name="T18" fmla="*/ 358 w 848"/>
                <a:gd name="T19" fmla="*/ 337 h 645"/>
                <a:gd name="T20" fmla="*/ 354 w 848"/>
                <a:gd name="T21" fmla="*/ 277 h 645"/>
                <a:gd name="T22" fmla="*/ 416 w 848"/>
                <a:gd name="T23" fmla="*/ 249 h 645"/>
                <a:gd name="T24" fmla="*/ 469 w 848"/>
                <a:gd name="T25" fmla="*/ 243 h 645"/>
                <a:gd name="T26" fmla="*/ 460 w 848"/>
                <a:gd name="T27" fmla="*/ 203 h 645"/>
                <a:gd name="T28" fmla="*/ 525 w 848"/>
                <a:gd name="T29" fmla="*/ 160 h 645"/>
                <a:gd name="T30" fmla="*/ 483 w 848"/>
                <a:gd name="T31" fmla="*/ 102 h 645"/>
                <a:gd name="T32" fmla="*/ 457 w 848"/>
                <a:gd name="T33" fmla="*/ 110 h 645"/>
                <a:gd name="T34" fmla="*/ 432 w 848"/>
                <a:gd name="T35" fmla="*/ 70 h 645"/>
                <a:gd name="T36" fmla="*/ 389 w 848"/>
                <a:gd name="T37" fmla="*/ 39 h 645"/>
                <a:gd name="T38" fmla="*/ 345 w 848"/>
                <a:gd name="T39" fmla="*/ 0 h 645"/>
                <a:gd name="T40" fmla="*/ 316 w 848"/>
                <a:gd name="T41" fmla="*/ 22 h 645"/>
                <a:gd name="T42" fmla="*/ 311 w 848"/>
                <a:gd name="T43" fmla="*/ 52 h 645"/>
                <a:gd name="T44" fmla="*/ 269 w 848"/>
                <a:gd name="T45" fmla="*/ 68 h 645"/>
                <a:gd name="T46" fmla="*/ 252 w 848"/>
                <a:gd name="T47" fmla="*/ 106 h 645"/>
                <a:gd name="T48" fmla="*/ 209 w 848"/>
                <a:gd name="T49" fmla="*/ 113 h 645"/>
                <a:gd name="T50" fmla="*/ 152 w 848"/>
                <a:gd name="T51" fmla="*/ 117 h 645"/>
                <a:gd name="T52" fmla="*/ 141 w 848"/>
                <a:gd name="T53" fmla="*/ 85 h 645"/>
                <a:gd name="T54" fmla="*/ 104 w 848"/>
                <a:gd name="T55" fmla="*/ 120 h 645"/>
                <a:gd name="T56" fmla="*/ 72 w 848"/>
                <a:gd name="T57" fmla="*/ 154 h 645"/>
                <a:gd name="T58" fmla="*/ 64 w 848"/>
                <a:gd name="T59" fmla="*/ 200 h 645"/>
                <a:gd name="T60" fmla="*/ 66 w 848"/>
                <a:gd name="T61" fmla="*/ 261 h 645"/>
                <a:gd name="T62" fmla="*/ 67 w 848"/>
                <a:gd name="T63" fmla="*/ 302 h 645"/>
                <a:gd name="T64" fmla="*/ 95 w 848"/>
                <a:gd name="T65" fmla="*/ 368 h 645"/>
                <a:gd name="T66" fmla="*/ 94 w 848"/>
                <a:gd name="T67" fmla="*/ 416 h 645"/>
                <a:gd name="T68" fmla="*/ 67 w 848"/>
                <a:gd name="T69" fmla="*/ 438 h 645"/>
                <a:gd name="T70" fmla="*/ 84 w 848"/>
                <a:gd name="T71" fmla="*/ 500 h 645"/>
                <a:gd name="T72" fmla="*/ 54 w 848"/>
                <a:gd name="T73" fmla="*/ 541 h 645"/>
                <a:gd name="T74" fmla="*/ 14 w 848"/>
                <a:gd name="T75" fmla="*/ 558 h 645"/>
                <a:gd name="T76" fmla="*/ 47 w 848"/>
                <a:gd name="T77" fmla="*/ 598 h 645"/>
                <a:gd name="T78" fmla="*/ 92 w 848"/>
                <a:gd name="T79" fmla="*/ 642 h 645"/>
                <a:gd name="T80" fmla="*/ 158 w 848"/>
                <a:gd name="T81" fmla="*/ 618 h 645"/>
                <a:gd name="T82" fmla="*/ 126 w 848"/>
                <a:gd name="T83" fmla="*/ 573 h 645"/>
                <a:gd name="T84" fmla="*/ 208 w 848"/>
                <a:gd name="T85" fmla="*/ 618 h 645"/>
                <a:gd name="T86" fmla="*/ 233 w 848"/>
                <a:gd name="T87" fmla="*/ 610 h 645"/>
                <a:gd name="T88" fmla="*/ 273 w 848"/>
                <a:gd name="T89" fmla="*/ 618 h 645"/>
                <a:gd name="T90" fmla="*/ 349 w 848"/>
                <a:gd name="T91" fmla="*/ 602 h 645"/>
                <a:gd name="T92" fmla="*/ 452 w 848"/>
                <a:gd name="T93" fmla="*/ 591 h 645"/>
                <a:gd name="T94" fmla="*/ 528 w 848"/>
                <a:gd name="T95" fmla="*/ 609 h 645"/>
                <a:gd name="T96" fmla="*/ 622 w 848"/>
                <a:gd name="T97" fmla="*/ 578 h 645"/>
                <a:gd name="T98" fmla="*/ 680 w 848"/>
                <a:gd name="T99" fmla="*/ 525 h 645"/>
                <a:gd name="T100" fmla="*/ 725 w 848"/>
                <a:gd name="T101" fmla="*/ 490 h 645"/>
                <a:gd name="T102" fmla="*/ 786 w 848"/>
                <a:gd name="T103" fmla="*/ 448 h 645"/>
                <a:gd name="T104" fmla="*/ 821 w 848"/>
                <a:gd name="T105" fmla="*/ 354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8" h="645">
                  <a:moveTo>
                    <a:pt x="835" y="335"/>
                  </a:moveTo>
                  <a:cubicBezTo>
                    <a:pt x="828" y="333"/>
                    <a:pt x="806" y="338"/>
                    <a:pt x="795" y="344"/>
                  </a:cubicBezTo>
                  <a:cubicBezTo>
                    <a:pt x="784" y="349"/>
                    <a:pt x="768" y="355"/>
                    <a:pt x="768" y="355"/>
                  </a:cubicBezTo>
                  <a:cubicBezTo>
                    <a:pt x="768" y="355"/>
                    <a:pt x="743" y="358"/>
                    <a:pt x="738" y="358"/>
                  </a:cubicBezTo>
                  <a:cubicBezTo>
                    <a:pt x="734" y="358"/>
                    <a:pt x="718" y="362"/>
                    <a:pt x="717" y="362"/>
                  </a:cubicBezTo>
                  <a:cubicBezTo>
                    <a:pt x="715" y="363"/>
                    <a:pt x="694" y="370"/>
                    <a:pt x="678" y="370"/>
                  </a:cubicBezTo>
                  <a:cubicBezTo>
                    <a:pt x="661" y="370"/>
                    <a:pt x="664" y="364"/>
                    <a:pt x="663" y="362"/>
                  </a:cubicBezTo>
                  <a:cubicBezTo>
                    <a:pt x="661" y="360"/>
                    <a:pt x="660" y="355"/>
                    <a:pt x="658" y="353"/>
                  </a:cubicBezTo>
                  <a:cubicBezTo>
                    <a:pt x="657" y="351"/>
                    <a:pt x="657" y="344"/>
                    <a:pt x="650" y="344"/>
                  </a:cubicBezTo>
                  <a:cubicBezTo>
                    <a:pt x="643" y="345"/>
                    <a:pt x="641" y="353"/>
                    <a:pt x="641" y="353"/>
                  </a:cubicBezTo>
                  <a:cubicBezTo>
                    <a:pt x="637" y="356"/>
                    <a:pt x="637" y="356"/>
                    <a:pt x="637" y="356"/>
                  </a:cubicBezTo>
                  <a:cubicBezTo>
                    <a:pt x="615" y="352"/>
                    <a:pt x="615" y="352"/>
                    <a:pt x="615" y="352"/>
                  </a:cubicBezTo>
                  <a:cubicBezTo>
                    <a:pt x="615" y="352"/>
                    <a:pt x="613" y="349"/>
                    <a:pt x="616" y="343"/>
                  </a:cubicBezTo>
                  <a:cubicBezTo>
                    <a:pt x="620" y="337"/>
                    <a:pt x="626" y="337"/>
                    <a:pt x="635" y="332"/>
                  </a:cubicBezTo>
                  <a:cubicBezTo>
                    <a:pt x="645" y="328"/>
                    <a:pt x="657" y="322"/>
                    <a:pt x="657" y="322"/>
                  </a:cubicBezTo>
                  <a:cubicBezTo>
                    <a:pt x="647" y="314"/>
                    <a:pt x="647" y="314"/>
                    <a:pt x="647" y="314"/>
                  </a:cubicBezTo>
                  <a:cubicBezTo>
                    <a:pt x="634" y="316"/>
                    <a:pt x="634" y="316"/>
                    <a:pt x="634" y="316"/>
                  </a:cubicBezTo>
                  <a:cubicBezTo>
                    <a:pt x="634" y="316"/>
                    <a:pt x="617" y="318"/>
                    <a:pt x="607" y="317"/>
                  </a:cubicBezTo>
                  <a:cubicBezTo>
                    <a:pt x="598" y="316"/>
                    <a:pt x="599" y="319"/>
                    <a:pt x="594" y="323"/>
                  </a:cubicBezTo>
                  <a:cubicBezTo>
                    <a:pt x="589" y="326"/>
                    <a:pt x="577" y="327"/>
                    <a:pt x="577" y="327"/>
                  </a:cubicBezTo>
                  <a:cubicBezTo>
                    <a:pt x="562" y="330"/>
                    <a:pt x="562" y="330"/>
                    <a:pt x="562" y="330"/>
                  </a:cubicBezTo>
                  <a:cubicBezTo>
                    <a:pt x="551" y="326"/>
                    <a:pt x="551" y="326"/>
                    <a:pt x="551" y="326"/>
                  </a:cubicBezTo>
                  <a:cubicBezTo>
                    <a:pt x="537" y="315"/>
                    <a:pt x="537" y="315"/>
                    <a:pt x="537" y="315"/>
                  </a:cubicBezTo>
                  <a:cubicBezTo>
                    <a:pt x="536" y="318"/>
                    <a:pt x="532" y="326"/>
                    <a:pt x="530" y="333"/>
                  </a:cubicBezTo>
                  <a:cubicBezTo>
                    <a:pt x="529" y="343"/>
                    <a:pt x="527" y="359"/>
                    <a:pt x="527" y="359"/>
                  </a:cubicBezTo>
                  <a:cubicBezTo>
                    <a:pt x="528" y="366"/>
                    <a:pt x="528" y="366"/>
                    <a:pt x="528" y="366"/>
                  </a:cubicBezTo>
                  <a:cubicBezTo>
                    <a:pt x="528" y="366"/>
                    <a:pt x="521" y="376"/>
                    <a:pt x="515" y="381"/>
                  </a:cubicBezTo>
                  <a:cubicBezTo>
                    <a:pt x="510" y="386"/>
                    <a:pt x="512" y="393"/>
                    <a:pt x="512" y="393"/>
                  </a:cubicBezTo>
                  <a:cubicBezTo>
                    <a:pt x="501" y="389"/>
                    <a:pt x="501" y="389"/>
                    <a:pt x="501" y="389"/>
                  </a:cubicBezTo>
                  <a:cubicBezTo>
                    <a:pt x="486" y="384"/>
                    <a:pt x="486" y="384"/>
                    <a:pt x="486" y="384"/>
                  </a:cubicBezTo>
                  <a:cubicBezTo>
                    <a:pt x="486" y="384"/>
                    <a:pt x="470" y="385"/>
                    <a:pt x="471" y="389"/>
                  </a:cubicBezTo>
                  <a:cubicBezTo>
                    <a:pt x="479" y="390"/>
                    <a:pt x="479" y="390"/>
                    <a:pt x="479" y="390"/>
                  </a:cubicBezTo>
                  <a:cubicBezTo>
                    <a:pt x="479" y="390"/>
                    <a:pt x="469" y="402"/>
                    <a:pt x="465" y="403"/>
                  </a:cubicBezTo>
                  <a:cubicBezTo>
                    <a:pt x="462" y="404"/>
                    <a:pt x="451" y="400"/>
                    <a:pt x="447" y="395"/>
                  </a:cubicBezTo>
                  <a:cubicBezTo>
                    <a:pt x="443" y="391"/>
                    <a:pt x="434" y="381"/>
                    <a:pt x="434" y="381"/>
                  </a:cubicBezTo>
                  <a:cubicBezTo>
                    <a:pt x="434" y="381"/>
                    <a:pt x="444" y="379"/>
                    <a:pt x="445" y="378"/>
                  </a:cubicBezTo>
                  <a:cubicBezTo>
                    <a:pt x="445" y="376"/>
                    <a:pt x="444" y="374"/>
                    <a:pt x="442" y="373"/>
                  </a:cubicBezTo>
                  <a:cubicBezTo>
                    <a:pt x="440" y="373"/>
                    <a:pt x="406" y="359"/>
                    <a:pt x="406" y="359"/>
                  </a:cubicBezTo>
                  <a:cubicBezTo>
                    <a:pt x="373" y="345"/>
                    <a:pt x="373" y="345"/>
                    <a:pt x="373" y="345"/>
                  </a:cubicBezTo>
                  <a:cubicBezTo>
                    <a:pt x="358" y="337"/>
                    <a:pt x="358" y="337"/>
                    <a:pt x="358" y="337"/>
                  </a:cubicBezTo>
                  <a:cubicBezTo>
                    <a:pt x="356" y="333"/>
                    <a:pt x="356" y="333"/>
                    <a:pt x="356" y="333"/>
                  </a:cubicBezTo>
                  <a:cubicBezTo>
                    <a:pt x="356" y="333"/>
                    <a:pt x="361" y="319"/>
                    <a:pt x="364" y="318"/>
                  </a:cubicBezTo>
                  <a:cubicBezTo>
                    <a:pt x="357" y="305"/>
                    <a:pt x="357" y="305"/>
                    <a:pt x="357" y="305"/>
                  </a:cubicBezTo>
                  <a:cubicBezTo>
                    <a:pt x="354" y="277"/>
                    <a:pt x="354" y="277"/>
                    <a:pt x="354" y="277"/>
                  </a:cubicBezTo>
                  <a:cubicBezTo>
                    <a:pt x="377" y="269"/>
                    <a:pt x="377" y="269"/>
                    <a:pt x="377" y="269"/>
                  </a:cubicBezTo>
                  <a:cubicBezTo>
                    <a:pt x="377" y="269"/>
                    <a:pt x="384" y="267"/>
                    <a:pt x="389" y="262"/>
                  </a:cubicBezTo>
                  <a:cubicBezTo>
                    <a:pt x="393" y="257"/>
                    <a:pt x="398" y="252"/>
                    <a:pt x="403" y="250"/>
                  </a:cubicBezTo>
                  <a:cubicBezTo>
                    <a:pt x="407" y="248"/>
                    <a:pt x="416" y="249"/>
                    <a:pt x="416" y="249"/>
                  </a:cubicBezTo>
                  <a:cubicBezTo>
                    <a:pt x="424" y="246"/>
                    <a:pt x="424" y="246"/>
                    <a:pt x="424" y="246"/>
                  </a:cubicBezTo>
                  <a:cubicBezTo>
                    <a:pt x="424" y="246"/>
                    <a:pt x="425" y="249"/>
                    <a:pt x="428" y="248"/>
                  </a:cubicBezTo>
                  <a:cubicBezTo>
                    <a:pt x="431" y="247"/>
                    <a:pt x="442" y="239"/>
                    <a:pt x="442" y="239"/>
                  </a:cubicBezTo>
                  <a:cubicBezTo>
                    <a:pt x="469" y="243"/>
                    <a:pt x="469" y="243"/>
                    <a:pt x="469" y="243"/>
                  </a:cubicBezTo>
                  <a:cubicBezTo>
                    <a:pt x="469" y="243"/>
                    <a:pt x="469" y="243"/>
                    <a:pt x="469" y="243"/>
                  </a:cubicBezTo>
                  <a:cubicBezTo>
                    <a:pt x="470" y="218"/>
                    <a:pt x="470" y="218"/>
                    <a:pt x="470" y="218"/>
                  </a:cubicBezTo>
                  <a:cubicBezTo>
                    <a:pt x="470" y="218"/>
                    <a:pt x="455" y="220"/>
                    <a:pt x="457" y="219"/>
                  </a:cubicBezTo>
                  <a:cubicBezTo>
                    <a:pt x="459" y="217"/>
                    <a:pt x="460" y="203"/>
                    <a:pt x="460" y="203"/>
                  </a:cubicBezTo>
                  <a:cubicBezTo>
                    <a:pt x="460" y="203"/>
                    <a:pt x="472" y="196"/>
                    <a:pt x="484" y="200"/>
                  </a:cubicBezTo>
                  <a:cubicBezTo>
                    <a:pt x="496" y="203"/>
                    <a:pt x="502" y="202"/>
                    <a:pt x="502" y="202"/>
                  </a:cubicBezTo>
                  <a:cubicBezTo>
                    <a:pt x="502" y="202"/>
                    <a:pt x="512" y="176"/>
                    <a:pt x="513" y="175"/>
                  </a:cubicBezTo>
                  <a:cubicBezTo>
                    <a:pt x="514" y="173"/>
                    <a:pt x="525" y="160"/>
                    <a:pt x="525" y="160"/>
                  </a:cubicBezTo>
                  <a:cubicBezTo>
                    <a:pt x="525" y="160"/>
                    <a:pt x="517" y="143"/>
                    <a:pt x="512" y="139"/>
                  </a:cubicBezTo>
                  <a:cubicBezTo>
                    <a:pt x="507" y="135"/>
                    <a:pt x="497" y="126"/>
                    <a:pt x="497" y="126"/>
                  </a:cubicBezTo>
                  <a:cubicBezTo>
                    <a:pt x="497" y="126"/>
                    <a:pt x="486" y="125"/>
                    <a:pt x="486" y="117"/>
                  </a:cubicBezTo>
                  <a:cubicBezTo>
                    <a:pt x="486" y="109"/>
                    <a:pt x="483" y="102"/>
                    <a:pt x="483" y="102"/>
                  </a:cubicBezTo>
                  <a:cubicBezTo>
                    <a:pt x="483" y="102"/>
                    <a:pt x="478" y="93"/>
                    <a:pt x="473" y="92"/>
                  </a:cubicBezTo>
                  <a:cubicBezTo>
                    <a:pt x="468" y="90"/>
                    <a:pt x="463" y="93"/>
                    <a:pt x="463" y="93"/>
                  </a:cubicBezTo>
                  <a:cubicBezTo>
                    <a:pt x="468" y="99"/>
                    <a:pt x="468" y="99"/>
                    <a:pt x="468" y="99"/>
                  </a:cubicBezTo>
                  <a:cubicBezTo>
                    <a:pt x="468" y="99"/>
                    <a:pt x="461" y="107"/>
                    <a:pt x="457" y="110"/>
                  </a:cubicBezTo>
                  <a:cubicBezTo>
                    <a:pt x="453" y="113"/>
                    <a:pt x="448" y="114"/>
                    <a:pt x="448" y="114"/>
                  </a:cubicBezTo>
                  <a:cubicBezTo>
                    <a:pt x="440" y="101"/>
                    <a:pt x="440" y="101"/>
                    <a:pt x="440" y="101"/>
                  </a:cubicBezTo>
                  <a:cubicBezTo>
                    <a:pt x="440" y="101"/>
                    <a:pt x="433" y="106"/>
                    <a:pt x="431" y="102"/>
                  </a:cubicBezTo>
                  <a:cubicBezTo>
                    <a:pt x="429" y="97"/>
                    <a:pt x="432" y="70"/>
                    <a:pt x="432" y="70"/>
                  </a:cubicBezTo>
                  <a:cubicBezTo>
                    <a:pt x="432" y="63"/>
                    <a:pt x="432" y="63"/>
                    <a:pt x="432" y="63"/>
                  </a:cubicBezTo>
                  <a:cubicBezTo>
                    <a:pt x="427" y="62"/>
                    <a:pt x="427" y="62"/>
                    <a:pt x="427" y="62"/>
                  </a:cubicBezTo>
                  <a:cubicBezTo>
                    <a:pt x="427" y="62"/>
                    <a:pt x="414" y="54"/>
                    <a:pt x="407" y="55"/>
                  </a:cubicBezTo>
                  <a:cubicBezTo>
                    <a:pt x="389" y="39"/>
                    <a:pt x="389" y="39"/>
                    <a:pt x="389" y="39"/>
                  </a:cubicBezTo>
                  <a:cubicBezTo>
                    <a:pt x="377" y="36"/>
                    <a:pt x="377" y="36"/>
                    <a:pt x="377" y="36"/>
                  </a:cubicBezTo>
                  <a:cubicBezTo>
                    <a:pt x="364" y="15"/>
                    <a:pt x="364" y="15"/>
                    <a:pt x="364" y="15"/>
                  </a:cubicBezTo>
                  <a:cubicBezTo>
                    <a:pt x="359" y="15"/>
                    <a:pt x="359" y="15"/>
                    <a:pt x="359" y="15"/>
                  </a:cubicBezTo>
                  <a:cubicBezTo>
                    <a:pt x="345" y="0"/>
                    <a:pt x="345" y="0"/>
                    <a:pt x="345" y="0"/>
                  </a:cubicBezTo>
                  <a:cubicBezTo>
                    <a:pt x="341" y="4"/>
                    <a:pt x="341" y="4"/>
                    <a:pt x="341" y="4"/>
                  </a:cubicBezTo>
                  <a:cubicBezTo>
                    <a:pt x="341" y="4"/>
                    <a:pt x="344" y="11"/>
                    <a:pt x="340" y="15"/>
                  </a:cubicBezTo>
                  <a:cubicBezTo>
                    <a:pt x="336" y="19"/>
                    <a:pt x="332" y="19"/>
                    <a:pt x="327" y="19"/>
                  </a:cubicBezTo>
                  <a:cubicBezTo>
                    <a:pt x="323" y="19"/>
                    <a:pt x="318" y="20"/>
                    <a:pt x="316" y="22"/>
                  </a:cubicBezTo>
                  <a:cubicBezTo>
                    <a:pt x="314" y="23"/>
                    <a:pt x="306" y="22"/>
                    <a:pt x="305" y="27"/>
                  </a:cubicBezTo>
                  <a:cubicBezTo>
                    <a:pt x="304" y="31"/>
                    <a:pt x="301" y="40"/>
                    <a:pt x="304" y="43"/>
                  </a:cubicBezTo>
                  <a:cubicBezTo>
                    <a:pt x="307" y="46"/>
                    <a:pt x="310" y="49"/>
                    <a:pt x="310" y="49"/>
                  </a:cubicBezTo>
                  <a:cubicBezTo>
                    <a:pt x="311" y="52"/>
                    <a:pt x="311" y="52"/>
                    <a:pt x="311" y="52"/>
                  </a:cubicBezTo>
                  <a:cubicBezTo>
                    <a:pt x="302" y="56"/>
                    <a:pt x="302" y="56"/>
                    <a:pt x="302" y="56"/>
                  </a:cubicBezTo>
                  <a:cubicBezTo>
                    <a:pt x="302" y="56"/>
                    <a:pt x="300" y="61"/>
                    <a:pt x="294" y="63"/>
                  </a:cubicBezTo>
                  <a:cubicBezTo>
                    <a:pt x="287" y="65"/>
                    <a:pt x="285" y="57"/>
                    <a:pt x="285" y="57"/>
                  </a:cubicBezTo>
                  <a:cubicBezTo>
                    <a:pt x="285" y="57"/>
                    <a:pt x="271" y="65"/>
                    <a:pt x="269" y="68"/>
                  </a:cubicBezTo>
                  <a:cubicBezTo>
                    <a:pt x="267" y="72"/>
                    <a:pt x="252" y="82"/>
                    <a:pt x="252" y="82"/>
                  </a:cubicBezTo>
                  <a:cubicBezTo>
                    <a:pt x="246" y="92"/>
                    <a:pt x="246" y="92"/>
                    <a:pt x="246" y="92"/>
                  </a:cubicBezTo>
                  <a:cubicBezTo>
                    <a:pt x="246" y="92"/>
                    <a:pt x="255" y="93"/>
                    <a:pt x="256" y="98"/>
                  </a:cubicBezTo>
                  <a:cubicBezTo>
                    <a:pt x="258" y="103"/>
                    <a:pt x="258" y="106"/>
                    <a:pt x="252" y="106"/>
                  </a:cubicBezTo>
                  <a:cubicBezTo>
                    <a:pt x="246" y="105"/>
                    <a:pt x="234" y="102"/>
                    <a:pt x="234" y="102"/>
                  </a:cubicBezTo>
                  <a:cubicBezTo>
                    <a:pt x="224" y="101"/>
                    <a:pt x="224" y="101"/>
                    <a:pt x="224" y="101"/>
                  </a:cubicBezTo>
                  <a:cubicBezTo>
                    <a:pt x="216" y="108"/>
                    <a:pt x="216" y="108"/>
                    <a:pt x="216" y="108"/>
                  </a:cubicBezTo>
                  <a:cubicBezTo>
                    <a:pt x="209" y="113"/>
                    <a:pt x="209" y="113"/>
                    <a:pt x="209" y="113"/>
                  </a:cubicBezTo>
                  <a:cubicBezTo>
                    <a:pt x="209" y="113"/>
                    <a:pt x="204" y="127"/>
                    <a:pt x="196" y="130"/>
                  </a:cubicBezTo>
                  <a:cubicBezTo>
                    <a:pt x="188" y="133"/>
                    <a:pt x="176" y="135"/>
                    <a:pt x="173" y="138"/>
                  </a:cubicBezTo>
                  <a:cubicBezTo>
                    <a:pt x="169" y="142"/>
                    <a:pt x="168" y="141"/>
                    <a:pt x="166" y="138"/>
                  </a:cubicBezTo>
                  <a:cubicBezTo>
                    <a:pt x="163" y="135"/>
                    <a:pt x="152" y="121"/>
                    <a:pt x="152" y="117"/>
                  </a:cubicBezTo>
                  <a:cubicBezTo>
                    <a:pt x="152" y="113"/>
                    <a:pt x="158" y="103"/>
                    <a:pt x="158" y="97"/>
                  </a:cubicBezTo>
                  <a:cubicBezTo>
                    <a:pt x="158" y="91"/>
                    <a:pt x="160" y="90"/>
                    <a:pt x="152" y="87"/>
                  </a:cubicBezTo>
                  <a:cubicBezTo>
                    <a:pt x="148" y="85"/>
                    <a:pt x="144" y="84"/>
                    <a:pt x="140" y="84"/>
                  </a:cubicBezTo>
                  <a:cubicBezTo>
                    <a:pt x="141" y="84"/>
                    <a:pt x="141" y="85"/>
                    <a:pt x="141" y="85"/>
                  </a:cubicBezTo>
                  <a:cubicBezTo>
                    <a:pt x="136" y="90"/>
                    <a:pt x="136" y="90"/>
                    <a:pt x="136" y="90"/>
                  </a:cubicBezTo>
                  <a:cubicBezTo>
                    <a:pt x="136" y="90"/>
                    <a:pt x="120" y="99"/>
                    <a:pt x="117" y="103"/>
                  </a:cubicBezTo>
                  <a:cubicBezTo>
                    <a:pt x="114" y="106"/>
                    <a:pt x="108" y="112"/>
                    <a:pt x="108" y="113"/>
                  </a:cubicBezTo>
                  <a:cubicBezTo>
                    <a:pt x="107" y="114"/>
                    <a:pt x="104" y="120"/>
                    <a:pt x="104" y="120"/>
                  </a:cubicBezTo>
                  <a:cubicBezTo>
                    <a:pt x="104" y="120"/>
                    <a:pt x="102" y="129"/>
                    <a:pt x="101" y="132"/>
                  </a:cubicBezTo>
                  <a:cubicBezTo>
                    <a:pt x="100" y="135"/>
                    <a:pt x="95" y="140"/>
                    <a:pt x="95" y="140"/>
                  </a:cubicBezTo>
                  <a:cubicBezTo>
                    <a:pt x="87" y="145"/>
                    <a:pt x="87" y="145"/>
                    <a:pt x="87" y="145"/>
                  </a:cubicBezTo>
                  <a:cubicBezTo>
                    <a:pt x="72" y="154"/>
                    <a:pt x="72" y="154"/>
                    <a:pt x="72" y="154"/>
                  </a:cubicBezTo>
                  <a:cubicBezTo>
                    <a:pt x="71" y="153"/>
                    <a:pt x="71" y="153"/>
                    <a:pt x="71" y="153"/>
                  </a:cubicBezTo>
                  <a:cubicBezTo>
                    <a:pt x="70" y="162"/>
                    <a:pt x="70" y="162"/>
                    <a:pt x="70" y="162"/>
                  </a:cubicBezTo>
                  <a:cubicBezTo>
                    <a:pt x="65" y="174"/>
                    <a:pt x="65" y="174"/>
                    <a:pt x="65" y="174"/>
                  </a:cubicBezTo>
                  <a:cubicBezTo>
                    <a:pt x="64" y="200"/>
                    <a:pt x="64" y="200"/>
                    <a:pt x="64" y="200"/>
                  </a:cubicBezTo>
                  <a:cubicBezTo>
                    <a:pt x="64" y="200"/>
                    <a:pt x="64" y="210"/>
                    <a:pt x="64" y="211"/>
                  </a:cubicBezTo>
                  <a:cubicBezTo>
                    <a:pt x="64" y="212"/>
                    <a:pt x="64" y="215"/>
                    <a:pt x="61" y="222"/>
                  </a:cubicBezTo>
                  <a:cubicBezTo>
                    <a:pt x="58" y="229"/>
                    <a:pt x="66" y="239"/>
                    <a:pt x="67" y="248"/>
                  </a:cubicBezTo>
                  <a:cubicBezTo>
                    <a:pt x="69" y="256"/>
                    <a:pt x="66" y="261"/>
                    <a:pt x="66" y="261"/>
                  </a:cubicBezTo>
                  <a:cubicBezTo>
                    <a:pt x="66" y="261"/>
                    <a:pt x="63" y="263"/>
                    <a:pt x="58" y="265"/>
                  </a:cubicBezTo>
                  <a:cubicBezTo>
                    <a:pt x="52" y="267"/>
                    <a:pt x="52" y="270"/>
                    <a:pt x="56" y="273"/>
                  </a:cubicBezTo>
                  <a:cubicBezTo>
                    <a:pt x="60" y="276"/>
                    <a:pt x="65" y="281"/>
                    <a:pt x="62" y="288"/>
                  </a:cubicBezTo>
                  <a:cubicBezTo>
                    <a:pt x="59" y="295"/>
                    <a:pt x="67" y="302"/>
                    <a:pt x="67" y="302"/>
                  </a:cubicBezTo>
                  <a:cubicBezTo>
                    <a:pt x="78" y="319"/>
                    <a:pt x="78" y="319"/>
                    <a:pt x="78" y="319"/>
                  </a:cubicBezTo>
                  <a:cubicBezTo>
                    <a:pt x="79" y="326"/>
                    <a:pt x="79" y="326"/>
                    <a:pt x="79" y="326"/>
                  </a:cubicBezTo>
                  <a:cubicBezTo>
                    <a:pt x="85" y="347"/>
                    <a:pt x="85" y="347"/>
                    <a:pt x="85" y="347"/>
                  </a:cubicBezTo>
                  <a:cubicBezTo>
                    <a:pt x="95" y="368"/>
                    <a:pt x="95" y="368"/>
                    <a:pt x="95" y="368"/>
                  </a:cubicBezTo>
                  <a:cubicBezTo>
                    <a:pt x="95" y="368"/>
                    <a:pt x="106" y="378"/>
                    <a:pt x="105" y="379"/>
                  </a:cubicBezTo>
                  <a:cubicBezTo>
                    <a:pt x="105" y="379"/>
                    <a:pt x="103" y="393"/>
                    <a:pt x="105" y="395"/>
                  </a:cubicBezTo>
                  <a:cubicBezTo>
                    <a:pt x="108" y="398"/>
                    <a:pt x="121" y="399"/>
                    <a:pt x="119" y="406"/>
                  </a:cubicBezTo>
                  <a:cubicBezTo>
                    <a:pt x="117" y="412"/>
                    <a:pt x="103" y="411"/>
                    <a:pt x="94" y="416"/>
                  </a:cubicBezTo>
                  <a:cubicBezTo>
                    <a:pt x="86" y="421"/>
                    <a:pt x="96" y="429"/>
                    <a:pt x="96" y="429"/>
                  </a:cubicBezTo>
                  <a:cubicBezTo>
                    <a:pt x="95" y="436"/>
                    <a:pt x="89" y="435"/>
                    <a:pt x="89" y="435"/>
                  </a:cubicBezTo>
                  <a:cubicBezTo>
                    <a:pt x="89" y="435"/>
                    <a:pt x="86" y="433"/>
                    <a:pt x="83" y="434"/>
                  </a:cubicBezTo>
                  <a:cubicBezTo>
                    <a:pt x="79" y="435"/>
                    <a:pt x="67" y="438"/>
                    <a:pt x="67" y="438"/>
                  </a:cubicBezTo>
                  <a:cubicBezTo>
                    <a:pt x="65" y="448"/>
                    <a:pt x="65" y="448"/>
                    <a:pt x="65" y="448"/>
                  </a:cubicBezTo>
                  <a:cubicBezTo>
                    <a:pt x="65" y="448"/>
                    <a:pt x="59" y="457"/>
                    <a:pt x="63" y="459"/>
                  </a:cubicBezTo>
                  <a:cubicBezTo>
                    <a:pt x="66" y="461"/>
                    <a:pt x="74" y="473"/>
                    <a:pt x="75" y="478"/>
                  </a:cubicBezTo>
                  <a:cubicBezTo>
                    <a:pt x="77" y="483"/>
                    <a:pt x="84" y="486"/>
                    <a:pt x="84" y="500"/>
                  </a:cubicBezTo>
                  <a:cubicBezTo>
                    <a:pt x="83" y="514"/>
                    <a:pt x="91" y="528"/>
                    <a:pt x="91" y="528"/>
                  </a:cubicBezTo>
                  <a:cubicBezTo>
                    <a:pt x="91" y="528"/>
                    <a:pt x="97" y="538"/>
                    <a:pt x="93" y="544"/>
                  </a:cubicBezTo>
                  <a:cubicBezTo>
                    <a:pt x="90" y="550"/>
                    <a:pt x="79" y="550"/>
                    <a:pt x="79" y="550"/>
                  </a:cubicBezTo>
                  <a:cubicBezTo>
                    <a:pt x="54" y="541"/>
                    <a:pt x="54" y="541"/>
                    <a:pt x="54" y="541"/>
                  </a:cubicBezTo>
                  <a:cubicBezTo>
                    <a:pt x="54" y="541"/>
                    <a:pt x="16" y="529"/>
                    <a:pt x="10" y="529"/>
                  </a:cubicBezTo>
                  <a:cubicBezTo>
                    <a:pt x="3" y="529"/>
                    <a:pt x="10" y="542"/>
                    <a:pt x="10" y="542"/>
                  </a:cubicBezTo>
                  <a:cubicBezTo>
                    <a:pt x="10" y="542"/>
                    <a:pt x="5" y="542"/>
                    <a:pt x="3" y="550"/>
                  </a:cubicBezTo>
                  <a:cubicBezTo>
                    <a:pt x="0" y="559"/>
                    <a:pt x="14" y="558"/>
                    <a:pt x="14" y="558"/>
                  </a:cubicBezTo>
                  <a:cubicBezTo>
                    <a:pt x="26" y="555"/>
                    <a:pt x="26" y="555"/>
                    <a:pt x="26" y="555"/>
                  </a:cubicBezTo>
                  <a:cubicBezTo>
                    <a:pt x="32" y="567"/>
                    <a:pt x="32" y="567"/>
                    <a:pt x="32" y="567"/>
                  </a:cubicBezTo>
                  <a:cubicBezTo>
                    <a:pt x="43" y="581"/>
                    <a:pt x="43" y="581"/>
                    <a:pt x="43" y="581"/>
                  </a:cubicBezTo>
                  <a:cubicBezTo>
                    <a:pt x="43" y="581"/>
                    <a:pt x="44" y="590"/>
                    <a:pt x="47" y="598"/>
                  </a:cubicBezTo>
                  <a:cubicBezTo>
                    <a:pt x="50" y="606"/>
                    <a:pt x="48" y="621"/>
                    <a:pt x="48" y="621"/>
                  </a:cubicBezTo>
                  <a:cubicBezTo>
                    <a:pt x="74" y="628"/>
                    <a:pt x="74" y="628"/>
                    <a:pt x="74" y="628"/>
                  </a:cubicBezTo>
                  <a:cubicBezTo>
                    <a:pt x="74" y="628"/>
                    <a:pt x="79" y="632"/>
                    <a:pt x="81" y="639"/>
                  </a:cubicBezTo>
                  <a:cubicBezTo>
                    <a:pt x="83" y="645"/>
                    <a:pt x="92" y="642"/>
                    <a:pt x="92" y="642"/>
                  </a:cubicBezTo>
                  <a:cubicBezTo>
                    <a:pt x="92" y="642"/>
                    <a:pt x="96" y="639"/>
                    <a:pt x="96" y="638"/>
                  </a:cubicBezTo>
                  <a:cubicBezTo>
                    <a:pt x="97" y="637"/>
                    <a:pt x="114" y="626"/>
                    <a:pt x="114" y="626"/>
                  </a:cubicBezTo>
                  <a:cubicBezTo>
                    <a:pt x="140" y="621"/>
                    <a:pt x="140" y="621"/>
                    <a:pt x="140" y="621"/>
                  </a:cubicBezTo>
                  <a:cubicBezTo>
                    <a:pt x="158" y="618"/>
                    <a:pt x="158" y="618"/>
                    <a:pt x="158" y="618"/>
                  </a:cubicBezTo>
                  <a:cubicBezTo>
                    <a:pt x="157" y="613"/>
                    <a:pt x="157" y="613"/>
                    <a:pt x="157" y="613"/>
                  </a:cubicBezTo>
                  <a:cubicBezTo>
                    <a:pt x="137" y="591"/>
                    <a:pt x="137" y="591"/>
                    <a:pt x="137" y="591"/>
                  </a:cubicBezTo>
                  <a:cubicBezTo>
                    <a:pt x="137" y="591"/>
                    <a:pt x="124" y="574"/>
                    <a:pt x="123" y="574"/>
                  </a:cubicBezTo>
                  <a:cubicBezTo>
                    <a:pt x="122" y="573"/>
                    <a:pt x="126" y="573"/>
                    <a:pt x="126" y="573"/>
                  </a:cubicBezTo>
                  <a:cubicBezTo>
                    <a:pt x="126" y="573"/>
                    <a:pt x="135" y="576"/>
                    <a:pt x="139" y="577"/>
                  </a:cubicBezTo>
                  <a:cubicBezTo>
                    <a:pt x="144" y="579"/>
                    <a:pt x="157" y="588"/>
                    <a:pt x="157" y="588"/>
                  </a:cubicBezTo>
                  <a:cubicBezTo>
                    <a:pt x="189" y="608"/>
                    <a:pt x="189" y="608"/>
                    <a:pt x="189" y="608"/>
                  </a:cubicBezTo>
                  <a:cubicBezTo>
                    <a:pt x="208" y="618"/>
                    <a:pt x="208" y="618"/>
                    <a:pt x="208" y="618"/>
                  </a:cubicBezTo>
                  <a:cubicBezTo>
                    <a:pt x="208" y="618"/>
                    <a:pt x="205" y="609"/>
                    <a:pt x="205" y="599"/>
                  </a:cubicBezTo>
                  <a:cubicBezTo>
                    <a:pt x="205" y="590"/>
                    <a:pt x="216" y="596"/>
                    <a:pt x="216" y="596"/>
                  </a:cubicBezTo>
                  <a:cubicBezTo>
                    <a:pt x="216" y="613"/>
                    <a:pt x="225" y="619"/>
                    <a:pt x="225" y="619"/>
                  </a:cubicBezTo>
                  <a:cubicBezTo>
                    <a:pt x="233" y="610"/>
                    <a:pt x="233" y="610"/>
                    <a:pt x="233" y="610"/>
                  </a:cubicBezTo>
                  <a:cubicBezTo>
                    <a:pt x="237" y="589"/>
                    <a:pt x="237" y="589"/>
                    <a:pt x="237" y="589"/>
                  </a:cubicBezTo>
                  <a:cubicBezTo>
                    <a:pt x="237" y="589"/>
                    <a:pt x="264" y="601"/>
                    <a:pt x="269" y="605"/>
                  </a:cubicBezTo>
                  <a:cubicBezTo>
                    <a:pt x="273" y="609"/>
                    <a:pt x="265" y="614"/>
                    <a:pt x="265" y="614"/>
                  </a:cubicBezTo>
                  <a:cubicBezTo>
                    <a:pt x="265" y="614"/>
                    <a:pt x="268" y="616"/>
                    <a:pt x="273" y="618"/>
                  </a:cubicBezTo>
                  <a:cubicBezTo>
                    <a:pt x="278" y="620"/>
                    <a:pt x="291" y="632"/>
                    <a:pt x="291" y="632"/>
                  </a:cubicBezTo>
                  <a:cubicBezTo>
                    <a:pt x="302" y="618"/>
                    <a:pt x="302" y="618"/>
                    <a:pt x="302" y="618"/>
                  </a:cubicBezTo>
                  <a:cubicBezTo>
                    <a:pt x="323" y="611"/>
                    <a:pt x="323" y="611"/>
                    <a:pt x="323" y="611"/>
                  </a:cubicBezTo>
                  <a:cubicBezTo>
                    <a:pt x="349" y="602"/>
                    <a:pt x="349" y="602"/>
                    <a:pt x="349" y="602"/>
                  </a:cubicBezTo>
                  <a:cubicBezTo>
                    <a:pt x="382" y="600"/>
                    <a:pt x="382" y="600"/>
                    <a:pt x="382" y="600"/>
                  </a:cubicBezTo>
                  <a:cubicBezTo>
                    <a:pt x="382" y="600"/>
                    <a:pt x="385" y="597"/>
                    <a:pt x="396" y="595"/>
                  </a:cubicBezTo>
                  <a:cubicBezTo>
                    <a:pt x="406" y="592"/>
                    <a:pt x="423" y="591"/>
                    <a:pt x="423" y="591"/>
                  </a:cubicBezTo>
                  <a:cubicBezTo>
                    <a:pt x="452" y="591"/>
                    <a:pt x="452" y="591"/>
                    <a:pt x="452" y="591"/>
                  </a:cubicBezTo>
                  <a:cubicBezTo>
                    <a:pt x="452" y="591"/>
                    <a:pt x="463" y="595"/>
                    <a:pt x="469" y="596"/>
                  </a:cubicBezTo>
                  <a:cubicBezTo>
                    <a:pt x="475" y="596"/>
                    <a:pt x="481" y="594"/>
                    <a:pt x="481" y="594"/>
                  </a:cubicBezTo>
                  <a:cubicBezTo>
                    <a:pt x="496" y="608"/>
                    <a:pt x="496" y="608"/>
                    <a:pt x="496" y="608"/>
                  </a:cubicBezTo>
                  <a:cubicBezTo>
                    <a:pt x="496" y="608"/>
                    <a:pt x="515" y="609"/>
                    <a:pt x="528" y="609"/>
                  </a:cubicBezTo>
                  <a:cubicBezTo>
                    <a:pt x="541" y="609"/>
                    <a:pt x="554" y="613"/>
                    <a:pt x="554" y="613"/>
                  </a:cubicBezTo>
                  <a:cubicBezTo>
                    <a:pt x="554" y="613"/>
                    <a:pt x="564" y="596"/>
                    <a:pt x="577" y="584"/>
                  </a:cubicBezTo>
                  <a:cubicBezTo>
                    <a:pt x="591" y="571"/>
                    <a:pt x="609" y="567"/>
                    <a:pt x="618" y="567"/>
                  </a:cubicBezTo>
                  <a:cubicBezTo>
                    <a:pt x="627" y="567"/>
                    <a:pt x="622" y="578"/>
                    <a:pt x="622" y="578"/>
                  </a:cubicBezTo>
                  <a:cubicBezTo>
                    <a:pt x="648" y="574"/>
                    <a:pt x="648" y="574"/>
                    <a:pt x="648" y="574"/>
                  </a:cubicBezTo>
                  <a:cubicBezTo>
                    <a:pt x="648" y="574"/>
                    <a:pt x="651" y="565"/>
                    <a:pt x="652" y="563"/>
                  </a:cubicBezTo>
                  <a:cubicBezTo>
                    <a:pt x="652" y="561"/>
                    <a:pt x="661" y="537"/>
                    <a:pt x="663" y="531"/>
                  </a:cubicBezTo>
                  <a:cubicBezTo>
                    <a:pt x="665" y="526"/>
                    <a:pt x="680" y="525"/>
                    <a:pt x="680" y="525"/>
                  </a:cubicBezTo>
                  <a:cubicBezTo>
                    <a:pt x="688" y="528"/>
                    <a:pt x="688" y="528"/>
                    <a:pt x="688" y="528"/>
                  </a:cubicBezTo>
                  <a:cubicBezTo>
                    <a:pt x="710" y="528"/>
                    <a:pt x="710" y="528"/>
                    <a:pt x="710" y="528"/>
                  </a:cubicBezTo>
                  <a:cubicBezTo>
                    <a:pt x="721" y="522"/>
                    <a:pt x="721" y="522"/>
                    <a:pt x="721" y="522"/>
                  </a:cubicBezTo>
                  <a:cubicBezTo>
                    <a:pt x="715" y="515"/>
                    <a:pt x="718" y="500"/>
                    <a:pt x="725" y="490"/>
                  </a:cubicBezTo>
                  <a:cubicBezTo>
                    <a:pt x="732" y="480"/>
                    <a:pt x="748" y="471"/>
                    <a:pt x="748" y="471"/>
                  </a:cubicBezTo>
                  <a:cubicBezTo>
                    <a:pt x="767" y="462"/>
                    <a:pt x="767" y="462"/>
                    <a:pt x="767" y="462"/>
                  </a:cubicBezTo>
                  <a:cubicBezTo>
                    <a:pt x="780" y="456"/>
                    <a:pt x="780" y="456"/>
                    <a:pt x="780" y="456"/>
                  </a:cubicBezTo>
                  <a:cubicBezTo>
                    <a:pt x="786" y="448"/>
                    <a:pt x="786" y="448"/>
                    <a:pt x="786" y="448"/>
                  </a:cubicBezTo>
                  <a:cubicBezTo>
                    <a:pt x="786" y="448"/>
                    <a:pt x="814" y="436"/>
                    <a:pt x="819" y="433"/>
                  </a:cubicBezTo>
                  <a:cubicBezTo>
                    <a:pt x="824" y="430"/>
                    <a:pt x="833" y="425"/>
                    <a:pt x="833" y="425"/>
                  </a:cubicBezTo>
                  <a:cubicBezTo>
                    <a:pt x="833" y="425"/>
                    <a:pt x="822" y="400"/>
                    <a:pt x="820" y="386"/>
                  </a:cubicBezTo>
                  <a:cubicBezTo>
                    <a:pt x="819" y="373"/>
                    <a:pt x="821" y="354"/>
                    <a:pt x="821" y="354"/>
                  </a:cubicBezTo>
                  <a:cubicBezTo>
                    <a:pt x="829" y="348"/>
                    <a:pt x="829" y="348"/>
                    <a:pt x="829" y="348"/>
                  </a:cubicBezTo>
                  <a:cubicBezTo>
                    <a:pt x="829" y="348"/>
                    <a:pt x="842" y="347"/>
                    <a:pt x="845" y="344"/>
                  </a:cubicBezTo>
                  <a:cubicBezTo>
                    <a:pt x="848" y="340"/>
                    <a:pt x="843" y="338"/>
                    <a:pt x="835" y="33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9">
              <a:extLst>
                <a:ext uri="{FF2B5EF4-FFF2-40B4-BE49-F238E27FC236}">
                  <a16:creationId xmlns:a16="http://schemas.microsoft.com/office/drawing/2014/main" id="{415C77EE-43F7-4443-AA3E-AEA1FE146C01}"/>
                </a:ext>
              </a:extLst>
            </p:cNvPr>
            <p:cNvSpPr>
              <a:spLocks/>
            </p:cNvSpPr>
            <p:nvPr/>
          </p:nvSpPr>
          <p:spPr bwMode="auto">
            <a:xfrm>
              <a:off x="2155580" y="4693738"/>
              <a:ext cx="783746" cy="999421"/>
            </a:xfrm>
            <a:custGeom>
              <a:avLst/>
              <a:gdLst>
                <a:gd name="T0" fmla="*/ 639 w 649"/>
                <a:gd name="T1" fmla="*/ 621 h 826"/>
                <a:gd name="T2" fmla="*/ 605 w 649"/>
                <a:gd name="T3" fmla="*/ 588 h 826"/>
                <a:gd name="T4" fmla="*/ 573 w 649"/>
                <a:gd name="T5" fmla="*/ 589 h 826"/>
                <a:gd name="T6" fmla="*/ 549 w 649"/>
                <a:gd name="T7" fmla="*/ 558 h 826"/>
                <a:gd name="T8" fmla="*/ 542 w 649"/>
                <a:gd name="T9" fmla="*/ 481 h 826"/>
                <a:gd name="T10" fmla="*/ 563 w 649"/>
                <a:gd name="T11" fmla="*/ 450 h 826"/>
                <a:gd name="T12" fmla="*/ 541 w 649"/>
                <a:gd name="T13" fmla="*/ 427 h 826"/>
                <a:gd name="T14" fmla="*/ 509 w 649"/>
                <a:gd name="T15" fmla="*/ 401 h 826"/>
                <a:gd name="T16" fmla="*/ 522 w 649"/>
                <a:gd name="T17" fmla="*/ 380 h 826"/>
                <a:gd name="T18" fmla="*/ 563 w 649"/>
                <a:gd name="T19" fmla="*/ 343 h 826"/>
                <a:gd name="T20" fmla="*/ 536 w 649"/>
                <a:gd name="T21" fmla="*/ 319 h 826"/>
                <a:gd name="T22" fmla="*/ 567 w 649"/>
                <a:gd name="T23" fmla="*/ 273 h 826"/>
                <a:gd name="T24" fmla="*/ 528 w 649"/>
                <a:gd name="T25" fmla="*/ 225 h 826"/>
                <a:gd name="T26" fmla="*/ 541 w 649"/>
                <a:gd name="T27" fmla="*/ 202 h 826"/>
                <a:gd name="T28" fmla="*/ 557 w 649"/>
                <a:gd name="T29" fmla="*/ 184 h 826"/>
                <a:gd name="T30" fmla="*/ 580 w 649"/>
                <a:gd name="T31" fmla="*/ 190 h 826"/>
                <a:gd name="T32" fmla="*/ 618 w 649"/>
                <a:gd name="T33" fmla="*/ 193 h 826"/>
                <a:gd name="T34" fmla="*/ 616 w 649"/>
                <a:gd name="T35" fmla="*/ 169 h 826"/>
                <a:gd name="T36" fmla="*/ 567 w 649"/>
                <a:gd name="T37" fmla="*/ 112 h 826"/>
                <a:gd name="T38" fmla="*/ 536 w 649"/>
                <a:gd name="T39" fmla="*/ 59 h 826"/>
                <a:gd name="T40" fmla="*/ 539 w 649"/>
                <a:gd name="T41" fmla="*/ 24 h 826"/>
                <a:gd name="T42" fmla="*/ 521 w 649"/>
                <a:gd name="T43" fmla="*/ 0 h 826"/>
                <a:gd name="T44" fmla="*/ 521 w 649"/>
                <a:gd name="T45" fmla="*/ 61 h 826"/>
                <a:gd name="T46" fmla="*/ 500 w 649"/>
                <a:gd name="T47" fmla="*/ 56 h 826"/>
                <a:gd name="T48" fmla="*/ 467 w 649"/>
                <a:gd name="T49" fmla="*/ 39 h 826"/>
                <a:gd name="T50" fmla="*/ 413 w 649"/>
                <a:gd name="T51" fmla="*/ 62 h 826"/>
                <a:gd name="T52" fmla="*/ 350 w 649"/>
                <a:gd name="T53" fmla="*/ 58 h 826"/>
                <a:gd name="T54" fmla="*/ 236 w 649"/>
                <a:gd name="T55" fmla="*/ 127 h 826"/>
                <a:gd name="T56" fmla="*/ 198 w 649"/>
                <a:gd name="T57" fmla="*/ 197 h 826"/>
                <a:gd name="T58" fmla="*/ 131 w 649"/>
                <a:gd name="T59" fmla="*/ 243 h 826"/>
                <a:gd name="T60" fmla="*/ 163 w 649"/>
                <a:gd name="T61" fmla="*/ 259 h 826"/>
                <a:gd name="T62" fmla="*/ 200 w 649"/>
                <a:gd name="T63" fmla="*/ 224 h 826"/>
                <a:gd name="T64" fmla="*/ 270 w 649"/>
                <a:gd name="T65" fmla="*/ 205 h 826"/>
                <a:gd name="T66" fmla="*/ 277 w 649"/>
                <a:gd name="T67" fmla="*/ 226 h 826"/>
                <a:gd name="T68" fmla="*/ 295 w 649"/>
                <a:gd name="T69" fmla="*/ 277 h 826"/>
                <a:gd name="T70" fmla="*/ 290 w 649"/>
                <a:gd name="T71" fmla="*/ 324 h 826"/>
                <a:gd name="T72" fmla="*/ 315 w 649"/>
                <a:gd name="T73" fmla="*/ 350 h 826"/>
                <a:gd name="T74" fmla="*/ 301 w 649"/>
                <a:gd name="T75" fmla="*/ 390 h 826"/>
                <a:gd name="T76" fmla="*/ 272 w 649"/>
                <a:gd name="T77" fmla="*/ 455 h 826"/>
                <a:gd name="T78" fmla="*/ 200 w 649"/>
                <a:gd name="T79" fmla="*/ 510 h 826"/>
                <a:gd name="T80" fmla="*/ 153 w 649"/>
                <a:gd name="T81" fmla="*/ 532 h 826"/>
                <a:gd name="T82" fmla="*/ 96 w 649"/>
                <a:gd name="T83" fmla="*/ 569 h 826"/>
                <a:gd name="T84" fmla="*/ 0 w 649"/>
                <a:gd name="T85" fmla="*/ 619 h 826"/>
                <a:gd name="T86" fmla="*/ 46 w 649"/>
                <a:gd name="T87" fmla="*/ 661 h 826"/>
                <a:gd name="T88" fmla="*/ 57 w 649"/>
                <a:gd name="T89" fmla="*/ 685 h 826"/>
                <a:gd name="T90" fmla="*/ 102 w 649"/>
                <a:gd name="T91" fmla="*/ 662 h 826"/>
                <a:gd name="T92" fmla="*/ 50 w 649"/>
                <a:gd name="T93" fmla="*/ 704 h 826"/>
                <a:gd name="T94" fmla="*/ 119 w 649"/>
                <a:gd name="T95" fmla="*/ 713 h 826"/>
                <a:gd name="T96" fmla="*/ 179 w 649"/>
                <a:gd name="T97" fmla="*/ 672 h 826"/>
                <a:gd name="T98" fmla="*/ 213 w 649"/>
                <a:gd name="T99" fmla="*/ 684 h 826"/>
                <a:gd name="T100" fmla="*/ 275 w 649"/>
                <a:gd name="T101" fmla="*/ 702 h 826"/>
                <a:gd name="T102" fmla="*/ 260 w 649"/>
                <a:gd name="T103" fmla="*/ 721 h 826"/>
                <a:gd name="T104" fmla="*/ 271 w 649"/>
                <a:gd name="T105" fmla="*/ 754 h 826"/>
                <a:gd name="T106" fmla="*/ 345 w 649"/>
                <a:gd name="T107" fmla="*/ 719 h 826"/>
                <a:gd name="T108" fmla="*/ 381 w 649"/>
                <a:gd name="T109" fmla="*/ 779 h 826"/>
                <a:gd name="T110" fmla="*/ 453 w 649"/>
                <a:gd name="T111" fmla="*/ 822 h 826"/>
                <a:gd name="T112" fmla="*/ 522 w 649"/>
                <a:gd name="T113" fmla="*/ 800 h 826"/>
                <a:gd name="T114" fmla="*/ 558 w 649"/>
                <a:gd name="T115" fmla="*/ 745 h 826"/>
                <a:gd name="T116" fmla="*/ 626 w 649"/>
                <a:gd name="T117" fmla="*/ 720 h 826"/>
                <a:gd name="T118" fmla="*/ 642 w 649"/>
                <a:gd name="T119" fmla="*/ 661 h 826"/>
                <a:gd name="T120" fmla="*/ 649 w 649"/>
                <a:gd name="T121" fmla="*/ 628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9" h="826">
                  <a:moveTo>
                    <a:pt x="649" y="628"/>
                  </a:moveTo>
                  <a:cubicBezTo>
                    <a:pt x="649" y="628"/>
                    <a:pt x="649" y="628"/>
                    <a:pt x="648" y="626"/>
                  </a:cubicBezTo>
                  <a:cubicBezTo>
                    <a:pt x="648" y="624"/>
                    <a:pt x="645" y="621"/>
                    <a:pt x="639" y="621"/>
                  </a:cubicBezTo>
                  <a:cubicBezTo>
                    <a:pt x="632" y="621"/>
                    <a:pt x="626" y="623"/>
                    <a:pt x="621" y="620"/>
                  </a:cubicBezTo>
                  <a:cubicBezTo>
                    <a:pt x="616" y="618"/>
                    <a:pt x="618" y="606"/>
                    <a:pt x="618" y="602"/>
                  </a:cubicBezTo>
                  <a:cubicBezTo>
                    <a:pt x="617" y="599"/>
                    <a:pt x="605" y="588"/>
                    <a:pt x="605" y="588"/>
                  </a:cubicBezTo>
                  <a:cubicBezTo>
                    <a:pt x="605" y="588"/>
                    <a:pt x="602" y="584"/>
                    <a:pt x="597" y="586"/>
                  </a:cubicBezTo>
                  <a:cubicBezTo>
                    <a:pt x="592" y="587"/>
                    <a:pt x="580" y="601"/>
                    <a:pt x="580" y="601"/>
                  </a:cubicBezTo>
                  <a:cubicBezTo>
                    <a:pt x="580" y="601"/>
                    <a:pt x="577" y="597"/>
                    <a:pt x="573" y="589"/>
                  </a:cubicBezTo>
                  <a:cubicBezTo>
                    <a:pt x="569" y="581"/>
                    <a:pt x="567" y="584"/>
                    <a:pt x="567" y="584"/>
                  </a:cubicBezTo>
                  <a:cubicBezTo>
                    <a:pt x="567" y="584"/>
                    <a:pt x="560" y="578"/>
                    <a:pt x="559" y="575"/>
                  </a:cubicBezTo>
                  <a:cubicBezTo>
                    <a:pt x="558" y="572"/>
                    <a:pt x="553" y="565"/>
                    <a:pt x="549" y="558"/>
                  </a:cubicBezTo>
                  <a:cubicBezTo>
                    <a:pt x="545" y="552"/>
                    <a:pt x="529" y="514"/>
                    <a:pt x="528" y="506"/>
                  </a:cubicBezTo>
                  <a:cubicBezTo>
                    <a:pt x="527" y="499"/>
                    <a:pt x="530" y="498"/>
                    <a:pt x="533" y="495"/>
                  </a:cubicBezTo>
                  <a:cubicBezTo>
                    <a:pt x="536" y="492"/>
                    <a:pt x="542" y="481"/>
                    <a:pt x="542" y="481"/>
                  </a:cubicBezTo>
                  <a:cubicBezTo>
                    <a:pt x="539" y="478"/>
                    <a:pt x="539" y="478"/>
                    <a:pt x="539" y="478"/>
                  </a:cubicBezTo>
                  <a:cubicBezTo>
                    <a:pt x="554" y="461"/>
                    <a:pt x="554" y="461"/>
                    <a:pt x="554" y="461"/>
                  </a:cubicBezTo>
                  <a:cubicBezTo>
                    <a:pt x="554" y="461"/>
                    <a:pt x="562" y="454"/>
                    <a:pt x="563" y="450"/>
                  </a:cubicBezTo>
                  <a:cubicBezTo>
                    <a:pt x="565" y="445"/>
                    <a:pt x="573" y="443"/>
                    <a:pt x="576" y="439"/>
                  </a:cubicBezTo>
                  <a:cubicBezTo>
                    <a:pt x="579" y="434"/>
                    <a:pt x="572" y="433"/>
                    <a:pt x="564" y="431"/>
                  </a:cubicBezTo>
                  <a:cubicBezTo>
                    <a:pt x="557" y="430"/>
                    <a:pt x="550" y="430"/>
                    <a:pt x="541" y="427"/>
                  </a:cubicBezTo>
                  <a:cubicBezTo>
                    <a:pt x="532" y="424"/>
                    <a:pt x="530" y="421"/>
                    <a:pt x="527" y="417"/>
                  </a:cubicBezTo>
                  <a:cubicBezTo>
                    <a:pt x="523" y="414"/>
                    <a:pt x="526" y="413"/>
                    <a:pt x="521" y="410"/>
                  </a:cubicBezTo>
                  <a:cubicBezTo>
                    <a:pt x="516" y="407"/>
                    <a:pt x="509" y="401"/>
                    <a:pt x="509" y="401"/>
                  </a:cubicBezTo>
                  <a:cubicBezTo>
                    <a:pt x="514" y="392"/>
                    <a:pt x="514" y="392"/>
                    <a:pt x="514" y="392"/>
                  </a:cubicBezTo>
                  <a:cubicBezTo>
                    <a:pt x="510" y="389"/>
                    <a:pt x="510" y="389"/>
                    <a:pt x="510" y="389"/>
                  </a:cubicBezTo>
                  <a:cubicBezTo>
                    <a:pt x="522" y="380"/>
                    <a:pt x="522" y="380"/>
                    <a:pt x="522" y="380"/>
                  </a:cubicBezTo>
                  <a:cubicBezTo>
                    <a:pt x="522" y="380"/>
                    <a:pt x="544" y="367"/>
                    <a:pt x="549" y="365"/>
                  </a:cubicBezTo>
                  <a:cubicBezTo>
                    <a:pt x="554" y="362"/>
                    <a:pt x="562" y="361"/>
                    <a:pt x="563" y="357"/>
                  </a:cubicBezTo>
                  <a:cubicBezTo>
                    <a:pt x="565" y="353"/>
                    <a:pt x="564" y="346"/>
                    <a:pt x="563" y="343"/>
                  </a:cubicBezTo>
                  <a:cubicBezTo>
                    <a:pt x="561" y="340"/>
                    <a:pt x="553" y="339"/>
                    <a:pt x="545" y="338"/>
                  </a:cubicBezTo>
                  <a:cubicBezTo>
                    <a:pt x="537" y="337"/>
                    <a:pt x="530" y="334"/>
                    <a:pt x="530" y="334"/>
                  </a:cubicBezTo>
                  <a:cubicBezTo>
                    <a:pt x="530" y="334"/>
                    <a:pt x="534" y="322"/>
                    <a:pt x="536" y="319"/>
                  </a:cubicBezTo>
                  <a:cubicBezTo>
                    <a:pt x="538" y="316"/>
                    <a:pt x="548" y="308"/>
                    <a:pt x="549" y="305"/>
                  </a:cubicBezTo>
                  <a:cubicBezTo>
                    <a:pt x="551" y="301"/>
                    <a:pt x="553" y="297"/>
                    <a:pt x="558" y="292"/>
                  </a:cubicBezTo>
                  <a:cubicBezTo>
                    <a:pt x="562" y="287"/>
                    <a:pt x="567" y="277"/>
                    <a:pt x="567" y="273"/>
                  </a:cubicBezTo>
                  <a:cubicBezTo>
                    <a:pt x="568" y="270"/>
                    <a:pt x="559" y="263"/>
                    <a:pt x="549" y="255"/>
                  </a:cubicBezTo>
                  <a:cubicBezTo>
                    <a:pt x="539" y="248"/>
                    <a:pt x="526" y="245"/>
                    <a:pt x="526" y="245"/>
                  </a:cubicBezTo>
                  <a:cubicBezTo>
                    <a:pt x="528" y="225"/>
                    <a:pt x="528" y="225"/>
                    <a:pt x="528" y="225"/>
                  </a:cubicBezTo>
                  <a:cubicBezTo>
                    <a:pt x="524" y="225"/>
                    <a:pt x="524" y="225"/>
                    <a:pt x="524" y="225"/>
                  </a:cubicBezTo>
                  <a:cubicBezTo>
                    <a:pt x="524" y="218"/>
                    <a:pt x="524" y="218"/>
                    <a:pt x="524" y="218"/>
                  </a:cubicBezTo>
                  <a:cubicBezTo>
                    <a:pt x="541" y="202"/>
                    <a:pt x="541" y="202"/>
                    <a:pt x="541" y="202"/>
                  </a:cubicBezTo>
                  <a:cubicBezTo>
                    <a:pt x="541" y="202"/>
                    <a:pt x="540" y="199"/>
                    <a:pt x="540" y="196"/>
                  </a:cubicBezTo>
                  <a:cubicBezTo>
                    <a:pt x="541" y="194"/>
                    <a:pt x="552" y="186"/>
                    <a:pt x="552" y="186"/>
                  </a:cubicBezTo>
                  <a:cubicBezTo>
                    <a:pt x="557" y="184"/>
                    <a:pt x="557" y="184"/>
                    <a:pt x="557" y="184"/>
                  </a:cubicBezTo>
                  <a:cubicBezTo>
                    <a:pt x="555" y="180"/>
                    <a:pt x="555" y="180"/>
                    <a:pt x="555" y="180"/>
                  </a:cubicBezTo>
                  <a:cubicBezTo>
                    <a:pt x="570" y="185"/>
                    <a:pt x="570" y="185"/>
                    <a:pt x="570" y="185"/>
                  </a:cubicBezTo>
                  <a:cubicBezTo>
                    <a:pt x="580" y="190"/>
                    <a:pt x="580" y="190"/>
                    <a:pt x="580" y="190"/>
                  </a:cubicBezTo>
                  <a:cubicBezTo>
                    <a:pt x="599" y="194"/>
                    <a:pt x="599" y="194"/>
                    <a:pt x="599" y="194"/>
                  </a:cubicBezTo>
                  <a:cubicBezTo>
                    <a:pt x="608" y="199"/>
                    <a:pt x="608" y="199"/>
                    <a:pt x="608" y="199"/>
                  </a:cubicBezTo>
                  <a:cubicBezTo>
                    <a:pt x="618" y="193"/>
                    <a:pt x="618" y="193"/>
                    <a:pt x="618" y="193"/>
                  </a:cubicBezTo>
                  <a:cubicBezTo>
                    <a:pt x="618" y="193"/>
                    <a:pt x="626" y="180"/>
                    <a:pt x="628" y="177"/>
                  </a:cubicBezTo>
                  <a:cubicBezTo>
                    <a:pt x="630" y="174"/>
                    <a:pt x="639" y="172"/>
                    <a:pt x="639" y="172"/>
                  </a:cubicBezTo>
                  <a:cubicBezTo>
                    <a:pt x="616" y="169"/>
                    <a:pt x="616" y="169"/>
                    <a:pt x="616" y="169"/>
                  </a:cubicBezTo>
                  <a:cubicBezTo>
                    <a:pt x="594" y="151"/>
                    <a:pt x="594" y="151"/>
                    <a:pt x="594" y="151"/>
                  </a:cubicBezTo>
                  <a:cubicBezTo>
                    <a:pt x="574" y="121"/>
                    <a:pt x="574" y="121"/>
                    <a:pt x="574" y="121"/>
                  </a:cubicBezTo>
                  <a:cubicBezTo>
                    <a:pt x="567" y="112"/>
                    <a:pt x="567" y="112"/>
                    <a:pt x="567" y="112"/>
                  </a:cubicBezTo>
                  <a:cubicBezTo>
                    <a:pt x="567" y="112"/>
                    <a:pt x="567" y="104"/>
                    <a:pt x="564" y="92"/>
                  </a:cubicBezTo>
                  <a:cubicBezTo>
                    <a:pt x="562" y="81"/>
                    <a:pt x="539" y="63"/>
                    <a:pt x="539" y="63"/>
                  </a:cubicBezTo>
                  <a:cubicBezTo>
                    <a:pt x="536" y="59"/>
                    <a:pt x="536" y="59"/>
                    <a:pt x="536" y="59"/>
                  </a:cubicBezTo>
                  <a:cubicBezTo>
                    <a:pt x="540" y="46"/>
                    <a:pt x="540" y="46"/>
                    <a:pt x="540" y="46"/>
                  </a:cubicBezTo>
                  <a:cubicBezTo>
                    <a:pt x="550" y="42"/>
                    <a:pt x="550" y="42"/>
                    <a:pt x="550" y="42"/>
                  </a:cubicBezTo>
                  <a:cubicBezTo>
                    <a:pt x="550" y="42"/>
                    <a:pt x="544" y="31"/>
                    <a:pt x="539" y="24"/>
                  </a:cubicBezTo>
                  <a:cubicBezTo>
                    <a:pt x="533" y="18"/>
                    <a:pt x="532" y="4"/>
                    <a:pt x="532" y="4"/>
                  </a:cubicBezTo>
                  <a:cubicBezTo>
                    <a:pt x="528" y="1"/>
                    <a:pt x="528" y="1"/>
                    <a:pt x="528" y="1"/>
                  </a:cubicBezTo>
                  <a:cubicBezTo>
                    <a:pt x="521" y="0"/>
                    <a:pt x="521" y="0"/>
                    <a:pt x="521" y="0"/>
                  </a:cubicBezTo>
                  <a:cubicBezTo>
                    <a:pt x="521" y="0"/>
                    <a:pt x="502" y="15"/>
                    <a:pt x="502" y="15"/>
                  </a:cubicBezTo>
                  <a:cubicBezTo>
                    <a:pt x="505" y="28"/>
                    <a:pt x="505" y="28"/>
                    <a:pt x="505" y="28"/>
                  </a:cubicBezTo>
                  <a:cubicBezTo>
                    <a:pt x="521" y="61"/>
                    <a:pt x="521" y="61"/>
                    <a:pt x="521" y="61"/>
                  </a:cubicBezTo>
                  <a:cubicBezTo>
                    <a:pt x="513" y="77"/>
                    <a:pt x="513" y="77"/>
                    <a:pt x="513" y="77"/>
                  </a:cubicBezTo>
                  <a:cubicBezTo>
                    <a:pt x="499" y="62"/>
                    <a:pt x="499" y="62"/>
                    <a:pt x="499" y="62"/>
                  </a:cubicBezTo>
                  <a:cubicBezTo>
                    <a:pt x="500" y="56"/>
                    <a:pt x="500" y="56"/>
                    <a:pt x="500" y="56"/>
                  </a:cubicBezTo>
                  <a:cubicBezTo>
                    <a:pt x="500" y="56"/>
                    <a:pt x="490" y="52"/>
                    <a:pt x="485" y="44"/>
                  </a:cubicBezTo>
                  <a:cubicBezTo>
                    <a:pt x="481" y="36"/>
                    <a:pt x="475" y="35"/>
                    <a:pt x="475" y="35"/>
                  </a:cubicBezTo>
                  <a:cubicBezTo>
                    <a:pt x="475" y="35"/>
                    <a:pt x="475" y="35"/>
                    <a:pt x="467" y="39"/>
                  </a:cubicBezTo>
                  <a:cubicBezTo>
                    <a:pt x="459" y="43"/>
                    <a:pt x="453" y="38"/>
                    <a:pt x="453" y="38"/>
                  </a:cubicBezTo>
                  <a:cubicBezTo>
                    <a:pt x="436" y="46"/>
                    <a:pt x="436" y="46"/>
                    <a:pt x="436" y="46"/>
                  </a:cubicBezTo>
                  <a:cubicBezTo>
                    <a:pt x="436" y="46"/>
                    <a:pt x="423" y="60"/>
                    <a:pt x="413" y="62"/>
                  </a:cubicBezTo>
                  <a:cubicBezTo>
                    <a:pt x="404" y="63"/>
                    <a:pt x="386" y="58"/>
                    <a:pt x="380" y="55"/>
                  </a:cubicBezTo>
                  <a:cubicBezTo>
                    <a:pt x="373" y="51"/>
                    <a:pt x="353" y="38"/>
                    <a:pt x="353" y="38"/>
                  </a:cubicBezTo>
                  <a:cubicBezTo>
                    <a:pt x="350" y="58"/>
                    <a:pt x="350" y="58"/>
                    <a:pt x="350" y="58"/>
                  </a:cubicBezTo>
                  <a:cubicBezTo>
                    <a:pt x="350" y="58"/>
                    <a:pt x="338" y="72"/>
                    <a:pt x="330" y="77"/>
                  </a:cubicBezTo>
                  <a:cubicBezTo>
                    <a:pt x="322" y="82"/>
                    <a:pt x="289" y="86"/>
                    <a:pt x="281" y="92"/>
                  </a:cubicBezTo>
                  <a:cubicBezTo>
                    <a:pt x="272" y="97"/>
                    <a:pt x="242" y="121"/>
                    <a:pt x="236" y="127"/>
                  </a:cubicBezTo>
                  <a:cubicBezTo>
                    <a:pt x="231" y="132"/>
                    <a:pt x="231" y="152"/>
                    <a:pt x="231" y="152"/>
                  </a:cubicBezTo>
                  <a:cubicBezTo>
                    <a:pt x="231" y="152"/>
                    <a:pt x="203" y="172"/>
                    <a:pt x="194" y="182"/>
                  </a:cubicBezTo>
                  <a:cubicBezTo>
                    <a:pt x="185" y="192"/>
                    <a:pt x="198" y="197"/>
                    <a:pt x="198" y="197"/>
                  </a:cubicBezTo>
                  <a:cubicBezTo>
                    <a:pt x="198" y="197"/>
                    <a:pt x="169" y="212"/>
                    <a:pt x="167" y="213"/>
                  </a:cubicBezTo>
                  <a:cubicBezTo>
                    <a:pt x="166" y="214"/>
                    <a:pt x="155" y="227"/>
                    <a:pt x="155" y="227"/>
                  </a:cubicBezTo>
                  <a:cubicBezTo>
                    <a:pt x="155" y="227"/>
                    <a:pt x="138" y="238"/>
                    <a:pt x="131" y="243"/>
                  </a:cubicBezTo>
                  <a:cubicBezTo>
                    <a:pt x="124" y="249"/>
                    <a:pt x="118" y="264"/>
                    <a:pt x="119" y="267"/>
                  </a:cubicBezTo>
                  <a:cubicBezTo>
                    <a:pt x="121" y="270"/>
                    <a:pt x="146" y="258"/>
                    <a:pt x="146" y="258"/>
                  </a:cubicBezTo>
                  <a:cubicBezTo>
                    <a:pt x="146" y="258"/>
                    <a:pt x="155" y="259"/>
                    <a:pt x="163" y="259"/>
                  </a:cubicBezTo>
                  <a:cubicBezTo>
                    <a:pt x="170" y="258"/>
                    <a:pt x="180" y="254"/>
                    <a:pt x="180" y="254"/>
                  </a:cubicBezTo>
                  <a:cubicBezTo>
                    <a:pt x="180" y="254"/>
                    <a:pt x="187" y="242"/>
                    <a:pt x="189" y="237"/>
                  </a:cubicBezTo>
                  <a:cubicBezTo>
                    <a:pt x="191" y="233"/>
                    <a:pt x="200" y="224"/>
                    <a:pt x="200" y="224"/>
                  </a:cubicBezTo>
                  <a:cubicBezTo>
                    <a:pt x="200" y="224"/>
                    <a:pt x="218" y="219"/>
                    <a:pt x="219" y="217"/>
                  </a:cubicBezTo>
                  <a:cubicBezTo>
                    <a:pt x="221" y="215"/>
                    <a:pt x="234" y="206"/>
                    <a:pt x="248" y="204"/>
                  </a:cubicBezTo>
                  <a:cubicBezTo>
                    <a:pt x="262" y="201"/>
                    <a:pt x="270" y="205"/>
                    <a:pt x="270" y="205"/>
                  </a:cubicBezTo>
                  <a:cubicBezTo>
                    <a:pt x="286" y="208"/>
                    <a:pt x="286" y="208"/>
                    <a:pt x="286" y="208"/>
                  </a:cubicBezTo>
                  <a:cubicBezTo>
                    <a:pt x="289" y="212"/>
                    <a:pt x="289" y="212"/>
                    <a:pt x="289" y="212"/>
                  </a:cubicBezTo>
                  <a:cubicBezTo>
                    <a:pt x="277" y="226"/>
                    <a:pt x="277" y="226"/>
                    <a:pt x="277" y="226"/>
                  </a:cubicBezTo>
                  <a:cubicBezTo>
                    <a:pt x="281" y="256"/>
                    <a:pt x="281" y="256"/>
                    <a:pt x="281" y="256"/>
                  </a:cubicBezTo>
                  <a:cubicBezTo>
                    <a:pt x="296" y="252"/>
                    <a:pt x="296" y="252"/>
                    <a:pt x="296" y="252"/>
                  </a:cubicBezTo>
                  <a:cubicBezTo>
                    <a:pt x="296" y="252"/>
                    <a:pt x="294" y="265"/>
                    <a:pt x="295" y="277"/>
                  </a:cubicBezTo>
                  <a:cubicBezTo>
                    <a:pt x="296" y="288"/>
                    <a:pt x="308" y="284"/>
                    <a:pt x="308" y="284"/>
                  </a:cubicBezTo>
                  <a:cubicBezTo>
                    <a:pt x="306" y="286"/>
                    <a:pt x="291" y="308"/>
                    <a:pt x="291" y="308"/>
                  </a:cubicBezTo>
                  <a:cubicBezTo>
                    <a:pt x="290" y="324"/>
                    <a:pt x="290" y="324"/>
                    <a:pt x="290" y="324"/>
                  </a:cubicBezTo>
                  <a:cubicBezTo>
                    <a:pt x="290" y="345"/>
                    <a:pt x="290" y="345"/>
                    <a:pt x="290" y="345"/>
                  </a:cubicBezTo>
                  <a:cubicBezTo>
                    <a:pt x="294" y="355"/>
                    <a:pt x="294" y="355"/>
                    <a:pt x="294" y="355"/>
                  </a:cubicBezTo>
                  <a:cubicBezTo>
                    <a:pt x="294" y="355"/>
                    <a:pt x="310" y="352"/>
                    <a:pt x="315" y="350"/>
                  </a:cubicBezTo>
                  <a:cubicBezTo>
                    <a:pt x="321" y="348"/>
                    <a:pt x="329" y="352"/>
                    <a:pt x="328" y="357"/>
                  </a:cubicBezTo>
                  <a:cubicBezTo>
                    <a:pt x="327" y="362"/>
                    <a:pt x="301" y="367"/>
                    <a:pt x="301" y="367"/>
                  </a:cubicBezTo>
                  <a:cubicBezTo>
                    <a:pt x="301" y="390"/>
                    <a:pt x="301" y="390"/>
                    <a:pt x="301" y="390"/>
                  </a:cubicBezTo>
                  <a:cubicBezTo>
                    <a:pt x="301" y="390"/>
                    <a:pt x="295" y="396"/>
                    <a:pt x="287" y="408"/>
                  </a:cubicBezTo>
                  <a:cubicBezTo>
                    <a:pt x="278" y="420"/>
                    <a:pt x="274" y="439"/>
                    <a:pt x="274" y="439"/>
                  </a:cubicBezTo>
                  <a:cubicBezTo>
                    <a:pt x="272" y="455"/>
                    <a:pt x="272" y="455"/>
                    <a:pt x="272" y="455"/>
                  </a:cubicBezTo>
                  <a:cubicBezTo>
                    <a:pt x="272" y="455"/>
                    <a:pt x="259" y="466"/>
                    <a:pt x="250" y="473"/>
                  </a:cubicBezTo>
                  <a:cubicBezTo>
                    <a:pt x="242" y="480"/>
                    <a:pt x="231" y="496"/>
                    <a:pt x="231" y="496"/>
                  </a:cubicBezTo>
                  <a:cubicBezTo>
                    <a:pt x="200" y="510"/>
                    <a:pt x="200" y="510"/>
                    <a:pt x="200" y="510"/>
                  </a:cubicBezTo>
                  <a:cubicBezTo>
                    <a:pt x="204" y="515"/>
                    <a:pt x="204" y="515"/>
                    <a:pt x="204" y="515"/>
                  </a:cubicBezTo>
                  <a:cubicBezTo>
                    <a:pt x="204" y="515"/>
                    <a:pt x="204" y="515"/>
                    <a:pt x="193" y="521"/>
                  </a:cubicBezTo>
                  <a:cubicBezTo>
                    <a:pt x="181" y="526"/>
                    <a:pt x="153" y="532"/>
                    <a:pt x="153" y="532"/>
                  </a:cubicBezTo>
                  <a:cubicBezTo>
                    <a:pt x="153" y="532"/>
                    <a:pt x="145" y="529"/>
                    <a:pt x="128" y="533"/>
                  </a:cubicBezTo>
                  <a:cubicBezTo>
                    <a:pt x="111" y="537"/>
                    <a:pt x="113" y="562"/>
                    <a:pt x="113" y="562"/>
                  </a:cubicBezTo>
                  <a:cubicBezTo>
                    <a:pt x="96" y="569"/>
                    <a:pt x="96" y="569"/>
                    <a:pt x="96" y="569"/>
                  </a:cubicBezTo>
                  <a:cubicBezTo>
                    <a:pt x="96" y="569"/>
                    <a:pt x="60" y="564"/>
                    <a:pt x="58" y="565"/>
                  </a:cubicBezTo>
                  <a:cubicBezTo>
                    <a:pt x="56" y="565"/>
                    <a:pt x="55" y="588"/>
                    <a:pt x="55" y="588"/>
                  </a:cubicBezTo>
                  <a:cubicBezTo>
                    <a:pt x="0" y="619"/>
                    <a:pt x="0" y="619"/>
                    <a:pt x="0" y="619"/>
                  </a:cubicBezTo>
                  <a:cubicBezTo>
                    <a:pt x="20" y="622"/>
                    <a:pt x="20" y="622"/>
                    <a:pt x="20" y="622"/>
                  </a:cubicBezTo>
                  <a:cubicBezTo>
                    <a:pt x="34" y="627"/>
                    <a:pt x="34" y="627"/>
                    <a:pt x="34" y="627"/>
                  </a:cubicBezTo>
                  <a:cubicBezTo>
                    <a:pt x="26" y="656"/>
                    <a:pt x="46" y="661"/>
                    <a:pt x="46" y="661"/>
                  </a:cubicBezTo>
                  <a:cubicBezTo>
                    <a:pt x="4" y="669"/>
                    <a:pt x="4" y="669"/>
                    <a:pt x="4" y="669"/>
                  </a:cubicBezTo>
                  <a:cubicBezTo>
                    <a:pt x="23" y="688"/>
                    <a:pt x="23" y="688"/>
                    <a:pt x="23" y="688"/>
                  </a:cubicBezTo>
                  <a:cubicBezTo>
                    <a:pt x="23" y="688"/>
                    <a:pt x="46" y="684"/>
                    <a:pt x="57" y="685"/>
                  </a:cubicBezTo>
                  <a:cubicBezTo>
                    <a:pt x="69" y="686"/>
                    <a:pt x="80" y="689"/>
                    <a:pt x="80" y="689"/>
                  </a:cubicBezTo>
                  <a:cubicBezTo>
                    <a:pt x="80" y="689"/>
                    <a:pt x="87" y="666"/>
                    <a:pt x="90" y="662"/>
                  </a:cubicBezTo>
                  <a:cubicBezTo>
                    <a:pt x="93" y="658"/>
                    <a:pt x="102" y="662"/>
                    <a:pt x="102" y="662"/>
                  </a:cubicBezTo>
                  <a:cubicBezTo>
                    <a:pt x="102" y="662"/>
                    <a:pt x="110" y="683"/>
                    <a:pt x="107" y="692"/>
                  </a:cubicBezTo>
                  <a:cubicBezTo>
                    <a:pt x="104" y="701"/>
                    <a:pt x="93" y="701"/>
                    <a:pt x="85" y="703"/>
                  </a:cubicBezTo>
                  <a:cubicBezTo>
                    <a:pt x="77" y="706"/>
                    <a:pt x="59" y="703"/>
                    <a:pt x="50" y="704"/>
                  </a:cubicBezTo>
                  <a:cubicBezTo>
                    <a:pt x="40" y="706"/>
                    <a:pt x="51" y="727"/>
                    <a:pt x="55" y="731"/>
                  </a:cubicBezTo>
                  <a:cubicBezTo>
                    <a:pt x="59" y="734"/>
                    <a:pt x="83" y="723"/>
                    <a:pt x="83" y="723"/>
                  </a:cubicBezTo>
                  <a:cubicBezTo>
                    <a:pt x="119" y="713"/>
                    <a:pt x="119" y="713"/>
                    <a:pt x="119" y="713"/>
                  </a:cubicBezTo>
                  <a:cubicBezTo>
                    <a:pt x="119" y="713"/>
                    <a:pt x="128" y="706"/>
                    <a:pt x="130" y="702"/>
                  </a:cubicBezTo>
                  <a:cubicBezTo>
                    <a:pt x="131" y="699"/>
                    <a:pt x="136" y="687"/>
                    <a:pt x="141" y="684"/>
                  </a:cubicBezTo>
                  <a:cubicBezTo>
                    <a:pt x="146" y="681"/>
                    <a:pt x="179" y="672"/>
                    <a:pt x="179" y="672"/>
                  </a:cubicBezTo>
                  <a:cubicBezTo>
                    <a:pt x="179" y="672"/>
                    <a:pt x="200" y="666"/>
                    <a:pt x="206" y="664"/>
                  </a:cubicBezTo>
                  <a:cubicBezTo>
                    <a:pt x="212" y="662"/>
                    <a:pt x="220" y="661"/>
                    <a:pt x="220" y="661"/>
                  </a:cubicBezTo>
                  <a:cubicBezTo>
                    <a:pt x="220" y="661"/>
                    <a:pt x="214" y="675"/>
                    <a:pt x="213" y="684"/>
                  </a:cubicBezTo>
                  <a:cubicBezTo>
                    <a:pt x="212" y="693"/>
                    <a:pt x="240" y="709"/>
                    <a:pt x="240" y="709"/>
                  </a:cubicBezTo>
                  <a:cubicBezTo>
                    <a:pt x="240" y="709"/>
                    <a:pt x="246" y="700"/>
                    <a:pt x="255" y="698"/>
                  </a:cubicBezTo>
                  <a:cubicBezTo>
                    <a:pt x="263" y="696"/>
                    <a:pt x="275" y="702"/>
                    <a:pt x="275" y="702"/>
                  </a:cubicBezTo>
                  <a:cubicBezTo>
                    <a:pt x="296" y="711"/>
                    <a:pt x="296" y="711"/>
                    <a:pt x="296" y="711"/>
                  </a:cubicBezTo>
                  <a:cubicBezTo>
                    <a:pt x="296" y="711"/>
                    <a:pt x="286" y="718"/>
                    <a:pt x="278" y="721"/>
                  </a:cubicBezTo>
                  <a:cubicBezTo>
                    <a:pt x="269" y="723"/>
                    <a:pt x="260" y="721"/>
                    <a:pt x="260" y="721"/>
                  </a:cubicBezTo>
                  <a:cubicBezTo>
                    <a:pt x="260" y="721"/>
                    <a:pt x="248" y="728"/>
                    <a:pt x="241" y="737"/>
                  </a:cubicBezTo>
                  <a:cubicBezTo>
                    <a:pt x="235" y="747"/>
                    <a:pt x="250" y="760"/>
                    <a:pt x="250" y="760"/>
                  </a:cubicBezTo>
                  <a:cubicBezTo>
                    <a:pt x="250" y="760"/>
                    <a:pt x="265" y="756"/>
                    <a:pt x="271" y="754"/>
                  </a:cubicBezTo>
                  <a:cubicBezTo>
                    <a:pt x="277" y="753"/>
                    <a:pt x="285" y="749"/>
                    <a:pt x="291" y="748"/>
                  </a:cubicBezTo>
                  <a:cubicBezTo>
                    <a:pt x="296" y="746"/>
                    <a:pt x="312" y="749"/>
                    <a:pt x="312" y="749"/>
                  </a:cubicBezTo>
                  <a:cubicBezTo>
                    <a:pt x="317" y="737"/>
                    <a:pt x="345" y="719"/>
                    <a:pt x="345" y="719"/>
                  </a:cubicBezTo>
                  <a:cubicBezTo>
                    <a:pt x="353" y="722"/>
                    <a:pt x="361" y="742"/>
                    <a:pt x="364" y="751"/>
                  </a:cubicBezTo>
                  <a:cubicBezTo>
                    <a:pt x="367" y="760"/>
                    <a:pt x="363" y="767"/>
                    <a:pt x="363" y="767"/>
                  </a:cubicBezTo>
                  <a:cubicBezTo>
                    <a:pt x="363" y="767"/>
                    <a:pt x="374" y="786"/>
                    <a:pt x="381" y="779"/>
                  </a:cubicBezTo>
                  <a:cubicBezTo>
                    <a:pt x="388" y="772"/>
                    <a:pt x="400" y="767"/>
                    <a:pt x="400" y="767"/>
                  </a:cubicBezTo>
                  <a:cubicBezTo>
                    <a:pt x="400" y="767"/>
                    <a:pt x="413" y="792"/>
                    <a:pt x="418" y="799"/>
                  </a:cubicBezTo>
                  <a:cubicBezTo>
                    <a:pt x="423" y="806"/>
                    <a:pt x="435" y="819"/>
                    <a:pt x="453" y="822"/>
                  </a:cubicBezTo>
                  <a:cubicBezTo>
                    <a:pt x="471" y="826"/>
                    <a:pt x="497" y="807"/>
                    <a:pt x="497" y="807"/>
                  </a:cubicBezTo>
                  <a:cubicBezTo>
                    <a:pt x="497" y="807"/>
                    <a:pt x="501" y="805"/>
                    <a:pt x="507" y="806"/>
                  </a:cubicBezTo>
                  <a:cubicBezTo>
                    <a:pt x="513" y="807"/>
                    <a:pt x="520" y="805"/>
                    <a:pt x="522" y="800"/>
                  </a:cubicBezTo>
                  <a:cubicBezTo>
                    <a:pt x="525" y="796"/>
                    <a:pt x="523" y="788"/>
                    <a:pt x="523" y="780"/>
                  </a:cubicBezTo>
                  <a:cubicBezTo>
                    <a:pt x="524" y="773"/>
                    <a:pt x="535" y="767"/>
                    <a:pt x="538" y="764"/>
                  </a:cubicBezTo>
                  <a:cubicBezTo>
                    <a:pt x="541" y="761"/>
                    <a:pt x="553" y="750"/>
                    <a:pt x="558" y="745"/>
                  </a:cubicBezTo>
                  <a:cubicBezTo>
                    <a:pt x="562" y="740"/>
                    <a:pt x="571" y="733"/>
                    <a:pt x="577" y="732"/>
                  </a:cubicBezTo>
                  <a:cubicBezTo>
                    <a:pt x="584" y="730"/>
                    <a:pt x="597" y="732"/>
                    <a:pt x="609" y="731"/>
                  </a:cubicBezTo>
                  <a:cubicBezTo>
                    <a:pt x="621" y="731"/>
                    <a:pt x="619" y="725"/>
                    <a:pt x="626" y="720"/>
                  </a:cubicBezTo>
                  <a:cubicBezTo>
                    <a:pt x="632" y="715"/>
                    <a:pt x="645" y="696"/>
                    <a:pt x="645" y="696"/>
                  </a:cubicBezTo>
                  <a:cubicBezTo>
                    <a:pt x="645" y="696"/>
                    <a:pt x="644" y="682"/>
                    <a:pt x="644" y="676"/>
                  </a:cubicBezTo>
                  <a:cubicBezTo>
                    <a:pt x="644" y="669"/>
                    <a:pt x="642" y="664"/>
                    <a:pt x="642" y="661"/>
                  </a:cubicBezTo>
                  <a:cubicBezTo>
                    <a:pt x="641" y="657"/>
                    <a:pt x="640" y="658"/>
                    <a:pt x="640" y="657"/>
                  </a:cubicBezTo>
                  <a:cubicBezTo>
                    <a:pt x="640" y="656"/>
                    <a:pt x="641" y="641"/>
                    <a:pt x="642" y="638"/>
                  </a:cubicBezTo>
                  <a:cubicBezTo>
                    <a:pt x="643" y="634"/>
                    <a:pt x="649" y="628"/>
                    <a:pt x="649" y="628"/>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20">
              <a:extLst>
                <a:ext uri="{FF2B5EF4-FFF2-40B4-BE49-F238E27FC236}">
                  <a16:creationId xmlns:a16="http://schemas.microsoft.com/office/drawing/2014/main" id="{3C2AC1CD-10F5-4FC9-A7D6-0E563BC11A88}"/>
                </a:ext>
              </a:extLst>
            </p:cNvPr>
            <p:cNvSpPr>
              <a:spLocks/>
            </p:cNvSpPr>
            <p:nvPr/>
          </p:nvSpPr>
          <p:spPr bwMode="auto">
            <a:xfrm>
              <a:off x="2351998" y="4705292"/>
              <a:ext cx="167533" cy="144425"/>
            </a:xfrm>
            <a:custGeom>
              <a:avLst/>
              <a:gdLst>
                <a:gd name="T0" fmla="*/ 36 w 139"/>
                <a:gd name="T1" fmla="*/ 6 h 120"/>
                <a:gd name="T2" fmla="*/ 67 w 139"/>
                <a:gd name="T3" fmla="*/ 0 h 120"/>
                <a:gd name="T4" fmla="*/ 77 w 139"/>
                <a:gd name="T5" fmla="*/ 17 h 120"/>
                <a:gd name="T6" fmla="*/ 83 w 139"/>
                <a:gd name="T7" fmla="*/ 25 h 120"/>
                <a:gd name="T8" fmla="*/ 96 w 139"/>
                <a:gd name="T9" fmla="*/ 40 h 120"/>
                <a:gd name="T10" fmla="*/ 104 w 139"/>
                <a:gd name="T11" fmla="*/ 45 h 120"/>
                <a:gd name="T12" fmla="*/ 139 w 139"/>
                <a:gd name="T13" fmla="*/ 44 h 120"/>
                <a:gd name="T14" fmla="*/ 127 w 139"/>
                <a:gd name="T15" fmla="*/ 57 h 120"/>
                <a:gd name="T16" fmla="*/ 105 w 139"/>
                <a:gd name="T17" fmla="*/ 80 h 120"/>
                <a:gd name="T18" fmla="*/ 88 w 139"/>
                <a:gd name="T19" fmla="*/ 91 h 120"/>
                <a:gd name="T20" fmla="*/ 65 w 139"/>
                <a:gd name="T21" fmla="*/ 116 h 120"/>
                <a:gd name="T22" fmla="*/ 51 w 139"/>
                <a:gd name="T23" fmla="*/ 120 h 120"/>
                <a:gd name="T24" fmla="*/ 39 w 139"/>
                <a:gd name="T25" fmla="*/ 100 h 120"/>
                <a:gd name="T26" fmla="*/ 10 w 139"/>
                <a:gd name="T27" fmla="*/ 84 h 120"/>
                <a:gd name="T28" fmla="*/ 15 w 139"/>
                <a:gd name="T29" fmla="*/ 51 h 120"/>
                <a:gd name="T30" fmla="*/ 12 w 139"/>
                <a:gd name="T31" fmla="*/ 28 h 120"/>
                <a:gd name="T32" fmla="*/ 5 w 139"/>
                <a:gd name="T33" fmla="*/ 16 h 120"/>
                <a:gd name="T34" fmla="*/ 36 w 139"/>
                <a:gd name="T35"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20">
                  <a:moveTo>
                    <a:pt x="36" y="6"/>
                  </a:moveTo>
                  <a:cubicBezTo>
                    <a:pt x="67" y="0"/>
                    <a:pt x="67" y="0"/>
                    <a:pt x="67" y="0"/>
                  </a:cubicBezTo>
                  <a:cubicBezTo>
                    <a:pt x="77" y="17"/>
                    <a:pt x="77" y="17"/>
                    <a:pt x="77" y="17"/>
                  </a:cubicBezTo>
                  <a:cubicBezTo>
                    <a:pt x="83" y="25"/>
                    <a:pt x="83" y="25"/>
                    <a:pt x="83" y="25"/>
                  </a:cubicBezTo>
                  <a:cubicBezTo>
                    <a:pt x="96" y="40"/>
                    <a:pt x="96" y="40"/>
                    <a:pt x="96" y="40"/>
                  </a:cubicBezTo>
                  <a:cubicBezTo>
                    <a:pt x="104" y="45"/>
                    <a:pt x="104" y="45"/>
                    <a:pt x="104" y="45"/>
                  </a:cubicBezTo>
                  <a:cubicBezTo>
                    <a:pt x="104" y="45"/>
                    <a:pt x="139" y="40"/>
                    <a:pt x="139" y="44"/>
                  </a:cubicBezTo>
                  <a:cubicBezTo>
                    <a:pt x="139" y="48"/>
                    <a:pt x="129" y="55"/>
                    <a:pt x="127" y="57"/>
                  </a:cubicBezTo>
                  <a:cubicBezTo>
                    <a:pt x="126" y="59"/>
                    <a:pt x="111" y="74"/>
                    <a:pt x="105" y="80"/>
                  </a:cubicBezTo>
                  <a:cubicBezTo>
                    <a:pt x="99" y="85"/>
                    <a:pt x="88" y="91"/>
                    <a:pt x="88" y="91"/>
                  </a:cubicBezTo>
                  <a:cubicBezTo>
                    <a:pt x="65" y="116"/>
                    <a:pt x="65" y="116"/>
                    <a:pt x="65" y="116"/>
                  </a:cubicBezTo>
                  <a:cubicBezTo>
                    <a:pt x="51" y="120"/>
                    <a:pt x="51" y="120"/>
                    <a:pt x="51" y="120"/>
                  </a:cubicBezTo>
                  <a:cubicBezTo>
                    <a:pt x="51" y="120"/>
                    <a:pt x="48" y="104"/>
                    <a:pt x="39" y="100"/>
                  </a:cubicBezTo>
                  <a:cubicBezTo>
                    <a:pt x="30" y="96"/>
                    <a:pt x="10" y="84"/>
                    <a:pt x="10" y="84"/>
                  </a:cubicBezTo>
                  <a:cubicBezTo>
                    <a:pt x="10" y="84"/>
                    <a:pt x="15" y="63"/>
                    <a:pt x="15" y="51"/>
                  </a:cubicBezTo>
                  <a:cubicBezTo>
                    <a:pt x="15" y="39"/>
                    <a:pt x="12" y="28"/>
                    <a:pt x="12" y="28"/>
                  </a:cubicBezTo>
                  <a:cubicBezTo>
                    <a:pt x="12" y="28"/>
                    <a:pt x="0" y="23"/>
                    <a:pt x="5" y="16"/>
                  </a:cubicBezTo>
                  <a:cubicBezTo>
                    <a:pt x="10" y="8"/>
                    <a:pt x="36" y="6"/>
                    <a:pt x="36" y="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21">
              <a:extLst>
                <a:ext uri="{FF2B5EF4-FFF2-40B4-BE49-F238E27FC236}">
                  <a16:creationId xmlns:a16="http://schemas.microsoft.com/office/drawing/2014/main" id="{101895EF-1E38-42F3-860F-7615ADA7546F}"/>
                </a:ext>
              </a:extLst>
            </p:cNvPr>
            <p:cNvSpPr>
              <a:spLocks/>
            </p:cNvSpPr>
            <p:nvPr/>
          </p:nvSpPr>
          <p:spPr bwMode="auto">
            <a:xfrm>
              <a:off x="2132472" y="3596109"/>
              <a:ext cx="92432" cy="152128"/>
            </a:xfrm>
            <a:custGeom>
              <a:avLst/>
              <a:gdLst>
                <a:gd name="T0" fmla="*/ 0 w 76"/>
                <a:gd name="T1" fmla="*/ 40 h 126"/>
                <a:gd name="T2" fmla="*/ 9 w 76"/>
                <a:gd name="T3" fmla="*/ 24 h 126"/>
                <a:gd name="T4" fmla="*/ 16 w 76"/>
                <a:gd name="T5" fmla="*/ 7 h 126"/>
                <a:gd name="T6" fmla="*/ 59 w 76"/>
                <a:gd name="T7" fmla="*/ 0 h 126"/>
                <a:gd name="T8" fmla="*/ 58 w 76"/>
                <a:gd name="T9" fmla="*/ 38 h 126"/>
                <a:gd name="T10" fmla="*/ 60 w 76"/>
                <a:gd name="T11" fmla="*/ 57 h 126"/>
                <a:gd name="T12" fmla="*/ 68 w 76"/>
                <a:gd name="T13" fmla="*/ 54 h 126"/>
                <a:gd name="T14" fmla="*/ 75 w 76"/>
                <a:gd name="T15" fmla="*/ 74 h 126"/>
                <a:gd name="T16" fmla="*/ 70 w 76"/>
                <a:gd name="T17" fmla="*/ 80 h 126"/>
                <a:gd name="T18" fmla="*/ 74 w 76"/>
                <a:gd name="T19" fmla="*/ 111 h 126"/>
                <a:gd name="T20" fmla="*/ 68 w 76"/>
                <a:gd name="T21" fmla="*/ 124 h 126"/>
                <a:gd name="T22" fmla="*/ 35 w 76"/>
                <a:gd name="T23" fmla="*/ 116 h 126"/>
                <a:gd name="T24" fmla="*/ 23 w 76"/>
                <a:gd name="T25" fmla="*/ 104 h 126"/>
                <a:gd name="T26" fmla="*/ 25 w 76"/>
                <a:gd name="T27" fmla="*/ 82 h 126"/>
                <a:gd name="T28" fmla="*/ 20 w 76"/>
                <a:gd name="T29" fmla="*/ 60 h 126"/>
                <a:gd name="T30" fmla="*/ 19 w 76"/>
                <a:gd name="T31" fmla="*/ 55 h 126"/>
                <a:gd name="T32" fmla="*/ 0 w 76"/>
                <a:gd name="T33" fmla="*/ 4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126">
                  <a:moveTo>
                    <a:pt x="0" y="40"/>
                  </a:moveTo>
                  <a:cubicBezTo>
                    <a:pt x="9" y="24"/>
                    <a:pt x="9" y="24"/>
                    <a:pt x="9" y="24"/>
                  </a:cubicBezTo>
                  <a:cubicBezTo>
                    <a:pt x="16" y="7"/>
                    <a:pt x="16" y="7"/>
                    <a:pt x="16" y="7"/>
                  </a:cubicBezTo>
                  <a:cubicBezTo>
                    <a:pt x="59" y="0"/>
                    <a:pt x="59" y="0"/>
                    <a:pt x="59" y="0"/>
                  </a:cubicBezTo>
                  <a:cubicBezTo>
                    <a:pt x="58" y="38"/>
                    <a:pt x="58" y="38"/>
                    <a:pt x="58" y="38"/>
                  </a:cubicBezTo>
                  <a:cubicBezTo>
                    <a:pt x="60" y="57"/>
                    <a:pt x="60" y="57"/>
                    <a:pt x="60" y="57"/>
                  </a:cubicBezTo>
                  <a:cubicBezTo>
                    <a:pt x="60" y="57"/>
                    <a:pt x="67" y="52"/>
                    <a:pt x="68" y="54"/>
                  </a:cubicBezTo>
                  <a:cubicBezTo>
                    <a:pt x="69" y="56"/>
                    <a:pt x="76" y="69"/>
                    <a:pt x="75" y="74"/>
                  </a:cubicBezTo>
                  <a:cubicBezTo>
                    <a:pt x="74" y="80"/>
                    <a:pt x="70" y="80"/>
                    <a:pt x="70" y="80"/>
                  </a:cubicBezTo>
                  <a:cubicBezTo>
                    <a:pt x="70" y="80"/>
                    <a:pt x="72" y="97"/>
                    <a:pt x="74" y="111"/>
                  </a:cubicBezTo>
                  <a:cubicBezTo>
                    <a:pt x="76" y="125"/>
                    <a:pt x="74" y="126"/>
                    <a:pt x="68" y="124"/>
                  </a:cubicBezTo>
                  <a:cubicBezTo>
                    <a:pt x="61" y="122"/>
                    <a:pt x="38" y="119"/>
                    <a:pt x="35" y="116"/>
                  </a:cubicBezTo>
                  <a:cubicBezTo>
                    <a:pt x="31" y="114"/>
                    <a:pt x="21" y="109"/>
                    <a:pt x="23" y="104"/>
                  </a:cubicBezTo>
                  <a:cubicBezTo>
                    <a:pt x="24" y="99"/>
                    <a:pt x="26" y="88"/>
                    <a:pt x="25" y="82"/>
                  </a:cubicBezTo>
                  <a:cubicBezTo>
                    <a:pt x="24" y="75"/>
                    <a:pt x="20" y="60"/>
                    <a:pt x="20" y="60"/>
                  </a:cubicBezTo>
                  <a:cubicBezTo>
                    <a:pt x="19" y="55"/>
                    <a:pt x="19" y="55"/>
                    <a:pt x="19" y="55"/>
                  </a:cubicBezTo>
                  <a:cubicBezTo>
                    <a:pt x="19" y="55"/>
                    <a:pt x="2" y="45"/>
                    <a:pt x="0" y="4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 name="Freeform 22">
              <a:extLst>
                <a:ext uri="{FF2B5EF4-FFF2-40B4-BE49-F238E27FC236}">
                  <a16:creationId xmlns:a16="http://schemas.microsoft.com/office/drawing/2014/main" id="{CFA31769-8742-4B4C-B27D-27A085ECD6B7}"/>
                </a:ext>
              </a:extLst>
            </p:cNvPr>
            <p:cNvSpPr>
              <a:spLocks/>
            </p:cNvSpPr>
            <p:nvPr/>
          </p:nvSpPr>
          <p:spPr bwMode="auto">
            <a:xfrm>
              <a:off x="2032337" y="3588406"/>
              <a:ext cx="23108" cy="42365"/>
            </a:xfrm>
            <a:custGeom>
              <a:avLst/>
              <a:gdLst>
                <a:gd name="T0" fmla="*/ 7 w 19"/>
                <a:gd name="T1" fmla="*/ 11 h 35"/>
                <a:gd name="T2" fmla="*/ 17 w 19"/>
                <a:gd name="T3" fmla="*/ 11 h 35"/>
                <a:gd name="T4" fmla="*/ 8 w 19"/>
                <a:gd name="T5" fmla="*/ 35 h 35"/>
                <a:gd name="T6" fmla="*/ 7 w 19"/>
                <a:gd name="T7" fmla="*/ 11 h 35"/>
              </a:gdLst>
              <a:ahLst/>
              <a:cxnLst>
                <a:cxn ang="0">
                  <a:pos x="T0" y="T1"/>
                </a:cxn>
                <a:cxn ang="0">
                  <a:pos x="T2" y="T3"/>
                </a:cxn>
                <a:cxn ang="0">
                  <a:pos x="T4" y="T5"/>
                </a:cxn>
                <a:cxn ang="0">
                  <a:pos x="T6" y="T7"/>
                </a:cxn>
              </a:cxnLst>
              <a:rect l="0" t="0" r="r" b="b"/>
              <a:pathLst>
                <a:path w="19" h="35">
                  <a:moveTo>
                    <a:pt x="7" y="11"/>
                  </a:moveTo>
                  <a:cubicBezTo>
                    <a:pt x="8" y="8"/>
                    <a:pt x="15" y="0"/>
                    <a:pt x="17" y="11"/>
                  </a:cubicBezTo>
                  <a:cubicBezTo>
                    <a:pt x="19" y="21"/>
                    <a:pt x="8" y="35"/>
                    <a:pt x="8" y="35"/>
                  </a:cubicBezTo>
                  <a:cubicBezTo>
                    <a:pt x="8" y="35"/>
                    <a:pt x="0" y="27"/>
                    <a:pt x="7" y="11"/>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23">
              <a:extLst>
                <a:ext uri="{FF2B5EF4-FFF2-40B4-BE49-F238E27FC236}">
                  <a16:creationId xmlns:a16="http://schemas.microsoft.com/office/drawing/2014/main" id="{7A8157B0-D121-464C-8837-28DD664C639D}"/>
                </a:ext>
              </a:extLst>
            </p:cNvPr>
            <p:cNvSpPr>
              <a:spLocks/>
            </p:cNvSpPr>
            <p:nvPr/>
          </p:nvSpPr>
          <p:spPr bwMode="auto">
            <a:xfrm>
              <a:off x="1843622" y="3397765"/>
              <a:ext cx="223377" cy="269593"/>
            </a:xfrm>
            <a:custGeom>
              <a:avLst/>
              <a:gdLst>
                <a:gd name="T0" fmla="*/ 91 w 185"/>
                <a:gd name="T1" fmla="*/ 104 h 222"/>
                <a:gd name="T2" fmla="*/ 103 w 185"/>
                <a:gd name="T3" fmla="*/ 85 h 222"/>
                <a:gd name="T4" fmla="*/ 132 w 185"/>
                <a:gd name="T5" fmla="*/ 67 h 222"/>
                <a:gd name="T6" fmla="*/ 115 w 185"/>
                <a:gd name="T7" fmla="*/ 66 h 222"/>
                <a:gd name="T8" fmla="*/ 124 w 185"/>
                <a:gd name="T9" fmla="*/ 55 h 222"/>
                <a:gd name="T10" fmla="*/ 124 w 185"/>
                <a:gd name="T11" fmla="*/ 38 h 222"/>
                <a:gd name="T12" fmla="*/ 155 w 185"/>
                <a:gd name="T13" fmla="*/ 15 h 222"/>
                <a:gd name="T14" fmla="*/ 185 w 185"/>
                <a:gd name="T15" fmla="*/ 4 h 222"/>
                <a:gd name="T16" fmla="*/ 177 w 185"/>
                <a:gd name="T17" fmla="*/ 21 h 222"/>
                <a:gd name="T18" fmla="*/ 161 w 185"/>
                <a:gd name="T19" fmla="*/ 58 h 222"/>
                <a:gd name="T20" fmla="*/ 129 w 185"/>
                <a:gd name="T21" fmla="*/ 104 h 222"/>
                <a:gd name="T22" fmla="*/ 96 w 185"/>
                <a:gd name="T23" fmla="*/ 125 h 222"/>
                <a:gd name="T24" fmla="*/ 93 w 185"/>
                <a:gd name="T25" fmla="*/ 134 h 222"/>
                <a:gd name="T26" fmla="*/ 86 w 185"/>
                <a:gd name="T27" fmla="*/ 134 h 222"/>
                <a:gd name="T28" fmla="*/ 104 w 185"/>
                <a:gd name="T29" fmla="*/ 163 h 222"/>
                <a:gd name="T30" fmla="*/ 111 w 185"/>
                <a:gd name="T31" fmla="*/ 175 h 222"/>
                <a:gd name="T32" fmla="*/ 101 w 185"/>
                <a:gd name="T33" fmla="*/ 183 h 222"/>
                <a:gd name="T34" fmla="*/ 89 w 185"/>
                <a:gd name="T35" fmla="*/ 187 h 222"/>
                <a:gd name="T36" fmla="*/ 69 w 185"/>
                <a:gd name="T37" fmla="*/ 195 h 222"/>
                <a:gd name="T38" fmla="*/ 60 w 185"/>
                <a:gd name="T39" fmla="*/ 207 h 222"/>
                <a:gd name="T40" fmla="*/ 62 w 185"/>
                <a:gd name="T41" fmla="*/ 212 h 222"/>
                <a:gd name="T42" fmla="*/ 48 w 185"/>
                <a:gd name="T43" fmla="*/ 221 h 222"/>
                <a:gd name="T44" fmla="*/ 35 w 185"/>
                <a:gd name="T45" fmla="*/ 205 h 222"/>
                <a:gd name="T46" fmla="*/ 57 w 185"/>
                <a:gd name="T47" fmla="*/ 195 h 222"/>
                <a:gd name="T48" fmla="*/ 45 w 185"/>
                <a:gd name="T49" fmla="*/ 186 h 222"/>
                <a:gd name="T50" fmla="*/ 45 w 185"/>
                <a:gd name="T51" fmla="*/ 168 h 222"/>
                <a:gd name="T52" fmla="*/ 38 w 185"/>
                <a:gd name="T53" fmla="*/ 151 h 222"/>
                <a:gd name="T54" fmla="*/ 56 w 185"/>
                <a:gd name="T55" fmla="*/ 143 h 222"/>
                <a:gd name="T56" fmla="*/ 51 w 185"/>
                <a:gd name="T57" fmla="*/ 134 h 222"/>
                <a:gd name="T58" fmla="*/ 36 w 185"/>
                <a:gd name="T59" fmla="*/ 145 h 222"/>
                <a:gd name="T60" fmla="*/ 14 w 185"/>
                <a:gd name="T61" fmla="*/ 168 h 222"/>
                <a:gd name="T62" fmla="*/ 0 w 185"/>
                <a:gd name="T63" fmla="*/ 171 h 222"/>
                <a:gd name="T64" fmla="*/ 8 w 185"/>
                <a:gd name="T65" fmla="*/ 145 h 222"/>
                <a:gd name="T66" fmla="*/ 27 w 185"/>
                <a:gd name="T67" fmla="*/ 111 h 222"/>
                <a:gd name="T68" fmla="*/ 37 w 185"/>
                <a:gd name="T69" fmla="*/ 107 h 222"/>
                <a:gd name="T70" fmla="*/ 51 w 185"/>
                <a:gd name="T71" fmla="*/ 93 h 222"/>
                <a:gd name="T72" fmla="*/ 72 w 185"/>
                <a:gd name="T73" fmla="*/ 71 h 222"/>
                <a:gd name="T74" fmla="*/ 70 w 185"/>
                <a:gd name="T75" fmla="*/ 85 h 222"/>
                <a:gd name="T76" fmla="*/ 75 w 185"/>
                <a:gd name="T77" fmla="*/ 90 h 222"/>
                <a:gd name="T78" fmla="*/ 89 w 185"/>
                <a:gd name="T79" fmla="*/ 89 h 222"/>
                <a:gd name="T80" fmla="*/ 86 w 185"/>
                <a:gd name="T81" fmla="*/ 103 h 222"/>
                <a:gd name="T82" fmla="*/ 91 w 185"/>
                <a:gd name="T83" fmla="*/ 10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5" h="222">
                  <a:moveTo>
                    <a:pt x="91" y="104"/>
                  </a:moveTo>
                  <a:cubicBezTo>
                    <a:pt x="94" y="95"/>
                    <a:pt x="96" y="89"/>
                    <a:pt x="103" y="85"/>
                  </a:cubicBezTo>
                  <a:cubicBezTo>
                    <a:pt x="110" y="82"/>
                    <a:pt x="130" y="76"/>
                    <a:pt x="132" y="67"/>
                  </a:cubicBezTo>
                  <a:cubicBezTo>
                    <a:pt x="115" y="66"/>
                    <a:pt x="115" y="66"/>
                    <a:pt x="115" y="66"/>
                  </a:cubicBezTo>
                  <a:cubicBezTo>
                    <a:pt x="115" y="66"/>
                    <a:pt x="123" y="59"/>
                    <a:pt x="124" y="55"/>
                  </a:cubicBezTo>
                  <a:cubicBezTo>
                    <a:pt x="124" y="52"/>
                    <a:pt x="119" y="45"/>
                    <a:pt x="124" y="38"/>
                  </a:cubicBezTo>
                  <a:cubicBezTo>
                    <a:pt x="129" y="32"/>
                    <a:pt x="147" y="20"/>
                    <a:pt x="155" y="15"/>
                  </a:cubicBezTo>
                  <a:cubicBezTo>
                    <a:pt x="162" y="11"/>
                    <a:pt x="185" y="0"/>
                    <a:pt x="185" y="4"/>
                  </a:cubicBezTo>
                  <a:cubicBezTo>
                    <a:pt x="185" y="8"/>
                    <a:pt x="179" y="14"/>
                    <a:pt x="177" y="21"/>
                  </a:cubicBezTo>
                  <a:cubicBezTo>
                    <a:pt x="174" y="28"/>
                    <a:pt x="164" y="48"/>
                    <a:pt x="161" y="58"/>
                  </a:cubicBezTo>
                  <a:cubicBezTo>
                    <a:pt x="159" y="68"/>
                    <a:pt x="141" y="95"/>
                    <a:pt x="129" y="104"/>
                  </a:cubicBezTo>
                  <a:cubicBezTo>
                    <a:pt x="118" y="114"/>
                    <a:pt x="96" y="125"/>
                    <a:pt x="96" y="125"/>
                  </a:cubicBezTo>
                  <a:cubicBezTo>
                    <a:pt x="96" y="125"/>
                    <a:pt x="95" y="132"/>
                    <a:pt x="93" y="134"/>
                  </a:cubicBezTo>
                  <a:cubicBezTo>
                    <a:pt x="92" y="135"/>
                    <a:pt x="84" y="130"/>
                    <a:pt x="86" y="134"/>
                  </a:cubicBezTo>
                  <a:cubicBezTo>
                    <a:pt x="87" y="139"/>
                    <a:pt x="103" y="158"/>
                    <a:pt x="104" y="163"/>
                  </a:cubicBezTo>
                  <a:cubicBezTo>
                    <a:pt x="106" y="167"/>
                    <a:pt x="110" y="171"/>
                    <a:pt x="111" y="175"/>
                  </a:cubicBezTo>
                  <a:cubicBezTo>
                    <a:pt x="112" y="178"/>
                    <a:pt x="105" y="182"/>
                    <a:pt x="101" y="183"/>
                  </a:cubicBezTo>
                  <a:cubicBezTo>
                    <a:pt x="98" y="185"/>
                    <a:pt x="89" y="187"/>
                    <a:pt x="89" y="187"/>
                  </a:cubicBezTo>
                  <a:cubicBezTo>
                    <a:pt x="69" y="195"/>
                    <a:pt x="69" y="195"/>
                    <a:pt x="69" y="195"/>
                  </a:cubicBezTo>
                  <a:cubicBezTo>
                    <a:pt x="60" y="207"/>
                    <a:pt x="60" y="207"/>
                    <a:pt x="60" y="207"/>
                  </a:cubicBezTo>
                  <a:cubicBezTo>
                    <a:pt x="62" y="212"/>
                    <a:pt x="62" y="212"/>
                    <a:pt x="62" y="212"/>
                  </a:cubicBezTo>
                  <a:cubicBezTo>
                    <a:pt x="62" y="212"/>
                    <a:pt x="52" y="222"/>
                    <a:pt x="48" y="221"/>
                  </a:cubicBezTo>
                  <a:cubicBezTo>
                    <a:pt x="44" y="220"/>
                    <a:pt x="34" y="207"/>
                    <a:pt x="35" y="205"/>
                  </a:cubicBezTo>
                  <a:cubicBezTo>
                    <a:pt x="36" y="203"/>
                    <a:pt x="57" y="195"/>
                    <a:pt x="57" y="195"/>
                  </a:cubicBezTo>
                  <a:cubicBezTo>
                    <a:pt x="45" y="186"/>
                    <a:pt x="45" y="186"/>
                    <a:pt x="45" y="186"/>
                  </a:cubicBezTo>
                  <a:cubicBezTo>
                    <a:pt x="45" y="186"/>
                    <a:pt x="47" y="173"/>
                    <a:pt x="45" y="168"/>
                  </a:cubicBezTo>
                  <a:cubicBezTo>
                    <a:pt x="42" y="163"/>
                    <a:pt x="35" y="156"/>
                    <a:pt x="38" y="151"/>
                  </a:cubicBezTo>
                  <a:cubicBezTo>
                    <a:pt x="40" y="146"/>
                    <a:pt x="56" y="143"/>
                    <a:pt x="56" y="143"/>
                  </a:cubicBezTo>
                  <a:cubicBezTo>
                    <a:pt x="51" y="134"/>
                    <a:pt x="51" y="134"/>
                    <a:pt x="51" y="134"/>
                  </a:cubicBezTo>
                  <a:cubicBezTo>
                    <a:pt x="51" y="134"/>
                    <a:pt x="38" y="141"/>
                    <a:pt x="36" y="145"/>
                  </a:cubicBezTo>
                  <a:cubicBezTo>
                    <a:pt x="33" y="148"/>
                    <a:pt x="16" y="165"/>
                    <a:pt x="14" y="168"/>
                  </a:cubicBezTo>
                  <a:cubicBezTo>
                    <a:pt x="11" y="170"/>
                    <a:pt x="0" y="175"/>
                    <a:pt x="0" y="171"/>
                  </a:cubicBezTo>
                  <a:cubicBezTo>
                    <a:pt x="1" y="168"/>
                    <a:pt x="4" y="152"/>
                    <a:pt x="8" y="145"/>
                  </a:cubicBezTo>
                  <a:cubicBezTo>
                    <a:pt x="13" y="138"/>
                    <a:pt x="25" y="115"/>
                    <a:pt x="27" y="111"/>
                  </a:cubicBezTo>
                  <a:cubicBezTo>
                    <a:pt x="29" y="108"/>
                    <a:pt x="37" y="105"/>
                    <a:pt x="37" y="107"/>
                  </a:cubicBezTo>
                  <a:cubicBezTo>
                    <a:pt x="38" y="108"/>
                    <a:pt x="46" y="100"/>
                    <a:pt x="51" y="93"/>
                  </a:cubicBezTo>
                  <a:cubicBezTo>
                    <a:pt x="55" y="87"/>
                    <a:pt x="69" y="69"/>
                    <a:pt x="72" y="71"/>
                  </a:cubicBezTo>
                  <a:cubicBezTo>
                    <a:pt x="74" y="74"/>
                    <a:pt x="70" y="81"/>
                    <a:pt x="70" y="85"/>
                  </a:cubicBezTo>
                  <a:cubicBezTo>
                    <a:pt x="69" y="89"/>
                    <a:pt x="70" y="92"/>
                    <a:pt x="75" y="90"/>
                  </a:cubicBezTo>
                  <a:cubicBezTo>
                    <a:pt x="81" y="88"/>
                    <a:pt x="89" y="84"/>
                    <a:pt x="89" y="89"/>
                  </a:cubicBezTo>
                  <a:cubicBezTo>
                    <a:pt x="89" y="95"/>
                    <a:pt x="86" y="103"/>
                    <a:pt x="86" y="103"/>
                  </a:cubicBezTo>
                  <a:lnTo>
                    <a:pt x="91" y="104"/>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24">
              <a:extLst>
                <a:ext uri="{FF2B5EF4-FFF2-40B4-BE49-F238E27FC236}">
                  <a16:creationId xmlns:a16="http://schemas.microsoft.com/office/drawing/2014/main" id="{7DA9A1C7-5C29-4E77-9650-7B063142808B}"/>
                </a:ext>
              </a:extLst>
            </p:cNvPr>
            <p:cNvSpPr>
              <a:spLocks/>
            </p:cNvSpPr>
            <p:nvPr/>
          </p:nvSpPr>
          <p:spPr bwMode="auto">
            <a:xfrm>
              <a:off x="1914872" y="3395840"/>
              <a:ext cx="46216" cy="48142"/>
            </a:xfrm>
            <a:custGeom>
              <a:avLst/>
              <a:gdLst>
                <a:gd name="T0" fmla="*/ 10 w 38"/>
                <a:gd name="T1" fmla="*/ 39 h 39"/>
                <a:gd name="T2" fmla="*/ 2 w 38"/>
                <a:gd name="T3" fmla="*/ 21 h 39"/>
                <a:gd name="T4" fmla="*/ 21 w 38"/>
                <a:gd name="T5" fmla="*/ 1 h 39"/>
                <a:gd name="T6" fmla="*/ 38 w 38"/>
                <a:gd name="T7" fmla="*/ 10 h 39"/>
                <a:gd name="T8" fmla="*/ 29 w 38"/>
                <a:gd name="T9" fmla="*/ 12 h 39"/>
                <a:gd name="T10" fmla="*/ 10 w 38"/>
                <a:gd name="T11" fmla="*/ 39 h 39"/>
              </a:gdLst>
              <a:ahLst/>
              <a:cxnLst>
                <a:cxn ang="0">
                  <a:pos x="T0" y="T1"/>
                </a:cxn>
                <a:cxn ang="0">
                  <a:pos x="T2" y="T3"/>
                </a:cxn>
                <a:cxn ang="0">
                  <a:pos x="T4" y="T5"/>
                </a:cxn>
                <a:cxn ang="0">
                  <a:pos x="T6" y="T7"/>
                </a:cxn>
                <a:cxn ang="0">
                  <a:pos x="T8" y="T9"/>
                </a:cxn>
                <a:cxn ang="0">
                  <a:pos x="T10" y="T11"/>
                </a:cxn>
              </a:cxnLst>
              <a:rect l="0" t="0" r="r" b="b"/>
              <a:pathLst>
                <a:path w="38" h="39">
                  <a:moveTo>
                    <a:pt x="10" y="39"/>
                  </a:moveTo>
                  <a:cubicBezTo>
                    <a:pt x="10" y="39"/>
                    <a:pt x="0" y="30"/>
                    <a:pt x="2" y="21"/>
                  </a:cubicBezTo>
                  <a:cubicBezTo>
                    <a:pt x="3" y="12"/>
                    <a:pt x="14" y="0"/>
                    <a:pt x="21" y="1"/>
                  </a:cubicBezTo>
                  <a:cubicBezTo>
                    <a:pt x="28" y="2"/>
                    <a:pt x="37" y="8"/>
                    <a:pt x="38" y="10"/>
                  </a:cubicBezTo>
                  <a:cubicBezTo>
                    <a:pt x="38" y="11"/>
                    <a:pt x="29" y="12"/>
                    <a:pt x="29" y="12"/>
                  </a:cubicBezTo>
                  <a:cubicBezTo>
                    <a:pt x="29" y="12"/>
                    <a:pt x="13" y="28"/>
                    <a:pt x="10" y="39"/>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25">
              <a:extLst>
                <a:ext uri="{FF2B5EF4-FFF2-40B4-BE49-F238E27FC236}">
                  <a16:creationId xmlns:a16="http://schemas.microsoft.com/office/drawing/2014/main" id="{1DB186CE-82E2-4648-932F-FEB3540CF6CB}"/>
                </a:ext>
              </a:extLst>
            </p:cNvPr>
            <p:cNvSpPr>
              <a:spLocks/>
            </p:cNvSpPr>
            <p:nvPr/>
          </p:nvSpPr>
          <p:spPr bwMode="auto">
            <a:xfrm>
              <a:off x="1887912" y="3139726"/>
              <a:ext cx="190641" cy="188715"/>
            </a:xfrm>
            <a:custGeom>
              <a:avLst/>
              <a:gdLst>
                <a:gd name="T0" fmla="*/ 16 w 158"/>
                <a:gd name="T1" fmla="*/ 37 h 157"/>
                <a:gd name="T2" fmla="*/ 20 w 158"/>
                <a:gd name="T3" fmla="*/ 17 h 157"/>
                <a:gd name="T4" fmla="*/ 41 w 158"/>
                <a:gd name="T5" fmla="*/ 10 h 157"/>
                <a:gd name="T6" fmla="*/ 62 w 158"/>
                <a:gd name="T7" fmla="*/ 3 h 157"/>
                <a:gd name="T8" fmla="*/ 74 w 158"/>
                <a:gd name="T9" fmla="*/ 22 h 157"/>
                <a:gd name="T10" fmla="*/ 82 w 158"/>
                <a:gd name="T11" fmla="*/ 42 h 157"/>
                <a:gd name="T12" fmla="*/ 97 w 158"/>
                <a:gd name="T13" fmla="*/ 57 h 157"/>
                <a:gd name="T14" fmla="*/ 133 w 158"/>
                <a:gd name="T15" fmla="*/ 71 h 157"/>
                <a:gd name="T16" fmla="*/ 157 w 158"/>
                <a:gd name="T17" fmla="*/ 96 h 157"/>
                <a:gd name="T18" fmla="*/ 149 w 158"/>
                <a:gd name="T19" fmla="*/ 101 h 157"/>
                <a:gd name="T20" fmla="*/ 123 w 158"/>
                <a:gd name="T21" fmla="*/ 106 h 157"/>
                <a:gd name="T22" fmla="*/ 127 w 158"/>
                <a:gd name="T23" fmla="*/ 114 h 157"/>
                <a:gd name="T24" fmla="*/ 139 w 158"/>
                <a:gd name="T25" fmla="*/ 125 h 157"/>
                <a:gd name="T26" fmla="*/ 109 w 158"/>
                <a:gd name="T27" fmla="*/ 136 h 157"/>
                <a:gd name="T28" fmla="*/ 98 w 158"/>
                <a:gd name="T29" fmla="*/ 132 h 157"/>
                <a:gd name="T30" fmla="*/ 71 w 158"/>
                <a:gd name="T31" fmla="*/ 145 h 157"/>
                <a:gd name="T32" fmla="*/ 48 w 158"/>
                <a:gd name="T33" fmla="*/ 150 h 157"/>
                <a:gd name="T34" fmla="*/ 31 w 158"/>
                <a:gd name="T35" fmla="*/ 157 h 157"/>
                <a:gd name="T36" fmla="*/ 0 w 158"/>
                <a:gd name="T37" fmla="*/ 139 h 157"/>
                <a:gd name="T38" fmla="*/ 14 w 158"/>
                <a:gd name="T39" fmla="*/ 132 h 157"/>
                <a:gd name="T40" fmla="*/ 37 w 158"/>
                <a:gd name="T41" fmla="*/ 139 h 157"/>
                <a:gd name="T42" fmla="*/ 51 w 158"/>
                <a:gd name="T43" fmla="*/ 136 h 157"/>
                <a:gd name="T44" fmla="*/ 73 w 158"/>
                <a:gd name="T45" fmla="*/ 114 h 157"/>
                <a:gd name="T46" fmla="*/ 41 w 158"/>
                <a:gd name="T47" fmla="*/ 118 h 157"/>
                <a:gd name="T48" fmla="*/ 53 w 158"/>
                <a:gd name="T49" fmla="*/ 95 h 157"/>
                <a:gd name="T50" fmla="*/ 79 w 158"/>
                <a:gd name="T51" fmla="*/ 82 h 157"/>
                <a:gd name="T52" fmla="*/ 89 w 158"/>
                <a:gd name="T53" fmla="*/ 66 h 157"/>
                <a:gd name="T54" fmla="*/ 82 w 158"/>
                <a:gd name="T55" fmla="*/ 64 h 157"/>
                <a:gd name="T56" fmla="*/ 50 w 158"/>
                <a:gd name="T57" fmla="*/ 65 h 157"/>
                <a:gd name="T58" fmla="*/ 41 w 158"/>
                <a:gd name="T59" fmla="*/ 59 h 157"/>
                <a:gd name="T60" fmla="*/ 26 w 158"/>
                <a:gd name="T61" fmla="*/ 49 h 157"/>
                <a:gd name="T62" fmla="*/ 16 w 158"/>
                <a:gd name="T63" fmla="*/ 40 h 157"/>
                <a:gd name="T64" fmla="*/ 16 w 158"/>
                <a:gd name="T65" fmla="*/ 3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57">
                  <a:moveTo>
                    <a:pt x="16" y="37"/>
                  </a:moveTo>
                  <a:cubicBezTo>
                    <a:pt x="20" y="17"/>
                    <a:pt x="20" y="17"/>
                    <a:pt x="20" y="17"/>
                  </a:cubicBezTo>
                  <a:cubicBezTo>
                    <a:pt x="20" y="17"/>
                    <a:pt x="32" y="14"/>
                    <a:pt x="41" y="10"/>
                  </a:cubicBezTo>
                  <a:cubicBezTo>
                    <a:pt x="50" y="6"/>
                    <a:pt x="56" y="0"/>
                    <a:pt x="62" y="3"/>
                  </a:cubicBezTo>
                  <a:cubicBezTo>
                    <a:pt x="67" y="7"/>
                    <a:pt x="74" y="15"/>
                    <a:pt x="74" y="22"/>
                  </a:cubicBezTo>
                  <a:cubicBezTo>
                    <a:pt x="75" y="29"/>
                    <a:pt x="76" y="36"/>
                    <a:pt x="82" y="42"/>
                  </a:cubicBezTo>
                  <a:cubicBezTo>
                    <a:pt x="88" y="49"/>
                    <a:pt x="88" y="54"/>
                    <a:pt x="97" y="57"/>
                  </a:cubicBezTo>
                  <a:cubicBezTo>
                    <a:pt x="106" y="59"/>
                    <a:pt x="122" y="64"/>
                    <a:pt x="133" y="71"/>
                  </a:cubicBezTo>
                  <a:cubicBezTo>
                    <a:pt x="144" y="77"/>
                    <a:pt x="155" y="94"/>
                    <a:pt x="157" y="96"/>
                  </a:cubicBezTo>
                  <a:cubicBezTo>
                    <a:pt x="158" y="98"/>
                    <a:pt x="154" y="101"/>
                    <a:pt x="149" y="101"/>
                  </a:cubicBezTo>
                  <a:cubicBezTo>
                    <a:pt x="145" y="101"/>
                    <a:pt x="125" y="102"/>
                    <a:pt x="123" y="106"/>
                  </a:cubicBezTo>
                  <a:cubicBezTo>
                    <a:pt x="121" y="110"/>
                    <a:pt x="116" y="112"/>
                    <a:pt x="127" y="114"/>
                  </a:cubicBezTo>
                  <a:cubicBezTo>
                    <a:pt x="138" y="117"/>
                    <a:pt x="142" y="119"/>
                    <a:pt x="139" y="125"/>
                  </a:cubicBezTo>
                  <a:cubicBezTo>
                    <a:pt x="136" y="131"/>
                    <a:pt x="118" y="134"/>
                    <a:pt x="109" y="136"/>
                  </a:cubicBezTo>
                  <a:cubicBezTo>
                    <a:pt x="100" y="138"/>
                    <a:pt x="98" y="132"/>
                    <a:pt x="98" y="132"/>
                  </a:cubicBezTo>
                  <a:cubicBezTo>
                    <a:pt x="98" y="132"/>
                    <a:pt x="74" y="143"/>
                    <a:pt x="71" y="145"/>
                  </a:cubicBezTo>
                  <a:cubicBezTo>
                    <a:pt x="67" y="147"/>
                    <a:pt x="52" y="148"/>
                    <a:pt x="48" y="150"/>
                  </a:cubicBezTo>
                  <a:cubicBezTo>
                    <a:pt x="43" y="151"/>
                    <a:pt x="31" y="157"/>
                    <a:pt x="31" y="157"/>
                  </a:cubicBezTo>
                  <a:cubicBezTo>
                    <a:pt x="31" y="157"/>
                    <a:pt x="0" y="144"/>
                    <a:pt x="0" y="139"/>
                  </a:cubicBezTo>
                  <a:cubicBezTo>
                    <a:pt x="0" y="135"/>
                    <a:pt x="4" y="132"/>
                    <a:pt x="14" y="132"/>
                  </a:cubicBezTo>
                  <a:cubicBezTo>
                    <a:pt x="24" y="132"/>
                    <a:pt x="35" y="135"/>
                    <a:pt x="37" y="139"/>
                  </a:cubicBezTo>
                  <a:cubicBezTo>
                    <a:pt x="38" y="144"/>
                    <a:pt x="43" y="142"/>
                    <a:pt x="51" y="136"/>
                  </a:cubicBezTo>
                  <a:cubicBezTo>
                    <a:pt x="60" y="131"/>
                    <a:pt x="75" y="115"/>
                    <a:pt x="73" y="114"/>
                  </a:cubicBezTo>
                  <a:cubicBezTo>
                    <a:pt x="72" y="112"/>
                    <a:pt x="41" y="118"/>
                    <a:pt x="41" y="118"/>
                  </a:cubicBezTo>
                  <a:cubicBezTo>
                    <a:pt x="41" y="118"/>
                    <a:pt x="43" y="99"/>
                    <a:pt x="53" y="95"/>
                  </a:cubicBezTo>
                  <a:cubicBezTo>
                    <a:pt x="62" y="91"/>
                    <a:pt x="76" y="88"/>
                    <a:pt x="79" y="82"/>
                  </a:cubicBezTo>
                  <a:cubicBezTo>
                    <a:pt x="82" y="76"/>
                    <a:pt x="89" y="66"/>
                    <a:pt x="89" y="66"/>
                  </a:cubicBezTo>
                  <a:cubicBezTo>
                    <a:pt x="89" y="66"/>
                    <a:pt x="86" y="64"/>
                    <a:pt x="82" y="64"/>
                  </a:cubicBezTo>
                  <a:cubicBezTo>
                    <a:pt x="79" y="64"/>
                    <a:pt x="55" y="68"/>
                    <a:pt x="50" y="65"/>
                  </a:cubicBezTo>
                  <a:cubicBezTo>
                    <a:pt x="45" y="63"/>
                    <a:pt x="41" y="59"/>
                    <a:pt x="41" y="59"/>
                  </a:cubicBezTo>
                  <a:cubicBezTo>
                    <a:pt x="41" y="59"/>
                    <a:pt x="25" y="60"/>
                    <a:pt x="26" y="49"/>
                  </a:cubicBezTo>
                  <a:cubicBezTo>
                    <a:pt x="16" y="40"/>
                    <a:pt x="16" y="40"/>
                    <a:pt x="16" y="40"/>
                  </a:cubicBezTo>
                  <a:lnTo>
                    <a:pt x="16" y="37"/>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26">
              <a:extLst>
                <a:ext uri="{FF2B5EF4-FFF2-40B4-BE49-F238E27FC236}">
                  <a16:creationId xmlns:a16="http://schemas.microsoft.com/office/drawing/2014/main" id="{8CFD8A65-083B-4C18-822E-3F6C6FDF61BA}"/>
                </a:ext>
              </a:extLst>
            </p:cNvPr>
            <p:cNvSpPr>
              <a:spLocks/>
            </p:cNvSpPr>
            <p:nvPr/>
          </p:nvSpPr>
          <p:spPr bwMode="auto">
            <a:xfrm>
              <a:off x="1833994" y="3126246"/>
              <a:ext cx="40439" cy="30811"/>
            </a:xfrm>
            <a:custGeom>
              <a:avLst/>
              <a:gdLst>
                <a:gd name="T0" fmla="*/ 0 w 33"/>
                <a:gd name="T1" fmla="*/ 25 h 25"/>
                <a:gd name="T2" fmla="*/ 15 w 33"/>
                <a:gd name="T3" fmla="*/ 1 h 25"/>
                <a:gd name="T4" fmla="*/ 32 w 33"/>
                <a:gd name="T5" fmla="*/ 3 h 25"/>
                <a:gd name="T6" fmla="*/ 17 w 33"/>
                <a:gd name="T7" fmla="*/ 17 h 25"/>
                <a:gd name="T8" fmla="*/ 0 w 33"/>
                <a:gd name="T9" fmla="*/ 25 h 25"/>
              </a:gdLst>
              <a:ahLst/>
              <a:cxnLst>
                <a:cxn ang="0">
                  <a:pos x="T0" y="T1"/>
                </a:cxn>
                <a:cxn ang="0">
                  <a:pos x="T2" y="T3"/>
                </a:cxn>
                <a:cxn ang="0">
                  <a:pos x="T4" y="T5"/>
                </a:cxn>
                <a:cxn ang="0">
                  <a:pos x="T6" y="T7"/>
                </a:cxn>
                <a:cxn ang="0">
                  <a:pos x="T8" y="T9"/>
                </a:cxn>
              </a:cxnLst>
              <a:rect l="0" t="0" r="r" b="b"/>
              <a:pathLst>
                <a:path w="33" h="25">
                  <a:moveTo>
                    <a:pt x="0" y="25"/>
                  </a:moveTo>
                  <a:cubicBezTo>
                    <a:pt x="0" y="25"/>
                    <a:pt x="13" y="2"/>
                    <a:pt x="15" y="1"/>
                  </a:cubicBezTo>
                  <a:cubicBezTo>
                    <a:pt x="18" y="1"/>
                    <a:pt x="33" y="0"/>
                    <a:pt x="32" y="3"/>
                  </a:cubicBezTo>
                  <a:cubicBezTo>
                    <a:pt x="32" y="5"/>
                    <a:pt x="17" y="17"/>
                    <a:pt x="17" y="17"/>
                  </a:cubicBezTo>
                  <a:lnTo>
                    <a:pt x="0" y="25"/>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27">
              <a:extLst>
                <a:ext uri="{FF2B5EF4-FFF2-40B4-BE49-F238E27FC236}">
                  <a16:creationId xmlns:a16="http://schemas.microsoft.com/office/drawing/2014/main" id="{72BE8A92-3B5C-4173-BE01-F726DF9F7365}"/>
                </a:ext>
              </a:extLst>
            </p:cNvPr>
            <p:cNvSpPr>
              <a:spLocks/>
            </p:cNvSpPr>
            <p:nvPr/>
          </p:nvSpPr>
          <p:spPr bwMode="auto">
            <a:xfrm>
              <a:off x="1739636" y="3185942"/>
              <a:ext cx="57770" cy="40439"/>
            </a:xfrm>
            <a:custGeom>
              <a:avLst/>
              <a:gdLst>
                <a:gd name="T0" fmla="*/ 0 w 49"/>
                <a:gd name="T1" fmla="*/ 22 h 33"/>
                <a:gd name="T2" fmla="*/ 31 w 49"/>
                <a:gd name="T3" fmla="*/ 7 h 33"/>
                <a:gd name="T4" fmla="*/ 49 w 49"/>
                <a:gd name="T5" fmla="*/ 6 h 33"/>
                <a:gd name="T6" fmla="*/ 40 w 49"/>
                <a:gd name="T7" fmla="*/ 21 h 33"/>
                <a:gd name="T8" fmla="*/ 12 w 49"/>
                <a:gd name="T9" fmla="*/ 31 h 33"/>
                <a:gd name="T10" fmla="*/ 1 w 49"/>
                <a:gd name="T11" fmla="*/ 33 h 33"/>
                <a:gd name="T12" fmla="*/ 0 w 49"/>
                <a:gd name="T13" fmla="*/ 22 h 33"/>
              </a:gdLst>
              <a:ahLst/>
              <a:cxnLst>
                <a:cxn ang="0">
                  <a:pos x="T0" y="T1"/>
                </a:cxn>
                <a:cxn ang="0">
                  <a:pos x="T2" y="T3"/>
                </a:cxn>
                <a:cxn ang="0">
                  <a:pos x="T4" y="T5"/>
                </a:cxn>
                <a:cxn ang="0">
                  <a:pos x="T6" y="T7"/>
                </a:cxn>
                <a:cxn ang="0">
                  <a:pos x="T8" y="T9"/>
                </a:cxn>
                <a:cxn ang="0">
                  <a:pos x="T10" y="T11"/>
                </a:cxn>
                <a:cxn ang="0">
                  <a:pos x="T12" y="T13"/>
                </a:cxn>
              </a:cxnLst>
              <a:rect l="0" t="0" r="r" b="b"/>
              <a:pathLst>
                <a:path w="49" h="33">
                  <a:moveTo>
                    <a:pt x="0" y="22"/>
                  </a:moveTo>
                  <a:cubicBezTo>
                    <a:pt x="0" y="22"/>
                    <a:pt x="20" y="10"/>
                    <a:pt x="31" y="7"/>
                  </a:cubicBezTo>
                  <a:cubicBezTo>
                    <a:pt x="41" y="3"/>
                    <a:pt x="49" y="0"/>
                    <a:pt x="49" y="6"/>
                  </a:cubicBezTo>
                  <a:cubicBezTo>
                    <a:pt x="49" y="12"/>
                    <a:pt x="44" y="19"/>
                    <a:pt x="40" y="21"/>
                  </a:cubicBezTo>
                  <a:cubicBezTo>
                    <a:pt x="36" y="24"/>
                    <a:pt x="13" y="30"/>
                    <a:pt x="12" y="31"/>
                  </a:cubicBezTo>
                  <a:cubicBezTo>
                    <a:pt x="11" y="31"/>
                    <a:pt x="1" y="33"/>
                    <a:pt x="1" y="33"/>
                  </a:cubicBezTo>
                  <a:lnTo>
                    <a:pt x="0" y="22"/>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28">
              <a:extLst>
                <a:ext uri="{FF2B5EF4-FFF2-40B4-BE49-F238E27FC236}">
                  <a16:creationId xmlns:a16="http://schemas.microsoft.com/office/drawing/2014/main" id="{1A864033-EA01-4925-840E-560097E43C5B}"/>
                </a:ext>
              </a:extLst>
            </p:cNvPr>
            <p:cNvSpPr>
              <a:spLocks/>
            </p:cNvSpPr>
            <p:nvPr/>
          </p:nvSpPr>
          <p:spPr bwMode="auto">
            <a:xfrm>
              <a:off x="1866730" y="2951011"/>
              <a:ext cx="71250" cy="57770"/>
            </a:xfrm>
            <a:custGeom>
              <a:avLst/>
              <a:gdLst>
                <a:gd name="T0" fmla="*/ 3 w 59"/>
                <a:gd name="T1" fmla="*/ 8 h 49"/>
                <a:gd name="T2" fmla="*/ 22 w 59"/>
                <a:gd name="T3" fmla="*/ 3 h 49"/>
                <a:gd name="T4" fmla="*/ 31 w 59"/>
                <a:gd name="T5" fmla="*/ 9 h 49"/>
                <a:gd name="T6" fmla="*/ 37 w 59"/>
                <a:gd name="T7" fmla="*/ 7 h 49"/>
                <a:gd name="T8" fmla="*/ 57 w 59"/>
                <a:gd name="T9" fmla="*/ 30 h 49"/>
                <a:gd name="T10" fmla="*/ 42 w 59"/>
                <a:gd name="T11" fmla="*/ 47 h 49"/>
                <a:gd name="T12" fmla="*/ 30 w 59"/>
                <a:gd name="T13" fmla="*/ 44 h 49"/>
                <a:gd name="T14" fmla="*/ 24 w 59"/>
                <a:gd name="T15" fmla="*/ 29 h 49"/>
                <a:gd name="T16" fmla="*/ 8 w 59"/>
                <a:gd name="T17" fmla="*/ 19 h 49"/>
                <a:gd name="T18" fmla="*/ 3 w 59"/>
                <a:gd name="T19"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49">
                  <a:moveTo>
                    <a:pt x="3" y="8"/>
                  </a:moveTo>
                  <a:cubicBezTo>
                    <a:pt x="7" y="5"/>
                    <a:pt x="14" y="0"/>
                    <a:pt x="22" y="3"/>
                  </a:cubicBezTo>
                  <a:cubicBezTo>
                    <a:pt x="30" y="7"/>
                    <a:pt x="31" y="9"/>
                    <a:pt x="31" y="9"/>
                  </a:cubicBezTo>
                  <a:cubicBezTo>
                    <a:pt x="31" y="9"/>
                    <a:pt x="33" y="5"/>
                    <a:pt x="37" y="7"/>
                  </a:cubicBezTo>
                  <a:cubicBezTo>
                    <a:pt x="41" y="9"/>
                    <a:pt x="59" y="25"/>
                    <a:pt x="57" y="30"/>
                  </a:cubicBezTo>
                  <a:cubicBezTo>
                    <a:pt x="55" y="36"/>
                    <a:pt x="42" y="47"/>
                    <a:pt x="42" y="47"/>
                  </a:cubicBezTo>
                  <a:cubicBezTo>
                    <a:pt x="42" y="47"/>
                    <a:pt x="34" y="49"/>
                    <a:pt x="30" y="44"/>
                  </a:cubicBezTo>
                  <a:cubicBezTo>
                    <a:pt x="27" y="39"/>
                    <a:pt x="24" y="29"/>
                    <a:pt x="24" y="29"/>
                  </a:cubicBezTo>
                  <a:cubicBezTo>
                    <a:pt x="24" y="29"/>
                    <a:pt x="11" y="23"/>
                    <a:pt x="8" y="19"/>
                  </a:cubicBezTo>
                  <a:cubicBezTo>
                    <a:pt x="5" y="15"/>
                    <a:pt x="0" y="10"/>
                    <a:pt x="3" y="8"/>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29">
              <a:extLst>
                <a:ext uri="{FF2B5EF4-FFF2-40B4-BE49-F238E27FC236}">
                  <a16:creationId xmlns:a16="http://schemas.microsoft.com/office/drawing/2014/main" id="{1C009FAD-E008-463E-8F8C-45B5EBD677C6}"/>
                </a:ext>
              </a:extLst>
            </p:cNvPr>
            <p:cNvSpPr>
              <a:spLocks/>
            </p:cNvSpPr>
            <p:nvPr/>
          </p:nvSpPr>
          <p:spPr bwMode="auto">
            <a:xfrm>
              <a:off x="1941831" y="3014558"/>
              <a:ext cx="11554" cy="17331"/>
            </a:xfrm>
            <a:custGeom>
              <a:avLst/>
              <a:gdLst>
                <a:gd name="T0" fmla="*/ 0 w 11"/>
                <a:gd name="T1" fmla="*/ 9 h 14"/>
                <a:gd name="T2" fmla="*/ 7 w 11"/>
                <a:gd name="T3" fmla="*/ 2 h 14"/>
                <a:gd name="T4" fmla="*/ 9 w 11"/>
                <a:gd name="T5" fmla="*/ 12 h 14"/>
                <a:gd name="T6" fmla="*/ 0 w 11"/>
                <a:gd name="T7" fmla="*/ 9 h 14"/>
              </a:gdLst>
              <a:ahLst/>
              <a:cxnLst>
                <a:cxn ang="0">
                  <a:pos x="T0" y="T1"/>
                </a:cxn>
                <a:cxn ang="0">
                  <a:pos x="T2" y="T3"/>
                </a:cxn>
                <a:cxn ang="0">
                  <a:pos x="T4" y="T5"/>
                </a:cxn>
                <a:cxn ang="0">
                  <a:pos x="T6" y="T7"/>
                </a:cxn>
              </a:cxnLst>
              <a:rect l="0" t="0" r="r" b="b"/>
              <a:pathLst>
                <a:path w="11" h="14">
                  <a:moveTo>
                    <a:pt x="0" y="9"/>
                  </a:moveTo>
                  <a:cubicBezTo>
                    <a:pt x="0" y="6"/>
                    <a:pt x="5" y="0"/>
                    <a:pt x="7" y="2"/>
                  </a:cubicBezTo>
                  <a:cubicBezTo>
                    <a:pt x="9" y="5"/>
                    <a:pt x="11" y="10"/>
                    <a:pt x="9" y="12"/>
                  </a:cubicBezTo>
                  <a:cubicBezTo>
                    <a:pt x="8" y="14"/>
                    <a:pt x="0" y="14"/>
                    <a:pt x="0" y="9"/>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30">
              <a:extLst>
                <a:ext uri="{FF2B5EF4-FFF2-40B4-BE49-F238E27FC236}">
                  <a16:creationId xmlns:a16="http://schemas.microsoft.com/office/drawing/2014/main" id="{8C15ABCA-90E5-4EE1-850E-2DEA9AB580E4}"/>
                </a:ext>
              </a:extLst>
            </p:cNvPr>
            <p:cNvSpPr>
              <a:spLocks/>
            </p:cNvSpPr>
            <p:nvPr/>
          </p:nvSpPr>
          <p:spPr bwMode="auto">
            <a:xfrm>
              <a:off x="1805109" y="2656384"/>
              <a:ext cx="275370" cy="310032"/>
            </a:xfrm>
            <a:custGeom>
              <a:avLst/>
              <a:gdLst>
                <a:gd name="T0" fmla="*/ 185 w 227"/>
                <a:gd name="T1" fmla="*/ 174 h 255"/>
                <a:gd name="T2" fmla="*/ 225 w 227"/>
                <a:gd name="T3" fmla="*/ 175 h 255"/>
                <a:gd name="T4" fmla="*/ 210 w 227"/>
                <a:gd name="T5" fmla="*/ 203 h 255"/>
                <a:gd name="T6" fmla="*/ 192 w 227"/>
                <a:gd name="T7" fmla="*/ 229 h 255"/>
                <a:gd name="T8" fmla="*/ 157 w 227"/>
                <a:gd name="T9" fmla="*/ 254 h 255"/>
                <a:gd name="T10" fmla="*/ 153 w 227"/>
                <a:gd name="T11" fmla="*/ 233 h 255"/>
                <a:gd name="T12" fmla="*/ 180 w 227"/>
                <a:gd name="T13" fmla="*/ 206 h 255"/>
                <a:gd name="T14" fmla="*/ 151 w 227"/>
                <a:gd name="T15" fmla="*/ 203 h 255"/>
                <a:gd name="T16" fmla="*/ 134 w 227"/>
                <a:gd name="T17" fmla="*/ 189 h 255"/>
                <a:gd name="T18" fmla="*/ 104 w 227"/>
                <a:gd name="T19" fmla="*/ 203 h 255"/>
                <a:gd name="T20" fmla="*/ 92 w 227"/>
                <a:gd name="T21" fmla="*/ 196 h 255"/>
                <a:gd name="T22" fmla="*/ 81 w 227"/>
                <a:gd name="T23" fmla="*/ 184 h 255"/>
                <a:gd name="T24" fmla="*/ 61 w 227"/>
                <a:gd name="T25" fmla="*/ 165 h 255"/>
                <a:gd name="T26" fmla="*/ 56 w 227"/>
                <a:gd name="T27" fmla="*/ 133 h 255"/>
                <a:gd name="T28" fmla="*/ 46 w 227"/>
                <a:gd name="T29" fmla="*/ 109 h 255"/>
                <a:gd name="T30" fmla="*/ 23 w 227"/>
                <a:gd name="T31" fmla="*/ 125 h 255"/>
                <a:gd name="T32" fmla="*/ 13 w 227"/>
                <a:gd name="T33" fmla="*/ 70 h 255"/>
                <a:gd name="T34" fmla="*/ 34 w 227"/>
                <a:gd name="T35" fmla="*/ 85 h 255"/>
                <a:gd name="T36" fmla="*/ 31 w 227"/>
                <a:gd name="T37" fmla="*/ 60 h 255"/>
                <a:gd name="T38" fmla="*/ 25 w 227"/>
                <a:gd name="T39" fmla="*/ 25 h 255"/>
                <a:gd name="T40" fmla="*/ 48 w 227"/>
                <a:gd name="T41" fmla="*/ 18 h 255"/>
                <a:gd name="T42" fmla="*/ 47 w 227"/>
                <a:gd name="T43" fmla="*/ 52 h 255"/>
                <a:gd name="T44" fmla="*/ 51 w 227"/>
                <a:gd name="T45" fmla="*/ 37 h 255"/>
                <a:gd name="T46" fmla="*/ 55 w 227"/>
                <a:gd name="T47" fmla="*/ 56 h 255"/>
                <a:gd name="T48" fmla="*/ 67 w 227"/>
                <a:gd name="T49" fmla="*/ 71 h 255"/>
                <a:gd name="T50" fmla="*/ 85 w 227"/>
                <a:gd name="T51" fmla="*/ 75 h 255"/>
                <a:gd name="T52" fmla="*/ 92 w 227"/>
                <a:gd name="T53" fmla="*/ 71 h 255"/>
                <a:gd name="T54" fmla="*/ 75 w 227"/>
                <a:gd name="T55" fmla="*/ 32 h 255"/>
                <a:gd name="T56" fmla="*/ 77 w 227"/>
                <a:gd name="T57" fmla="*/ 11 h 255"/>
                <a:gd name="T58" fmla="*/ 109 w 227"/>
                <a:gd name="T59" fmla="*/ 12 h 255"/>
                <a:gd name="T60" fmla="*/ 124 w 227"/>
                <a:gd name="T61" fmla="*/ 35 h 255"/>
                <a:gd name="T62" fmla="*/ 129 w 227"/>
                <a:gd name="T63" fmla="*/ 101 h 255"/>
                <a:gd name="T64" fmla="*/ 126 w 227"/>
                <a:gd name="T65" fmla="*/ 139 h 255"/>
                <a:gd name="T66" fmla="*/ 142 w 227"/>
                <a:gd name="T67" fmla="*/ 159 h 255"/>
                <a:gd name="T68" fmla="*/ 155 w 227"/>
                <a:gd name="T69" fmla="*/ 169 h 255"/>
                <a:gd name="T70" fmla="*/ 179 w 227"/>
                <a:gd name="T71" fmla="*/ 16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7" h="255">
                  <a:moveTo>
                    <a:pt x="179" y="163"/>
                  </a:moveTo>
                  <a:cubicBezTo>
                    <a:pt x="179" y="163"/>
                    <a:pt x="183" y="173"/>
                    <a:pt x="185" y="174"/>
                  </a:cubicBezTo>
                  <a:cubicBezTo>
                    <a:pt x="188" y="175"/>
                    <a:pt x="210" y="167"/>
                    <a:pt x="214" y="167"/>
                  </a:cubicBezTo>
                  <a:cubicBezTo>
                    <a:pt x="218" y="167"/>
                    <a:pt x="223" y="168"/>
                    <a:pt x="225" y="175"/>
                  </a:cubicBezTo>
                  <a:cubicBezTo>
                    <a:pt x="227" y="182"/>
                    <a:pt x="226" y="187"/>
                    <a:pt x="224" y="192"/>
                  </a:cubicBezTo>
                  <a:cubicBezTo>
                    <a:pt x="222" y="197"/>
                    <a:pt x="215" y="201"/>
                    <a:pt x="210" y="203"/>
                  </a:cubicBezTo>
                  <a:cubicBezTo>
                    <a:pt x="205" y="204"/>
                    <a:pt x="205" y="205"/>
                    <a:pt x="202" y="212"/>
                  </a:cubicBezTo>
                  <a:cubicBezTo>
                    <a:pt x="200" y="219"/>
                    <a:pt x="198" y="223"/>
                    <a:pt x="192" y="229"/>
                  </a:cubicBezTo>
                  <a:cubicBezTo>
                    <a:pt x="186" y="234"/>
                    <a:pt x="181" y="238"/>
                    <a:pt x="174" y="244"/>
                  </a:cubicBezTo>
                  <a:cubicBezTo>
                    <a:pt x="166" y="249"/>
                    <a:pt x="157" y="255"/>
                    <a:pt x="157" y="254"/>
                  </a:cubicBezTo>
                  <a:cubicBezTo>
                    <a:pt x="157" y="253"/>
                    <a:pt x="161" y="242"/>
                    <a:pt x="161" y="242"/>
                  </a:cubicBezTo>
                  <a:cubicBezTo>
                    <a:pt x="161" y="242"/>
                    <a:pt x="150" y="238"/>
                    <a:pt x="153" y="233"/>
                  </a:cubicBezTo>
                  <a:cubicBezTo>
                    <a:pt x="155" y="228"/>
                    <a:pt x="166" y="227"/>
                    <a:pt x="172" y="219"/>
                  </a:cubicBezTo>
                  <a:cubicBezTo>
                    <a:pt x="178" y="210"/>
                    <a:pt x="183" y="209"/>
                    <a:pt x="180" y="206"/>
                  </a:cubicBezTo>
                  <a:cubicBezTo>
                    <a:pt x="177" y="203"/>
                    <a:pt x="160" y="204"/>
                    <a:pt x="160" y="204"/>
                  </a:cubicBezTo>
                  <a:cubicBezTo>
                    <a:pt x="151" y="203"/>
                    <a:pt x="151" y="203"/>
                    <a:pt x="151" y="203"/>
                  </a:cubicBezTo>
                  <a:cubicBezTo>
                    <a:pt x="151" y="203"/>
                    <a:pt x="146" y="201"/>
                    <a:pt x="145" y="199"/>
                  </a:cubicBezTo>
                  <a:cubicBezTo>
                    <a:pt x="143" y="197"/>
                    <a:pt x="135" y="188"/>
                    <a:pt x="134" y="189"/>
                  </a:cubicBezTo>
                  <a:cubicBezTo>
                    <a:pt x="133" y="190"/>
                    <a:pt x="132" y="207"/>
                    <a:pt x="126" y="208"/>
                  </a:cubicBezTo>
                  <a:cubicBezTo>
                    <a:pt x="119" y="208"/>
                    <a:pt x="104" y="206"/>
                    <a:pt x="104" y="203"/>
                  </a:cubicBezTo>
                  <a:cubicBezTo>
                    <a:pt x="104" y="201"/>
                    <a:pt x="106" y="194"/>
                    <a:pt x="106" y="194"/>
                  </a:cubicBezTo>
                  <a:cubicBezTo>
                    <a:pt x="92" y="196"/>
                    <a:pt x="92" y="196"/>
                    <a:pt x="92" y="196"/>
                  </a:cubicBezTo>
                  <a:cubicBezTo>
                    <a:pt x="94" y="188"/>
                    <a:pt x="94" y="188"/>
                    <a:pt x="94" y="188"/>
                  </a:cubicBezTo>
                  <a:cubicBezTo>
                    <a:pt x="81" y="184"/>
                    <a:pt x="81" y="184"/>
                    <a:pt x="81" y="184"/>
                  </a:cubicBezTo>
                  <a:cubicBezTo>
                    <a:pt x="82" y="178"/>
                    <a:pt x="82" y="178"/>
                    <a:pt x="82" y="178"/>
                  </a:cubicBezTo>
                  <a:cubicBezTo>
                    <a:pt x="61" y="165"/>
                    <a:pt x="61" y="165"/>
                    <a:pt x="61" y="165"/>
                  </a:cubicBezTo>
                  <a:cubicBezTo>
                    <a:pt x="61" y="165"/>
                    <a:pt x="63" y="154"/>
                    <a:pt x="65" y="153"/>
                  </a:cubicBezTo>
                  <a:cubicBezTo>
                    <a:pt x="67" y="151"/>
                    <a:pt x="56" y="134"/>
                    <a:pt x="56" y="133"/>
                  </a:cubicBezTo>
                  <a:cubicBezTo>
                    <a:pt x="56" y="133"/>
                    <a:pt x="56" y="119"/>
                    <a:pt x="56" y="119"/>
                  </a:cubicBezTo>
                  <a:cubicBezTo>
                    <a:pt x="56" y="119"/>
                    <a:pt x="54" y="108"/>
                    <a:pt x="46" y="109"/>
                  </a:cubicBezTo>
                  <a:cubicBezTo>
                    <a:pt x="38" y="111"/>
                    <a:pt x="29" y="123"/>
                    <a:pt x="29" y="123"/>
                  </a:cubicBezTo>
                  <a:cubicBezTo>
                    <a:pt x="23" y="125"/>
                    <a:pt x="23" y="125"/>
                    <a:pt x="23" y="125"/>
                  </a:cubicBezTo>
                  <a:cubicBezTo>
                    <a:pt x="0" y="83"/>
                    <a:pt x="0" y="83"/>
                    <a:pt x="0" y="83"/>
                  </a:cubicBezTo>
                  <a:cubicBezTo>
                    <a:pt x="13" y="70"/>
                    <a:pt x="13" y="70"/>
                    <a:pt x="13" y="70"/>
                  </a:cubicBezTo>
                  <a:cubicBezTo>
                    <a:pt x="13" y="70"/>
                    <a:pt x="19" y="72"/>
                    <a:pt x="21" y="75"/>
                  </a:cubicBezTo>
                  <a:cubicBezTo>
                    <a:pt x="24" y="78"/>
                    <a:pt x="29" y="84"/>
                    <a:pt x="34" y="85"/>
                  </a:cubicBezTo>
                  <a:cubicBezTo>
                    <a:pt x="39" y="85"/>
                    <a:pt x="48" y="84"/>
                    <a:pt x="46" y="78"/>
                  </a:cubicBezTo>
                  <a:cubicBezTo>
                    <a:pt x="44" y="71"/>
                    <a:pt x="35" y="62"/>
                    <a:pt x="31" y="60"/>
                  </a:cubicBezTo>
                  <a:cubicBezTo>
                    <a:pt x="27" y="58"/>
                    <a:pt x="18" y="55"/>
                    <a:pt x="18" y="55"/>
                  </a:cubicBezTo>
                  <a:cubicBezTo>
                    <a:pt x="25" y="25"/>
                    <a:pt x="25" y="25"/>
                    <a:pt x="25" y="25"/>
                  </a:cubicBezTo>
                  <a:cubicBezTo>
                    <a:pt x="25" y="25"/>
                    <a:pt x="32" y="14"/>
                    <a:pt x="40" y="14"/>
                  </a:cubicBezTo>
                  <a:cubicBezTo>
                    <a:pt x="47" y="14"/>
                    <a:pt x="49" y="14"/>
                    <a:pt x="48" y="18"/>
                  </a:cubicBezTo>
                  <a:cubicBezTo>
                    <a:pt x="48" y="21"/>
                    <a:pt x="45" y="39"/>
                    <a:pt x="44" y="42"/>
                  </a:cubicBezTo>
                  <a:cubicBezTo>
                    <a:pt x="44" y="45"/>
                    <a:pt x="47" y="52"/>
                    <a:pt x="47" y="52"/>
                  </a:cubicBezTo>
                  <a:cubicBezTo>
                    <a:pt x="50" y="41"/>
                    <a:pt x="50" y="41"/>
                    <a:pt x="50" y="41"/>
                  </a:cubicBezTo>
                  <a:cubicBezTo>
                    <a:pt x="50" y="41"/>
                    <a:pt x="49" y="37"/>
                    <a:pt x="51" y="37"/>
                  </a:cubicBezTo>
                  <a:cubicBezTo>
                    <a:pt x="52" y="37"/>
                    <a:pt x="57" y="41"/>
                    <a:pt x="56" y="45"/>
                  </a:cubicBezTo>
                  <a:cubicBezTo>
                    <a:pt x="55" y="48"/>
                    <a:pt x="55" y="56"/>
                    <a:pt x="55" y="56"/>
                  </a:cubicBezTo>
                  <a:cubicBezTo>
                    <a:pt x="65" y="68"/>
                    <a:pt x="65" y="68"/>
                    <a:pt x="65" y="68"/>
                  </a:cubicBezTo>
                  <a:cubicBezTo>
                    <a:pt x="67" y="71"/>
                    <a:pt x="67" y="71"/>
                    <a:pt x="67" y="71"/>
                  </a:cubicBezTo>
                  <a:cubicBezTo>
                    <a:pt x="78" y="61"/>
                    <a:pt x="78" y="61"/>
                    <a:pt x="78" y="61"/>
                  </a:cubicBezTo>
                  <a:cubicBezTo>
                    <a:pt x="78" y="61"/>
                    <a:pt x="78" y="67"/>
                    <a:pt x="85" y="75"/>
                  </a:cubicBezTo>
                  <a:cubicBezTo>
                    <a:pt x="92" y="83"/>
                    <a:pt x="94" y="82"/>
                    <a:pt x="94" y="82"/>
                  </a:cubicBezTo>
                  <a:cubicBezTo>
                    <a:pt x="92" y="71"/>
                    <a:pt x="92" y="71"/>
                    <a:pt x="92" y="71"/>
                  </a:cubicBezTo>
                  <a:cubicBezTo>
                    <a:pt x="92" y="71"/>
                    <a:pt x="78" y="58"/>
                    <a:pt x="82" y="44"/>
                  </a:cubicBezTo>
                  <a:cubicBezTo>
                    <a:pt x="75" y="32"/>
                    <a:pt x="75" y="32"/>
                    <a:pt x="75" y="32"/>
                  </a:cubicBezTo>
                  <a:cubicBezTo>
                    <a:pt x="77" y="22"/>
                    <a:pt x="77" y="22"/>
                    <a:pt x="77" y="22"/>
                  </a:cubicBezTo>
                  <a:cubicBezTo>
                    <a:pt x="77" y="22"/>
                    <a:pt x="75" y="14"/>
                    <a:pt x="77" y="11"/>
                  </a:cubicBezTo>
                  <a:cubicBezTo>
                    <a:pt x="78" y="7"/>
                    <a:pt x="88" y="1"/>
                    <a:pt x="90" y="0"/>
                  </a:cubicBezTo>
                  <a:cubicBezTo>
                    <a:pt x="93" y="0"/>
                    <a:pt x="105" y="1"/>
                    <a:pt x="109" y="12"/>
                  </a:cubicBezTo>
                  <a:cubicBezTo>
                    <a:pt x="113" y="22"/>
                    <a:pt x="116" y="27"/>
                    <a:pt x="118" y="29"/>
                  </a:cubicBezTo>
                  <a:cubicBezTo>
                    <a:pt x="120" y="31"/>
                    <a:pt x="124" y="35"/>
                    <a:pt x="124" y="35"/>
                  </a:cubicBezTo>
                  <a:cubicBezTo>
                    <a:pt x="124" y="35"/>
                    <a:pt x="123" y="77"/>
                    <a:pt x="123" y="81"/>
                  </a:cubicBezTo>
                  <a:cubicBezTo>
                    <a:pt x="123" y="84"/>
                    <a:pt x="130" y="92"/>
                    <a:pt x="129" y="101"/>
                  </a:cubicBezTo>
                  <a:cubicBezTo>
                    <a:pt x="127" y="110"/>
                    <a:pt x="129" y="111"/>
                    <a:pt x="125" y="121"/>
                  </a:cubicBezTo>
                  <a:cubicBezTo>
                    <a:pt x="121" y="131"/>
                    <a:pt x="122" y="134"/>
                    <a:pt x="126" y="139"/>
                  </a:cubicBezTo>
                  <a:cubicBezTo>
                    <a:pt x="129" y="143"/>
                    <a:pt x="133" y="151"/>
                    <a:pt x="134" y="154"/>
                  </a:cubicBezTo>
                  <a:cubicBezTo>
                    <a:pt x="136" y="157"/>
                    <a:pt x="138" y="158"/>
                    <a:pt x="142" y="159"/>
                  </a:cubicBezTo>
                  <a:cubicBezTo>
                    <a:pt x="145" y="160"/>
                    <a:pt x="146" y="164"/>
                    <a:pt x="147" y="166"/>
                  </a:cubicBezTo>
                  <a:cubicBezTo>
                    <a:pt x="148" y="168"/>
                    <a:pt x="150" y="169"/>
                    <a:pt x="155" y="169"/>
                  </a:cubicBezTo>
                  <a:cubicBezTo>
                    <a:pt x="160" y="170"/>
                    <a:pt x="161" y="165"/>
                    <a:pt x="161" y="165"/>
                  </a:cubicBezTo>
                  <a:lnTo>
                    <a:pt x="179" y="163"/>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31">
              <a:extLst>
                <a:ext uri="{FF2B5EF4-FFF2-40B4-BE49-F238E27FC236}">
                  <a16:creationId xmlns:a16="http://schemas.microsoft.com/office/drawing/2014/main" id="{C670FA00-0525-47C2-B32D-9C7CBDAFED7B}"/>
                </a:ext>
              </a:extLst>
            </p:cNvPr>
            <p:cNvSpPr>
              <a:spLocks/>
            </p:cNvSpPr>
            <p:nvPr/>
          </p:nvSpPr>
          <p:spPr bwMode="auto">
            <a:xfrm>
              <a:off x="1970716" y="2750742"/>
              <a:ext cx="26959" cy="61621"/>
            </a:xfrm>
            <a:custGeom>
              <a:avLst/>
              <a:gdLst>
                <a:gd name="T0" fmla="*/ 1 w 22"/>
                <a:gd name="T1" fmla="*/ 23 h 51"/>
                <a:gd name="T2" fmla="*/ 7 w 22"/>
                <a:gd name="T3" fmla="*/ 7 h 51"/>
                <a:gd name="T4" fmla="*/ 21 w 22"/>
                <a:gd name="T5" fmla="*/ 5 h 51"/>
                <a:gd name="T6" fmla="*/ 18 w 22"/>
                <a:gd name="T7" fmla="*/ 22 h 51"/>
                <a:gd name="T8" fmla="*/ 15 w 22"/>
                <a:gd name="T9" fmla="*/ 48 h 51"/>
                <a:gd name="T10" fmla="*/ 10 w 22"/>
                <a:gd name="T11" fmla="*/ 45 h 51"/>
                <a:gd name="T12" fmla="*/ 1 w 22"/>
                <a:gd name="T13" fmla="*/ 23 h 51"/>
              </a:gdLst>
              <a:ahLst/>
              <a:cxnLst>
                <a:cxn ang="0">
                  <a:pos x="T0" y="T1"/>
                </a:cxn>
                <a:cxn ang="0">
                  <a:pos x="T2" y="T3"/>
                </a:cxn>
                <a:cxn ang="0">
                  <a:pos x="T4" y="T5"/>
                </a:cxn>
                <a:cxn ang="0">
                  <a:pos x="T6" y="T7"/>
                </a:cxn>
                <a:cxn ang="0">
                  <a:pos x="T8" y="T9"/>
                </a:cxn>
                <a:cxn ang="0">
                  <a:pos x="T10" y="T11"/>
                </a:cxn>
                <a:cxn ang="0">
                  <a:pos x="T12" y="T13"/>
                </a:cxn>
              </a:cxnLst>
              <a:rect l="0" t="0" r="r" b="b"/>
              <a:pathLst>
                <a:path w="22" h="51">
                  <a:moveTo>
                    <a:pt x="1" y="23"/>
                  </a:moveTo>
                  <a:cubicBezTo>
                    <a:pt x="0" y="16"/>
                    <a:pt x="3" y="10"/>
                    <a:pt x="7" y="7"/>
                  </a:cubicBezTo>
                  <a:cubicBezTo>
                    <a:pt x="11" y="4"/>
                    <a:pt x="20" y="0"/>
                    <a:pt x="21" y="5"/>
                  </a:cubicBezTo>
                  <a:cubicBezTo>
                    <a:pt x="22" y="9"/>
                    <a:pt x="21" y="10"/>
                    <a:pt x="18" y="22"/>
                  </a:cubicBezTo>
                  <a:cubicBezTo>
                    <a:pt x="16" y="34"/>
                    <a:pt x="16" y="45"/>
                    <a:pt x="15" y="48"/>
                  </a:cubicBezTo>
                  <a:cubicBezTo>
                    <a:pt x="14" y="51"/>
                    <a:pt x="13" y="50"/>
                    <a:pt x="10" y="45"/>
                  </a:cubicBezTo>
                  <a:cubicBezTo>
                    <a:pt x="7" y="40"/>
                    <a:pt x="3" y="31"/>
                    <a:pt x="1" y="23"/>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32">
              <a:extLst>
                <a:ext uri="{FF2B5EF4-FFF2-40B4-BE49-F238E27FC236}">
                  <a16:creationId xmlns:a16="http://schemas.microsoft.com/office/drawing/2014/main" id="{3F28CD3B-A7CC-4A57-A297-6272C958CBA3}"/>
                </a:ext>
              </a:extLst>
            </p:cNvPr>
            <p:cNvSpPr>
              <a:spLocks/>
            </p:cNvSpPr>
            <p:nvPr/>
          </p:nvSpPr>
          <p:spPr bwMode="auto">
            <a:xfrm>
              <a:off x="1612542" y="2644830"/>
              <a:ext cx="100135" cy="78952"/>
            </a:xfrm>
            <a:custGeom>
              <a:avLst/>
              <a:gdLst>
                <a:gd name="T0" fmla="*/ 9 w 82"/>
                <a:gd name="T1" fmla="*/ 15 h 65"/>
                <a:gd name="T2" fmla="*/ 19 w 82"/>
                <a:gd name="T3" fmla="*/ 17 h 65"/>
                <a:gd name="T4" fmla="*/ 31 w 82"/>
                <a:gd name="T5" fmla="*/ 16 h 65"/>
                <a:gd name="T6" fmla="*/ 44 w 82"/>
                <a:gd name="T7" fmla="*/ 11 h 65"/>
                <a:gd name="T8" fmla="*/ 53 w 82"/>
                <a:gd name="T9" fmla="*/ 3 h 65"/>
                <a:gd name="T10" fmla="*/ 66 w 82"/>
                <a:gd name="T11" fmla="*/ 2 h 65"/>
                <a:gd name="T12" fmla="*/ 80 w 82"/>
                <a:gd name="T13" fmla="*/ 12 h 65"/>
                <a:gd name="T14" fmla="*/ 82 w 82"/>
                <a:gd name="T15" fmla="*/ 24 h 65"/>
                <a:gd name="T16" fmla="*/ 73 w 82"/>
                <a:gd name="T17" fmla="*/ 25 h 65"/>
                <a:gd name="T18" fmla="*/ 59 w 82"/>
                <a:gd name="T19" fmla="*/ 26 h 65"/>
                <a:gd name="T20" fmla="*/ 67 w 82"/>
                <a:gd name="T21" fmla="*/ 34 h 65"/>
                <a:gd name="T22" fmla="*/ 75 w 82"/>
                <a:gd name="T23" fmla="*/ 41 h 65"/>
                <a:gd name="T24" fmla="*/ 69 w 82"/>
                <a:gd name="T25" fmla="*/ 45 h 65"/>
                <a:gd name="T26" fmla="*/ 58 w 82"/>
                <a:gd name="T27" fmla="*/ 47 h 65"/>
                <a:gd name="T28" fmla="*/ 70 w 82"/>
                <a:gd name="T29" fmla="*/ 53 h 65"/>
                <a:gd name="T30" fmla="*/ 65 w 82"/>
                <a:gd name="T31" fmla="*/ 62 h 65"/>
                <a:gd name="T32" fmla="*/ 43 w 82"/>
                <a:gd name="T33" fmla="*/ 62 h 65"/>
                <a:gd name="T34" fmla="*/ 41 w 82"/>
                <a:gd name="T35" fmla="*/ 55 h 65"/>
                <a:gd name="T36" fmla="*/ 24 w 82"/>
                <a:gd name="T37" fmla="*/ 38 h 65"/>
                <a:gd name="T38" fmla="*/ 19 w 82"/>
                <a:gd name="T39" fmla="*/ 35 h 65"/>
                <a:gd name="T40" fmla="*/ 6 w 82"/>
                <a:gd name="T41" fmla="*/ 33 h 65"/>
                <a:gd name="T42" fmla="*/ 9 w 82"/>
                <a:gd name="T43"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2" h="65">
                  <a:moveTo>
                    <a:pt x="9" y="15"/>
                  </a:moveTo>
                  <a:cubicBezTo>
                    <a:pt x="12" y="14"/>
                    <a:pt x="19" y="17"/>
                    <a:pt x="19" y="17"/>
                  </a:cubicBezTo>
                  <a:cubicBezTo>
                    <a:pt x="19" y="17"/>
                    <a:pt x="23" y="17"/>
                    <a:pt x="31" y="16"/>
                  </a:cubicBezTo>
                  <a:cubicBezTo>
                    <a:pt x="38" y="15"/>
                    <a:pt x="42" y="13"/>
                    <a:pt x="44" y="11"/>
                  </a:cubicBezTo>
                  <a:cubicBezTo>
                    <a:pt x="46" y="9"/>
                    <a:pt x="51" y="5"/>
                    <a:pt x="53" y="3"/>
                  </a:cubicBezTo>
                  <a:cubicBezTo>
                    <a:pt x="55" y="2"/>
                    <a:pt x="60" y="0"/>
                    <a:pt x="66" y="2"/>
                  </a:cubicBezTo>
                  <a:cubicBezTo>
                    <a:pt x="72" y="4"/>
                    <a:pt x="78" y="8"/>
                    <a:pt x="80" y="12"/>
                  </a:cubicBezTo>
                  <a:cubicBezTo>
                    <a:pt x="82" y="16"/>
                    <a:pt x="82" y="22"/>
                    <a:pt x="82" y="24"/>
                  </a:cubicBezTo>
                  <a:cubicBezTo>
                    <a:pt x="82" y="26"/>
                    <a:pt x="82" y="26"/>
                    <a:pt x="73" y="25"/>
                  </a:cubicBezTo>
                  <a:cubicBezTo>
                    <a:pt x="65" y="25"/>
                    <a:pt x="59" y="23"/>
                    <a:pt x="59" y="26"/>
                  </a:cubicBezTo>
                  <a:cubicBezTo>
                    <a:pt x="59" y="28"/>
                    <a:pt x="63" y="31"/>
                    <a:pt x="67" y="34"/>
                  </a:cubicBezTo>
                  <a:cubicBezTo>
                    <a:pt x="70" y="36"/>
                    <a:pt x="75" y="38"/>
                    <a:pt x="75" y="41"/>
                  </a:cubicBezTo>
                  <a:cubicBezTo>
                    <a:pt x="75" y="44"/>
                    <a:pt x="76" y="45"/>
                    <a:pt x="69" y="45"/>
                  </a:cubicBezTo>
                  <a:cubicBezTo>
                    <a:pt x="62" y="46"/>
                    <a:pt x="55" y="45"/>
                    <a:pt x="58" y="47"/>
                  </a:cubicBezTo>
                  <a:cubicBezTo>
                    <a:pt x="61" y="49"/>
                    <a:pt x="69" y="52"/>
                    <a:pt x="70" y="53"/>
                  </a:cubicBezTo>
                  <a:cubicBezTo>
                    <a:pt x="71" y="54"/>
                    <a:pt x="69" y="61"/>
                    <a:pt x="65" y="62"/>
                  </a:cubicBezTo>
                  <a:cubicBezTo>
                    <a:pt x="61" y="62"/>
                    <a:pt x="46" y="65"/>
                    <a:pt x="43" y="62"/>
                  </a:cubicBezTo>
                  <a:cubicBezTo>
                    <a:pt x="41" y="60"/>
                    <a:pt x="41" y="57"/>
                    <a:pt x="41" y="55"/>
                  </a:cubicBezTo>
                  <a:cubicBezTo>
                    <a:pt x="40" y="52"/>
                    <a:pt x="24" y="38"/>
                    <a:pt x="24" y="38"/>
                  </a:cubicBezTo>
                  <a:cubicBezTo>
                    <a:pt x="19" y="35"/>
                    <a:pt x="19" y="35"/>
                    <a:pt x="19" y="35"/>
                  </a:cubicBezTo>
                  <a:cubicBezTo>
                    <a:pt x="19" y="35"/>
                    <a:pt x="7" y="41"/>
                    <a:pt x="6" y="33"/>
                  </a:cubicBezTo>
                  <a:cubicBezTo>
                    <a:pt x="5" y="26"/>
                    <a:pt x="0" y="18"/>
                    <a:pt x="9" y="1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33">
              <a:extLst>
                <a:ext uri="{FF2B5EF4-FFF2-40B4-BE49-F238E27FC236}">
                  <a16:creationId xmlns:a16="http://schemas.microsoft.com/office/drawing/2014/main" id="{1308DC51-16E9-468C-A499-4F234BBB8FE9}"/>
                </a:ext>
              </a:extLst>
            </p:cNvPr>
            <p:cNvSpPr>
              <a:spLocks/>
            </p:cNvSpPr>
            <p:nvPr/>
          </p:nvSpPr>
          <p:spPr bwMode="auto">
            <a:xfrm>
              <a:off x="1631799" y="2743039"/>
              <a:ext cx="57770" cy="36588"/>
            </a:xfrm>
            <a:custGeom>
              <a:avLst/>
              <a:gdLst>
                <a:gd name="T0" fmla="*/ 2 w 48"/>
                <a:gd name="T1" fmla="*/ 6 h 30"/>
                <a:gd name="T2" fmla="*/ 20 w 48"/>
                <a:gd name="T3" fmla="*/ 2 h 30"/>
                <a:gd name="T4" fmla="*/ 38 w 48"/>
                <a:gd name="T5" fmla="*/ 6 h 30"/>
                <a:gd name="T6" fmla="*/ 48 w 48"/>
                <a:gd name="T7" fmla="*/ 27 h 30"/>
                <a:gd name="T8" fmla="*/ 38 w 48"/>
                <a:gd name="T9" fmla="*/ 27 h 30"/>
                <a:gd name="T10" fmla="*/ 20 w 48"/>
                <a:gd name="T11" fmla="*/ 26 h 30"/>
                <a:gd name="T12" fmla="*/ 1 w 48"/>
                <a:gd name="T13" fmla="*/ 16 h 30"/>
                <a:gd name="T14" fmla="*/ 2 w 4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0">
                  <a:moveTo>
                    <a:pt x="2" y="6"/>
                  </a:moveTo>
                  <a:cubicBezTo>
                    <a:pt x="5" y="4"/>
                    <a:pt x="13" y="3"/>
                    <a:pt x="20" y="2"/>
                  </a:cubicBezTo>
                  <a:cubicBezTo>
                    <a:pt x="26" y="0"/>
                    <a:pt x="38" y="6"/>
                    <a:pt x="38" y="6"/>
                  </a:cubicBezTo>
                  <a:cubicBezTo>
                    <a:pt x="43" y="11"/>
                    <a:pt x="48" y="23"/>
                    <a:pt x="48" y="27"/>
                  </a:cubicBezTo>
                  <a:cubicBezTo>
                    <a:pt x="48" y="30"/>
                    <a:pt x="45" y="30"/>
                    <a:pt x="38" y="27"/>
                  </a:cubicBezTo>
                  <a:cubicBezTo>
                    <a:pt x="30" y="24"/>
                    <a:pt x="20" y="26"/>
                    <a:pt x="20" y="26"/>
                  </a:cubicBezTo>
                  <a:cubicBezTo>
                    <a:pt x="20" y="26"/>
                    <a:pt x="2" y="20"/>
                    <a:pt x="1" y="16"/>
                  </a:cubicBezTo>
                  <a:cubicBezTo>
                    <a:pt x="0" y="11"/>
                    <a:pt x="2" y="6"/>
                    <a:pt x="2" y="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34">
              <a:extLst>
                <a:ext uri="{FF2B5EF4-FFF2-40B4-BE49-F238E27FC236}">
                  <a16:creationId xmlns:a16="http://schemas.microsoft.com/office/drawing/2014/main" id="{6B024B49-15F1-4915-9838-913CA8020309}"/>
                </a:ext>
              </a:extLst>
            </p:cNvPr>
            <p:cNvSpPr>
              <a:spLocks/>
            </p:cNvSpPr>
            <p:nvPr/>
          </p:nvSpPr>
          <p:spPr bwMode="auto">
            <a:xfrm>
              <a:off x="1620245" y="2783478"/>
              <a:ext cx="59696" cy="144425"/>
            </a:xfrm>
            <a:custGeom>
              <a:avLst/>
              <a:gdLst>
                <a:gd name="T0" fmla="*/ 7 w 49"/>
                <a:gd name="T1" fmla="*/ 23 h 118"/>
                <a:gd name="T2" fmla="*/ 11 w 49"/>
                <a:gd name="T3" fmla="*/ 8 h 118"/>
                <a:gd name="T4" fmla="*/ 13 w 49"/>
                <a:gd name="T5" fmla="*/ 6 h 118"/>
                <a:gd name="T6" fmla="*/ 13 w 49"/>
                <a:gd name="T7" fmla="*/ 0 h 118"/>
                <a:gd name="T8" fmla="*/ 32 w 49"/>
                <a:gd name="T9" fmla="*/ 6 h 118"/>
                <a:gd name="T10" fmla="*/ 45 w 49"/>
                <a:gd name="T11" fmla="*/ 15 h 118"/>
                <a:gd name="T12" fmla="*/ 34 w 49"/>
                <a:gd name="T13" fmla="*/ 18 h 118"/>
                <a:gd name="T14" fmla="*/ 39 w 49"/>
                <a:gd name="T15" fmla="*/ 28 h 118"/>
                <a:gd name="T16" fmla="*/ 48 w 49"/>
                <a:gd name="T17" fmla="*/ 30 h 118"/>
                <a:gd name="T18" fmla="*/ 44 w 49"/>
                <a:gd name="T19" fmla="*/ 41 h 118"/>
                <a:gd name="T20" fmla="*/ 46 w 49"/>
                <a:gd name="T21" fmla="*/ 54 h 118"/>
                <a:gd name="T22" fmla="*/ 27 w 49"/>
                <a:gd name="T23" fmla="*/ 69 h 118"/>
                <a:gd name="T24" fmla="*/ 33 w 49"/>
                <a:gd name="T25" fmla="*/ 85 h 118"/>
                <a:gd name="T26" fmla="*/ 30 w 49"/>
                <a:gd name="T27" fmla="*/ 96 h 118"/>
                <a:gd name="T28" fmla="*/ 44 w 49"/>
                <a:gd name="T29" fmla="*/ 102 h 118"/>
                <a:gd name="T30" fmla="*/ 41 w 49"/>
                <a:gd name="T31" fmla="*/ 108 h 118"/>
                <a:gd name="T32" fmla="*/ 22 w 49"/>
                <a:gd name="T33" fmla="*/ 108 h 118"/>
                <a:gd name="T34" fmla="*/ 15 w 49"/>
                <a:gd name="T35" fmla="*/ 110 h 118"/>
                <a:gd name="T36" fmla="*/ 11 w 49"/>
                <a:gd name="T37" fmla="*/ 115 h 118"/>
                <a:gd name="T38" fmla="*/ 3 w 49"/>
                <a:gd name="T39" fmla="*/ 86 h 118"/>
                <a:gd name="T40" fmla="*/ 11 w 49"/>
                <a:gd name="T41" fmla="*/ 67 h 118"/>
                <a:gd name="T42" fmla="*/ 7 w 49"/>
                <a:gd name="T43" fmla="*/ 50 h 118"/>
                <a:gd name="T44" fmla="*/ 7 w 49"/>
                <a:gd name="T45" fmla="*/ 36 h 118"/>
                <a:gd name="T46" fmla="*/ 7 w 49"/>
                <a:gd name="T47" fmla="*/ 2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118">
                  <a:moveTo>
                    <a:pt x="7" y="23"/>
                  </a:moveTo>
                  <a:cubicBezTo>
                    <a:pt x="7" y="23"/>
                    <a:pt x="8" y="11"/>
                    <a:pt x="11" y="8"/>
                  </a:cubicBezTo>
                  <a:cubicBezTo>
                    <a:pt x="13" y="6"/>
                    <a:pt x="13" y="6"/>
                    <a:pt x="13" y="6"/>
                  </a:cubicBezTo>
                  <a:cubicBezTo>
                    <a:pt x="13" y="0"/>
                    <a:pt x="13" y="0"/>
                    <a:pt x="13" y="0"/>
                  </a:cubicBezTo>
                  <a:cubicBezTo>
                    <a:pt x="13" y="0"/>
                    <a:pt x="26" y="3"/>
                    <a:pt x="32" y="6"/>
                  </a:cubicBezTo>
                  <a:cubicBezTo>
                    <a:pt x="39" y="8"/>
                    <a:pt x="47" y="12"/>
                    <a:pt x="45" y="15"/>
                  </a:cubicBezTo>
                  <a:cubicBezTo>
                    <a:pt x="44" y="19"/>
                    <a:pt x="34" y="18"/>
                    <a:pt x="34" y="18"/>
                  </a:cubicBezTo>
                  <a:cubicBezTo>
                    <a:pt x="34" y="18"/>
                    <a:pt x="35" y="27"/>
                    <a:pt x="39" y="28"/>
                  </a:cubicBezTo>
                  <a:cubicBezTo>
                    <a:pt x="43" y="29"/>
                    <a:pt x="48" y="29"/>
                    <a:pt x="48" y="30"/>
                  </a:cubicBezTo>
                  <a:cubicBezTo>
                    <a:pt x="48" y="32"/>
                    <a:pt x="44" y="41"/>
                    <a:pt x="44" y="41"/>
                  </a:cubicBezTo>
                  <a:cubicBezTo>
                    <a:pt x="44" y="41"/>
                    <a:pt x="49" y="50"/>
                    <a:pt x="46" y="54"/>
                  </a:cubicBezTo>
                  <a:cubicBezTo>
                    <a:pt x="43" y="59"/>
                    <a:pt x="28" y="66"/>
                    <a:pt x="27" y="69"/>
                  </a:cubicBezTo>
                  <a:cubicBezTo>
                    <a:pt x="27" y="72"/>
                    <a:pt x="33" y="81"/>
                    <a:pt x="33" y="85"/>
                  </a:cubicBezTo>
                  <a:cubicBezTo>
                    <a:pt x="33" y="88"/>
                    <a:pt x="30" y="93"/>
                    <a:pt x="30" y="96"/>
                  </a:cubicBezTo>
                  <a:cubicBezTo>
                    <a:pt x="31" y="99"/>
                    <a:pt x="42" y="101"/>
                    <a:pt x="44" y="102"/>
                  </a:cubicBezTo>
                  <a:cubicBezTo>
                    <a:pt x="45" y="104"/>
                    <a:pt x="44" y="107"/>
                    <a:pt x="41" y="108"/>
                  </a:cubicBezTo>
                  <a:cubicBezTo>
                    <a:pt x="37" y="110"/>
                    <a:pt x="26" y="110"/>
                    <a:pt x="22" y="108"/>
                  </a:cubicBezTo>
                  <a:cubicBezTo>
                    <a:pt x="18" y="106"/>
                    <a:pt x="16" y="105"/>
                    <a:pt x="15" y="110"/>
                  </a:cubicBezTo>
                  <a:cubicBezTo>
                    <a:pt x="15" y="115"/>
                    <a:pt x="12" y="118"/>
                    <a:pt x="11" y="115"/>
                  </a:cubicBezTo>
                  <a:cubicBezTo>
                    <a:pt x="10" y="113"/>
                    <a:pt x="0" y="98"/>
                    <a:pt x="3" y="86"/>
                  </a:cubicBezTo>
                  <a:cubicBezTo>
                    <a:pt x="6" y="75"/>
                    <a:pt x="11" y="70"/>
                    <a:pt x="11" y="67"/>
                  </a:cubicBezTo>
                  <a:cubicBezTo>
                    <a:pt x="11" y="63"/>
                    <a:pt x="7" y="55"/>
                    <a:pt x="7" y="50"/>
                  </a:cubicBezTo>
                  <a:cubicBezTo>
                    <a:pt x="6" y="45"/>
                    <a:pt x="7" y="38"/>
                    <a:pt x="7" y="36"/>
                  </a:cubicBezTo>
                  <a:cubicBezTo>
                    <a:pt x="7" y="33"/>
                    <a:pt x="7" y="23"/>
                    <a:pt x="7" y="23"/>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35">
              <a:extLst>
                <a:ext uri="{FF2B5EF4-FFF2-40B4-BE49-F238E27FC236}">
                  <a16:creationId xmlns:a16="http://schemas.microsoft.com/office/drawing/2014/main" id="{24D3BA45-C9E3-4A03-8427-EEF724DBA712}"/>
                </a:ext>
              </a:extLst>
            </p:cNvPr>
            <p:cNvSpPr>
              <a:spLocks/>
            </p:cNvSpPr>
            <p:nvPr/>
          </p:nvSpPr>
          <p:spPr bwMode="auto">
            <a:xfrm>
              <a:off x="1589434" y="2941383"/>
              <a:ext cx="30811" cy="71250"/>
            </a:xfrm>
            <a:custGeom>
              <a:avLst/>
              <a:gdLst>
                <a:gd name="T0" fmla="*/ 10 w 25"/>
                <a:gd name="T1" fmla="*/ 15 h 59"/>
                <a:gd name="T2" fmla="*/ 22 w 25"/>
                <a:gd name="T3" fmla="*/ 5 h 59"/>
                <a:gd name="T4" fmla="*/ 22 w 25"/>
                <a:gd name="T5" fmla="*/ 28 h 59"/>
                <a:gd name="T6" fmla="*/ 9 w 25"/>
                <a:gd name="T7" fmla="*/ 52 h 59"/>
                <a:gd name="T8" fmla="*/ 1 w 25"/>
                <a:gd name="T9" fmla="*/ 54 h 59"/>
                <a:gd name="T10" fmla="*/ 7 w 25"/>
                <a:gd name="T11" fmla="*/ 34 h 59"/>
                <a:gd name="T12" fmla="*/ 10 w 25"/>
                <a:gd name="T13" fmla="*/ 15 h 59"/>
              </a:gdLst>
              <a:ahLst/>
              <a:cxnLst>
                <a:cxn ang="0">
                  <a:pos x="T0" y="T1"/>
                </a:cxn>
                <a:cxn ang="0">
                  <a:pos x="T2" y="T3"/>
                </a:cxn>
                <a:cxn ang="0">
                  <a:pos x="T4" y="T5"/>
                </a:cxn>
                <a:cxn ang="0">
                  <a:pos x="T6" y="T7"/>
                </a:cxn>
                <a:cxn ang="0">
                  <a:pos x="T8" y="T9"/>
                </a:cxn>
                <a:cxn ang="0">
                  <a:pos x="T10" y="T11"/>
                </a:cxn>
                <a:cxn ang="0">
                  <a:pos x="T12" y="T13"/>
                </a:cxn>
              </a:cxnLst>
              <a:rect l="0" t="0" r="r" b="b"/>
              <a:pathLst>
                <a:path w="25" h="59">
                  <a:moveTo>
                    <a:pt x="10" y="15"/>
                  </a:moveTo>
                  <a:cubicBezTo>
                    <a:pt x="11" y="12"/>
                    <a:pt x="19" y="0"/>
                    <a:pt x="22" y="5"/>
                  </a:cubicBezTo>
                  <a:cubicBezTo>
                    <a:pt x="24" y="9"/>
                    <a:pt x="25" y="21"/>
                    <a:pt x="22" y="28"/>
                  </a:cubicBezTo>
                  <a:cubicBezTo>
                    <a:pt x="20" y="35"/>
                    <a:pt x="16" y="45"/>
                    <a:pt x="9" y="52"/>
                  </a:cubicBezTo>
                  <a:cubicBezTo>
                    <a:pt x="3" y="59"/>
                    <a:pt x="0" y="56"/>
                    <a:pt x="1" y="54"/>
                  </a:cubicBezTo>
                  <a:cubicBezTo>
                    <a:pt x="2" y="53"/>
                    <a:pt x="7" y="36"/>
                    <a:pt x="7" y="34"/>
                  </a:cubicBezTo>
                  <a:cubicBezTo>
                    <a:pt x="7" y="32"/>
                    <a:pt x="10" y="15"/>
                    <a:pt x="10" y="1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36">
              <a:extLst>
                <a:ext uri="{FF2B5EF4-FFF2-40B4-BE49-F238E27FC236}">
                  <a16:creationId xmlns:a16="http://schemas.microsoft.com/office/drawing/2014/main" id="{387A33E7-E1B2-4B5C-90A5-0A66429E7E4E}"/>
                </a:ext>
              </a:extLst>
            </p:cNvPr>
            <p:cNvSpPr>
              <a:spLocks/>
            </p:cNvSpPr>
            <p:nvPr/>
          </p:nvSpPr>
          <p:spPr bwMode="auto">
            <a:xfrm>
              <a:off x="1712677" y="2244291"/>
              <a:ext cx="258039" cy="371654"/>
            </a:xfrm>
            <a:custGeom>
              <a:avLst/>
              <a:gdLst>
                <a:gd name="T0" fmla="*/ 30 w 213"/>
                <a:gd name="T1" fmla="*/ 275 h 306"/>
                <a:gd name="T2" fmla="*/ 52 w 213"/>
                <a:gd name="T3" fmla="*/ 244 h 306"/>
                <a:gd name="T4" fmla="*/ 25 w 213"/>
                <a:gd name="T5" fmla="*/ 226 h 306"/>
                <a:gd name="T6" fmla="*/ 30 w 213"/>
                <a:gd name="T7" fmla="*/ 193 h 306"/>
                <a:gd name="T8" fmla="*/ 5 w 213"/>
                <a:gd name="T9" fmla="*/ 152 h 306"/>
                <a:gd name="T10" fmla="*/ 26 w 213"/>
                <a:gd name="T11" fmla="*/ 118 h 306"/>
                <a:gd name="T12" fmla="*/ 41 w 213"/>
                <a:gd name="T13" fmla="*/ 146 h 306"/>
                <a:gd name="T14" fmla="*/ 63 w 213"/>
                <a:gd name="T15" fmla="*/ 143 h 306"/>
                <a:gd name="T16" fmla="*/ 90 w 213"/>
                <a:gd name="T17" fmla="*/ 145 h 306"/>
                <a:gd name="T18" fmla="*/ 77 w 213"/>
                <a:gd name="T19" fmla="*/ 113 h 306"/>
                <a:gd name="T20" fmla="*/ 128 w 213"/>
                <a:gd name="T21" fmla="*/ 68 h 306"/>
                <a:gd name="T22" fmla="*/ 178 w 213"/>
                <a:gd name="T23" fmla="*/ 19 h 306"/>
                <a:gd name="T24" fmla="*/ 197 w 213"/>
                <a:gd name="T25" fmla="*/ 15 h 306"/>
                <a:gd name="T26" fmla="*/ 188 w 213"/>
                <a:gd name="T27" fmla="*/ 81 h 306"/>
                <a:gd name="T28" fmla="*/ 190 w 213"/>
                <a:gd name="T29" fmla="*/ 113 h 306"/>
                <a:gd name="T30" fmla="*/ 192 w 213"/>
                <a:gd name="T31" fmla="*/ 127 h 306"/>
                <a:gd name="T32" fmla="*/ 165 w 213"/>
                <a:gd name="T33" fmla="*/ 124 h 306"/>
                <a:gd name="T34" fmla="*/ 159 w 213"/>
                <a:gd name="T35" fmla="*/ 139 h 306"/>
                <a:gd name="T36" fmla="*/ 140 w 213"/>
                <a:gd name="T37" fmla="*/ 161 h 306"/>
                <a:gd name="T38" fmla="*/ 136 w 213"/>
                <a:gd name="T39" fmla="*/ 183 h 306"/>
                <a:gd name="T40" fmla="*/ 148 w 213"/>
                <a:gd name="T41" fmla="*/ 174 h 306"/>
                <a:gd name="T42" fmla="*/ 138 w 213"/>
                <a:gd name="T43" fmla="*/ 205 h 306"/>
                <a:gd name="T44" fmla="*/ 147 w 213"/>
                <a:gd name="T45" fmla="*/ 228 h 306"/>
                <a:gd name="T46" fmla="*/ 102 w 213"/>
                <a:gd name="T47" fmla="*/ 213 h 306"/>
                <a:gd name="T48" fmla="*/ 94 w 213"/>
                <a:gd name="T49" fmla="*/ 187 h 306"/>
                <a:gd name="T50" fmla="*/ 73 w 213"/>
                <a:gd name="T51" fmla="*/ 211 h 306"/>
                <a:gd name="T52" fmla="*/ 89 w 213"/>
                <a:gd name="T53" fmla="*/ 232 h 306"/>
                <a:gd name="T54" fmla="*/ 67 w 213"/>
                <a:gd name="T55" fmla="*/ 248 h 306"/>
                <a:gd name="T56" fmla="*/ 73 w 213"/>
                <a:gd name="T57" fmla="*/ 274 h 306"/>
                <a:gd name="T58" fmla="*/ 54 w 213"/>
                <a:gd name="T59" fmla="*/ 280 h 306"/>
                <a:gd name="T60" fmla="*/ 42 w 213"/>
                <a:gd name="T61" fmla="*/ 290 h 306"/>
                <a:gd name="T62" fmla="*/ 11 w 213"/>
                <a:gd name="T63" fmla="*/ 28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306">
                  <a:moveTo>
                    <a:pt x="11" y="286"/>
                  </a:moveTo>
                  <a:cubicBezTo>
                    <a:pt x="30" y="275"/>
                    <a:pt x="30" y="275"/>
                    <a:pt x="30" y="275"/>
                  </a:cubicBezTo>
                  <a:cubicBezTo>
                    <a:pt x="30" y="275"/>
                    <a:pt x="23" y="267"/>
                    <a:pt x="32" y="261"/>
                  </a:cubicBezTo>
                  <a:cubicBezTo>
                    <a:pt x="41" y="256"/>
                    <a:pt x="51" y="248"/>
                    <a:pt x="52" y="244"/>
                  </a:cubicBezTo>
                  <a:cubicBezTo>
                    <a:pt x="54" y="241"/>
                    <a:pt x="48" y="232"/>
                    <a:pt x="48" y="232"/>
                  </a:cubicBezTo>
                  <a:cubicBezTo>
                    <a:pt x="25" y="226"/>
                    <a:pt x="25" y="226"/>
                    <a:pt x="25" y="226"/>
                  </a:cubicBezTo>
                  <a:cubicBezTo>
                    <a:pt x="20" y="216"/>
                    <a:pt x="20" y="216"/>
                    <a:pt x="20" y="216"/>
                  </a:cubicBezTo>
                  <a:cubicBezTo>
                    <a:pt x="20" y="216"/>
                    <a:pt x="28" y="197"/>
                    <a:pt x="30" y="193"/>
                  </a:cubicBezTo>
                  <a:cubicBezTo>
                    <a:pt x="33" y="189"/>
                    <a:pt x="25" y="191"/>
                    <a:pt x="15" y="185"/>
                  </a:cubicBezTo>
                  <a:cubicBezTo>
                    <a:pt x="5" y="179"/>
                    <a:pt x="0" y="160"/>
                    <a:pt x="5" y="152"/>
                  </a:cubicBezTo>
                  <a:cubicBezTo>
                    <a:pt x="10" y="145"/>
                    <a:pt x="12" y="139"/>
                    <a:pt x="12" y="139"/>
                  </a:cubicBezTo>
                  <a:cubicBezTo>
                    <a:pt x="12" y="139"/>
                    <a:pt x="17" y="118"/>
                    <a:pt x="26" y="118"/>
                  </a:cubicBezTo>
                  <a:cubicBezTo>
                    <a:pt x="35" y="118"/>
                    <a:pt x="43" y="120"/>
                    <a:pt x="44" y="124"/>
                  </a:cubicBezTo>
                  <a:cubicBezTo>
                    <a:pt x="45" y="129"/>
                    <a:pt x="41" y="146"/>
                    <a:pt x="41" y="146"/>
                  </a:cubicBezTo>
                  <a:cubicBezTo>
                    <a:pt x="56" y="157"/>
                    <a:pt x="56" y="157"/>
                    <a:pt x="56" y="157"/>
                  </a:cubicBezTo>
                  <a:cubicBezTo>
                    <a:pt x="56" y="157"/>
                    <a:pt x="62" y="144"/>
                    <a:pt x="63" y="143"/>
                  </a:cubicBezTo>
                  <a:cubicBezTo>
                    <a:pt x="63" y="142"/>
                    <a:pt x="69" y="133"/>
                    <a:pt x="69" y="133"/>
                  </a:cubicBezTo>
                  <a:cubicBezTo>
                    <a:pt x="69" y="133"/>
                    <a:pt x="83" y="149"/>
                    <a:pt x="90" y="145"/>
                  </a:cubicBezTo>
                  <a:cubicBezTo>
                    <a:pt x="96" y="142"/>
                    <a:pt x="93" y="139"/>
                    <a:pt x="89" y="134"/>
                  </a:cubicBezTo>
                  <a:cubicBezTo>
                    <a:pt x="86" y="129"/>
                    <a:pt x="78" y="118"/>
                    <a:pt x="77" y="113"/>
                  </a:cubicBezTo>
                  <a:cubicBezTo>
                    <a:pt x="75" y="108"/>
                    <a:pt x="80" y="90"/>
                    <a:pt x="91" y="82"/>
                  </a:cubicBezTo>
                  <a:cubicBezTo>
                    <a:pt x="102" y="74"/>
                    <a:pt x="114" y="67"/>
                    <a:pt x="128" y="68"/>
                  </a:cubicBezTo>
                  <a:cubicBezTo>
                    <a:pt x="128" y="68"/>
                    <a:pt x="144" y="63"/>
                    <a:pt x="148" y="59"/>
                  </a:cubicBezTo>
                  <a:cubicBezTo>
                    <a:pt x="151" y="55"/>
                    <a:pt x="178" y="19"/>
                    <a:pt x="178" y="19"/>
                  </a:cubicBezTo>
                  <a:cubicBezTo>
                    <a:pt x="196" y="0"/>
                    <a:pt x="196" y="0"/>
                    <a:pt x="196" y="0"/>
                  </a:cubicBezTo>
                  <a:cubicBezTo>
                    <a:pt x="196" y="0"/>
                    <a:pt x="198" y="6"/>
                    <a:pt x="197" y="15"/>
                  </a:cubicBezTo>
                  <a:cubicBezTo>
                    <a:pt x="197" y="23"/>
                    <a:pt x="199" y="49"/>
                    <a:pt x="198" y="54"/>
                  </a:cubicBezTo>
                  <a:cubicBezTo>
                    <a:pt x="198" y="59"/>
                    <a:pt x="188" y="73"/>
                    <a:pt x="188" y="81"/>
                  </a:cubicBezTo>
                  <a:cubicBezTo>
                    <a:pt x="188" y="89"/>
                    <a:pt x="179" y="104"/>
                    <a:pt x="176" y="111"/>
                  </a:cubicBezTo>
                  <a:cubicBezTo>
                    <a:pt x="174" y="117"/>
                    <a:pt x="182" y="115"/>
                    <a:pt x="190" y="113"/>
                  </a:cubicBezTo>
                  <a:cubicBezTo>
                    <a:pt x="199" y="110"/>
                    <a:pt x="213" y="107"/>
                    <a:pt x="212" y="112"/>
                  </a:cubicBezTo>
                  <a:cubicBezTo>
                    <a:pt x="211" y="118"/>
                    <a:pt x="205" y="128"/>
                    <a:pt x="192" y="127"/>
                  </a:cubicBezTo>
                  <a:cubicBezTo>
                    <a:pt x="180" y="126"/>
                    <a:pt x="176" y="122"/>
                    <a:pt x="176" y="122"/>
                  </a:cubicBezTo>
                  <a:cubicBezTo>
                    <a:pt x="176" y="122"/>
                    <a:pt x="167" y="120"/>
                    <a:pt x="165" y="124"/>
                  </a:cubicBezTo>
                  <a:cubicBezTo>
                    <a:pt x="164" y="128"/>
                    <a:pt x="168" y="131"/>
                    <a:pt x="167" y="134"/>
                  </a:cubicBezTo>
                  <a:cubicBezTo>
                    <a:pt x="166" y="137"/>
                    <a:pt x="159" y="138"/>
                    <a:pt x="159" y="139"/>
                  </a:cubicBezTo>
                  <a:cubicBezTo>
                    <a:pt x="159" y="140"/>
                    <a:pt x="162" y="150"/>
                    <a:pt x="160" y="152"/>
                  </a:cubicBezTo>
                  <a:cubicBezTo>
                    <a:pt x="157" y="154"/>
                    <a:pt x="140" y="161"/>
                    <a:pt x="140" y="161"/>
                  </a:cubicBezTo>
                  <a:cubicBezTo>
                    <a:pt x="140" y="161"/>
                    <a:pt x="125" y="165"/>
                    <a:pt x="125" y="169"/>
                  </a:cubicBezTo>
                  <a:cubicBezTo>
                    <a:pt x="125" y="173"/>
                    <a:pt x="136" y="183"/>
                    <a:pt x="136" y="183"/>
                  </a:cubicBezTo>
                  <a:cubicBezTo>
                    <a:pt x="146" y="191"/>
                    <a:pt x="146" y="191"/>
                    <a:pt x="146" y="191"/>
                  </a:cubicBezTo>
                  <a:cubicBezTo>
                    <a:pt x="146" y="191"/>
                    <a:pt x="141" y="172"/>
                    <a:pt x="148" y="174"/>
                  </a:cubicBezTo>
                  <a:cubicBezTo>
                    <a:pt x="156" y="175"/>
                    <a:pt x="160" y="187"/>
                    <a:pt x="155" y="193"/>
                  </a:cubicBezTo>
                  <a:cubicBezTo>
                    <a:pt x="151" y="199"/>
                    <a:pt x="138" y="205"/>
                    <a:pt x="138" y="205"/>
                  </a:cubicBezTo>
                  <a:cubicBezTo>
                    <a:pt x="124" y="212"/>
                    <a:pt x="124" y="212"/>
                    <a:pt x="124" y="212"/>
                  </a:cubicBezTo>
                  <a:cubicBezTo>
                    <a:pt x="124" y="212"/>
                    <a:pt x="153" y="216"/>
                    <a:pt x="147" y="228"/>
                  </a:cubicBezTo>
                  <a:cubicBezTo>
                    <a:pt x="142" y="239"/>
                    <a:pt x="127" y="233"/>
                    <a:pt x="121" y="232"/>
                  </a:cubicBezTo>
                  <a:cubicBezTo>
                    <a:pt x="114" y="230"/>
                    <a:pt x="101" y="221"/>
                    <a:pt x="102" y="213"/>
                  </a:cubicBezTo>
                  <a:cubicBezTo>
                    <a:pt x="103" y="205"/>
                    <a:pt x="110" y="183"/>
                    <a:pt x="110" y="183"/>
                  </a:cubicBezTo>
                  <a:cubicBezTo>
                    <a:pt x="94" y="187"/>
                    <a:pt x="94" y="187"/>
                    <a:pt x="94" y="187"/>
                  </a:cubicBezTo>
                  <a:cubicBezTo>
                    <a:pt x="74" y="200"/>
                    <a:pt x="74" y="200"/>
                    <a:pt x="74" y="200"/>
                  </a:cubicBezTo>
                  <a:cubicBezTo>
                    <a:pt x="74" y="200"/>
                    <a:pt x="72" y="203"/>
                    <a:pt x="73" y="211"/>
                  </a:cubicBezTo>
                  <a:cubicBezTo>
                    <a:pt x="74" y="218"/>
                    <a:pt x="74" y="224"/>
                    <a:pt x="78" y="226"/>
                  </a:cubicBezTo>
                  <a:cubicBezTo>
                    <a:pt x="82" y="228"/>
                    <a:pt x="89" y="232"/>
                    <a:pt x="89" y="232"/>
                  </a:cubicBezTo>
                  <a:cubicBezTo>
                    <a:pt x="86" y="250"/>
                    <a:pt x="86" y="250"/>
                    <a:pt x="86" y="250"/>
                  </a:cubicBezTo>
                  <a:cubicBezTo>
                    <a:pt x="67" y="248"/>
                    <a:pt x="67" y="248"/>
                    <a:pt x="67" y="248"/>
                  </a:cubicBezTo>
                  <a:cubicBezTo>
                    <a:pt x="67" y="248"/>
                    <a:pt x="84" y="261"/>
                    <a:pt x="83" y="264"/>
                  </a:cubicBezTo>
                  <a:cubicBezTo>
                    <a:pt x="81" y="267"/>
                    <a:pt x="73" y="274"/>
                    <a:pt x="73" y="274"/>
                  </a:cubicBezTo>
                  <a:cubicBezTo>
                    <a:pt x="73" y="274"/>
                    <a:pt x="62" y="276"/>
                    <a:pt x="58" y="276"/>
                  </a:cubicBezTo>
                  <a:cubicBezTo>
                    <a:pt x="55" y="276"/>
                    <a:pt x="54" y="279"/>
                    <a:pt x="54" y="280"/>
                  </a:cubicBezTo>
                  <a:cubicBezTo>
                    <a:pt x="54" y="281"/>
                    <a:pt x="54" y="289"/>
                    <a:pt x="54" y="289"/>
                  </a:cubicBezTo>
                  <a:cubicBezTo>
                    <a:pt x="54" y="289"/>
                    <a:pt x="46" y="287"/>
                    <a:pt x="42" y="290"/>
                  </a:cubicBezTo>
                  <a:cubicBezTo>
                    <a:pt x="39" y="294"/>
                    <a:pt x="25" y="306"/>
                    <a:pt x="17" y="304"/>
                  </a:cubicBezTo>
                  <a:cubicBezTo>
                    <a:pt x="8" y="301"/>
                    <a:pt x="3" y="292"/>
                    <a:pt x="11" y="28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41">
              <a:extLst>
                <a:ext uri="{FF2B5EF4-FFF2-40B4-BE49-F238E27FC236}">
                  <a16:creationId xmlns:a16="http://schemas.microsoft.com/office/drawing/2014/main" id="{5A35E96B-2BA2-4A70-9295-837A571B82F0}"/>
                </a:ext>
              </a:extLst>
            </p:cNvPr>
            <p:cNvSpPr>
              <a:spLocks/>
            </p:cNvSpPr>
            <p:nvPr/>
          </p:nvSpPr>
          <p:spPr bwMode="auto">
            <a:xfrm>
              <a:off x="2825712" y="1874564"/>
              <a:ext cx="36588" cy="26959"/>
            </a:xfrm>
            <a:custGeom>
              <a:avLst/>
              <a:gdLst>
                <a:gd name="T0" fmla="*/ 0 w 30"/>
                <a:gd name="T1" fmla="*/ 11 h 22"/>
                <a:gd name="T2" fmla="*/ 19 w 30"/>
                <a:gd name="T3" fmla="*/ 1 h 22"/>
                <a:gd name="T4" fmla="*/ 20 w 30"/>
                <a:gd name="T5" fmla="*/ 17 h 22"/>
                <a:gd name="T6" fmla="*/ 9 w 30"/>
                <a:gd name="T7" fmla="*/ 22 h 22"/>
                <a:gd name="T8" fmla="*/ 0 w 30"/>
                <a:gd name="T9" fmla="*/ 11 h 22"/>
              </a:gdLst>
              <a:ahLst/>
              <a:cxnLst>
                <a:cxn ang="0">
                  <a:pos x="T0" y="T1"/>
                </a:cxn>
                <a:cxn ang="0">
                  <a:pos x="T2" y="T3"/>
                </a:cxn>
                <a:cxn ang="0">
                  <a:pos x="T4" y="T5"/>
                </a:cxn>
                <a:cxn ang="0">
                  <a:pos x="T6" y="T7"/>
                </a:cxn>
                <a:cxn ang="0">
                  <a:pos x="T8" y="T9"/>
                </a:cxn>
              </a:cxnLst>
              <a:rect l="0" t="0" r="r" b="b"/>
              <a:pathLst>
                <a:path w="30" h="22">
                  <a:moveTo>
                    <a:pt x="0" y="11"/>
                  </a:moveTo>
                  <a:cubicBezTo>
                    <a:pt x="6" y="6"/>
                    <a:pt x="7" y="1"/>
                    <a:pt x="19" y="1"/>
                  </a:cubicBezTo>
                  <a:cubicBezTo>
                    <a:pt x="30" y="0"/>
                    <a:pt x="22" y="13"/>
                    <a:pt x="20" y="17"/>
                  </a:cubicBezTo>
                  <a:cubicBezTo>
                    <a:pt x="18" y="21"/>
                    <a:pt x="9" y="22"/>
                    <a:pt x="9" y="22"/>
                  </a:cubicBezTo>
                  <a:lnTo>
                    <a:pt x="0" y="11"/>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7" name="Freeform 42">
              <a:extLst>
                <a:ext uri="{FF2B5EF4-FFF2-40B4-BE49-F238E27FC236}">
                  <a16:creationId xmlns:a16="http://schemas.microsoft.com/office/drawing/2014/main" id="{74E32AC4-796E-430F-9DFC-6FE56C750C38}"/>
                </a:ext>
              </a:extLst>
            </p:cNvPr>
            <p:cNvSpPr>
              <a:spLocks/>
            </p:cNvSpPr>
            <p:nvPr/>
          </p:nvSpPr>
          <p:spPr bwMode="auto">
            <a:xfrm>
              <a:off x="2844968" y="1947739"/>
              <a:ext cx="23108" cy="28885"/>
            </a:xfrm>
            <a:custGeom>
              <a:avLst/>
              <a:gdLst>
                <a:gd name="T0" fmla="*/ 0 w 19"/>
                <a:gd name="T1" fmla="*/ 0 h 24"/>
                <a:gd name="T2" fmla="*/ 16 w 19"/>
                <a:gd name="T3" fmla="*/ 8 h 24"/>
                <a:gd name="T4" fmla="*/ 12 w 19"/>
                <a:gd name="T5" fmla="*/ 20 h 24"/>
                <a:gd name="T6" fmla="*/ 0 w 19"/>
                <a:gd name="T7" fmla="*/ 0 h 24"/>
              </a:gdLst>
              <a:ahLst/>
              <a:cxnLst>
                <a:cxn ang="0">
                  <a:pos x="T0" y="T1"/>
                </a:cxn>
                <a:cxn ang="0">
                  <a:pos x="T2" y="T3"/>
                </a:cxn>
                <a:cxn ang="0">
                  <a:pos x="T4" y="T5"/>
                </a:cxn>
                <a:cxn ang="0">
                  <a:pos x="T6" y="T7"/>
                </a:cxn>
              </a:cxnLst>
              <a:rect l="0" t="0" r="r" b="b"/>
              <a:pathLst>
                <a:path w="19" h="24">
                  <a:moveTo>
                    <a:pt x="0" y="0"/>
                  </a:moveTo>
                  <a:cubicBezTo>
                    <a:pt x="0" y="0"/>
                    <a:pt x="14" y="2"/>
                    <a:pt x="16" y="8"/>
                  </a:cubicBezTo>
                  <a:cubicBezTo>
                    <a:pt x="19" y="14"/>
                    <a:pt x="18" y="24"/>
                    <a:pt x="12" y="20"/>
                  </a:cubicBezTo>
                  <a:cubicBezTo>
                    <a:pt x="7" y="17"/>
                    <a:pt x="0" y="0"/>
                    <a:pt x="0" y="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8" name="Freeform 43">
              <a:extLst>
                <a:ext uri="{FF2B5EF4-FFF2-40B4-BE49-F238E27FC236}">
                  <a16:creationId xmlns:a16="http://schemas.microsoft.com/office/drawing/2014/main" id="{534520D5-C3AF-4F2F-A0B7-864E13014886}"/>
                </a:ext>
              </a:extLst>
            </p:cNvPr>
            <p:cNvSpPr>
              <a:spLocks/>
            </p:cNvSpPr>
            <p:nvPr/>
          </p:nvSpPr>
          <p:spPr bwMode="auto">
            <a:xfrm>
              <a:off x="2789124" y="1920780"/>
              <a:ext cx="28885" cy="25034"/>
            </a:xfrm>
            <a:custGeom>
              <a:avLst/>
              <a:gdLst>
                <a:gd name="T0" fmla="*/ 2 w 24"/>
                <a:gd name="T1" fmla="*/ 9 h 20"/>
                <a:gd name="T2" fmla="*/ 11 w 24"/>
                <a:gd name="T3" fmla="*/ 6 h 20"/>
                <a:gd name="T4" fmla="*/ 15 w 24"/>
                <a:gd name="T5" fmla="*/ 19 h 20"/>
                <a:gd name="T6" fmla="*/ 2 w 24"/>
                <a:gd name="T7" fmla="*/ 9 h 20"/>
              </a:gdLst>
              <a:ahLst/>
              <a:cxnLst>
                <a:cxn ang="0">
                  <a:pos x="T0" y="T1"/>
                </a:cxn>
                <a:cxn ang="0">
                  <a:pos x="T2" y="T3"/>
                </a:cxn>
                <a:cxn ang="0">
                  <a:pos x="T4" y="T5"/>
                </a:cxn>
                <a:cxn ang="0">
                  <a:pos x="T6" y="T7"/>
                </a:cxn>
              </a:cxnLst>
              <a:rect l="0" t="0" r="r" b="b"/>
              <a:pathLst>
                <a:path w="24" h="20">
                  <a:moveTo>
                    <a:pt x="2" y="9"/>
                  </a:moveTo>
                  <a:cubicBezTo>
                    <a:pt x="0" y="0"/>
                    <a:pt x="7" y="3"/>
                    <a:pt x="11" y="6"/>
                  </a:cubicBezTo>
                  <a:cubicBezTo>
                    <a:pt x="15" y="8"/>
                    <a:pt x="24" y="19"/>
                    <a:pt x="15" y="19"/>
                  </a:cubicBezTo>
                  <a:cubicBezTo>
                    <a:pt x="6" y="20"/>
                    <a:pt x="4" y="16"/>
                    <a:pt x="2" y="9"/>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9" name="Freeform 44">
              <a:extLst>
                <a:ext uri="{FF2B5EF4-FFF2-40B4-BE49-F238E27FC236}">
                  <a16:creationId xmlns:a16="http://schemas.microsoft.com/office/drawing/2014/main" id="{E4ED2CE2-1803-4778-83CD-3EAB5B751408}"/>
                </a:ext>
              </a:extLst>
            </p:cNvPr>
            <p:cNvSpPr>
              <a:spLocks/>
            </p:cNvSpPr>
            <p:nvPr/>
          </p:nvSpPr>
          <p:spPr bwMode="auto">
            <a:xfrm>
              <a:off x="2746759" y="1861084"/>
              <a:ext cx="38513" cy="32736"/>
            </a:xfrm>
            <a:custGeom>
              <a:avLst/>
              <a:gdLst>
                <a:gd name="T0" fmla="*/ 0 w 32"/>
                <a:gd name="T1" fmla="*/ 7 h 27"/>
                <a:gd name="T2" fmla="*/ 4 w 32"/>
                <a:gd name="T3" fmla="*/ 1 h 27"/>
                <a:gd name="T4" fmla="*/ 24 w 32"/>
                <a:gd name="T5" fmla="*/ 10 h 27"/>
                <a:gd name="T6" fmla="*/ 24 w 32"/>
                <a:gd name="T7" fmla="*/ 20 h 27"/>
                <a:gd name="T8" fmla="*/ 6 w 32"/>
                <a:gd name="T9" fmla="*/ 24 h 27"/>
                <a:gd name="T10" fmla="*/ 0 w 32"/>
                <a:gd name="T11" fmla="*/ 7 h 27"/>
              </a:gdLst>
              <a:ahLst/>
              <a:cxnLst>
                <a:cxn ang="0">
                  <a:pos x="T0" y="T1"/>
                </a:cxn>
                <a:cxn ang="0">
                  <a:pos x="T2" y="T3"/>
                </a:cxn>
                <a:cxn ang="0">
                  <a:pos x="T4" y="T5"/>
                </a:cxn>
                <a:cxn ang="0">
                  <a:pos x="T6" y="T7"/>
                </a:cxn>
                <a:cxn ang="0">
                  <a:pos x="T8" y="T9"/>
                </a:cxn>
                <a:cxn ang="0">
                  <a:pos x="T10" y="T11"/>
                </a:cxn>
              </a:cxnLst>
              <a:rect l="0" t="0" r="r" b="b"/>
              <a:pathLst>
                <a:path w="32" h="27">
                  <a:moveTo>
                    <a:pt x="0" y="7"/>
                  </a:moveTo>
                  <a:cubicBezTo>
                    <a:pt x="0" y="5"/>
                    <a:pt x="1" y="0"/>
                    <a:pt x="4" y="1"/>
                  </a:cubicBezTo>
                  <a:cubicBezTo>
                    <a:pt x="6" y="2"/>
                    <a:pt x="23" y="7"/>
                    <a:pt x="24" y="10"/>
                  </a:cubicBezTo>
                  <a:cubicBezTo>
                    <a:pt x="25" y="13"/>
                    <a:pt x="32" y="19"/>
                    <a:pt x="24" y="20"/>
                  </a:cubicBezTo>
                  <a:cubicBezTo>
                    <a:pt x="16" y="20"/>
                    <a:pt x="10" y="27"/>
                    <a:pt x="6" y="24"/>
                  </a:cubicBezTo>
                  <a:cubicBezTo>
                    <a:pt x="3" y="21"/>
                    <a:pt x="0" y="7"/>
                    <a:pt x="0" y="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0" name="Freeform 45">
              <a:extLst>
                <a:ext uri="{FF2B5EF4-FFF2-40B4-BE49-F238E27FC236}">
                  <a16:creationId xmlns:a16="http://schemas.microsoft.com/office/drawing/2014/main" id="{8BF5FFB1-728E-4EE5-B8C4-29B6EE2EF6C3}"/>
                </a:ext>
              </a:extLst>
            </p:cNvPr>
            <p:cNvSpPr>
              <a:spLocks/>
            </p:cNvSpPr>
            <p:nvPr/>
          </p:nvSpPr>
          <p:spPr bwMode="auto">
            <a:xfrm>
              <a:off x="2719800" y="1918854"/>
              <a:ext cx="48142" cy="34662"/>
            </a:xfrm>
            <a:custGeom>
              <a:avLst/>
              <a:gdLst>
                <a:gd name="T0" fmla="*/ 1 w 39"/>
                <a:gd name="T1" fmla="*/ 5 h 29"/>
                <a:gd name="T2" fmla="*/ 22 w 39"/>
                <a:gd name="T3" fmla="*/ 5 h 29"/>
                <a:gd name="T4" fmla="*/ 35 w 39"/>
                <a:gd name="T5" fmla="*/ 24 h 29"/>
                <a:gd name="T6" fmla="*/ 22 w 39"/>
                <a:gd name="T7" fmla="*/ 26 h 29"/>
                <a:gd name="T8" fmla="*/ 1 w 39"/>
                <a:gd name="T9" fmla="*/ 5 h 29"/>
              </a:gdLst>
              <a:ahLst/>
              <a:cxnLst>
                <a:cxn ang="0">
                  <a:pos x="T0" y="T1"/>
                </a:cxn>
                <a:cxn ang="0">
                  <a:pos x="T2" y="T3"/>
                </a:cxn>
                <a:cxn ang="0">
                  <a:pos x="T4" y="T5"/>
                </a:cxn>
                <a:cxn ang="0">
                  <a:pos x="T6" y="T7"/>
                </a:cxn>
                <a:cxn ang="0">
                  <a:pos x="T8" y="T9"/>
                </a:cxn>
              </a:cxnLst>
              <a:rect l="0" t="0" r="r" b="b"/>
              <a:pathLst>
                <a:path w="39" h="29">
                  <a:moveTo>
                    <a:pt x="1" y="5"/>
                  </a:moveTo>
                  <a:cubicBezTo>
                    <a:pt x="2" y="3"/>
                    <a:pt x="13" y="0"/>
                    <a:pt x="22" y="5"/>
                  </a:cubicBezTo>
                  <a:cubicBezTo>
                    <a:pt x="32" y="11"/>
                    <a:pt x="39" y="21"/>
                    <a:pt x="35" y="24"/>
                  </a:cubicBezTo>
                  <a:cubicBezTo>
                    <a:pt x="31" y="28"/>
                    <a:pt x="28" y="29"/>
                    <a:pt x="22" y="26"/>
                  </a:cubicBezTo>
                  <a:cubicBezTo>
                    <a:pt x="15" y="22"/>
                    <a:pt x="0" y="12"/>
                    <a:pt x="1" y="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1" name="Freeform 46">
              <a:extLst>
                <a:ext uri="{FF2B5EF4-FFF2-40B4-BE49-F238E27FC236}">
                  <a16:creationId xmlns:a16="http://schemas.microsoft.com/office/drawing/2014/main" id="{BC8DD8B2-F569-4ACF-B9D7-99EAA1A4944C}"/>
                </a:ext>
              </a:extLst>
            </p:cNvPr>
            <p:cNvSpPr>
              <a:spLocks/>
            </p:cNvSpPr>
            <p:nvPr/>
          </p:nvSpPr>
          <p:spPr bwMode="auto">
            <a:xfrm>
              <a:off x="2662030" y="1947739"/>
              <a:ext cx="165607" cy="127094"/>
            </a:xfrm>
            <a:custGeom>
              <a:avLst/>
              <a:gdLst>
                <a:gd name="T0" fmla="*/ 18 w 136"/>
                <a:gd name="T1" fmla="*/ 0 h 105"/>
                <a:gd name="T2" fmla="*/ 39 w 136"/>
                <a:gd name="T3" fmla="*/ 7 h 105"/>
                <a:gd name="T4" fmla="*/ 51 w 136"/>
                <a:gd name="T5" fmla="*/ 4 h 105"/>
                <a:gd name="T6" fmla="*/ 70 w 136"/>
                <a:gd name="T7" fmla="*/ 14 h 105"/>
                <a:gd name="T8" fmla="*/ 69 w 136"/>
                <a:gd name="T9" fmla="*/ 19 h 105"/>
                <a:gd name="T10" fmla="*/ 77 w 136"/>
                <a:gd name="T11" fmla="*/ 27 h 105"/>
                <a:gd name="T12" fmla="*/ 57 w 136"/>
                <a:gd name="T13" fmla="*/ 42 h 105"/>
                <a:gd name="T14" fmla="*/ 66 w 136"/>
                <a:gd name="T15" fmla="*/ 51 h 105"/>
                <a:gd name="T16" fmla="*/ 87 w 136"/>
                <a:gd name="T17" fmla="*/ 51 h 105"/>
                <a:gd name="T18" fmla="*/ 95 w 136"/>
                <a:gd name="T19" fmla="*/ 66 h 105"/>
                <a:gd name="T20" fmla="*/ 99 w 136"/>
                <a:gd name="T21" fmla="*/ 76 h 105"/>
                <a:gd name="T22" fmla="*/ 109 w 136"/>
                <a:gd name="T23" fmla="*/ 75 h 105"/>
                <a:gd name="T24" fmla="*/ 118 w 136"/>
                <a:gd name="T25" fmla="*/ 76 h 105"/>
                <a:gd name="T26" fmla="*/ 134 w 136"/>
                <a:gd name="T27" fmla="*/ 68 h 105"/>
                <a:gd name="T28" fmla="*/ 134 w 136"/>
                <a:gd name="T29" fmla="*/ 85 h 105"/>
                <a:gd name="T30" fmla="*/ 115 w 136"/>
                <a:gd name="T31" fmla="*/ 97 h 105"/>
                <a:gd name="T32" fmla="*/ 101 w 136"/>
                <a:gd name="T33" fmla="*/ 102 h 105"/>
                <a:gd name="T34" fmla="*/ 87 w 136"/>
                <a:gd name="T35" fmla="*/ 86 h 105"/>
                <a:gd name="T36" fmla="*/ 63 w 136"/>
                <a:gd name="T37" fmla="*/ 83 h 105"/>
                <a:gd name="T38" fmla="*/ 48 w 136"/>
                <a:gd name="T39" fmla="*/ 99 h 105"/>
                <a:gd name="T40" fmla="*/ 36 w 136"/>
                <a:gd name="T41" fmla="*/ 100 h 105"/>
                <a:gd name="T42" fmla="*/ 26 w 136"/>
                <a:gd name="T43" fmla="*/ 71 h 105"/>
                <a:gd name="T44" fmla="*/ 22 w 136"/>
                <a:gd name="T45" fmla="*/ 55 h 105"/>
                <a:gd name="T46" fmla="*/ 30 w 136"/>
                <a:gd name="T47" fmla="*/ 47 h 105"/>
                <a:gd name="T48" fmla="*/ 19 w 136"/>
                <a:gd name="T49" fmla="*/ 43 h 105"/>
                <a:gd name="T50" fmla="*/ 17 w 136"/>
                <a:gd name="T51" fmla="*/ 63 h 105"/>
                <a:gd name="T52" fmla="*/ 10 w 136"/>
                <a:gd name="T53" fmla="*/ 69 h 105"/>
                <a:gd name="T54" fmla="*/ 1 w 136"/>
                <a:gd name="T55" fmla="*/ 58 h 105"/>
                <a:gd name="T56" fmla="*/ 6 w 136"/>
                <a:gd name="T57" fmla="*/ 16 h 105"/>
                <a:gd name="T58" fmla="*/ 18 w 136"/>
                <a:gd name="T5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105">
                  <a:moveTo>
                    <a:pt x="18" y="0"/>
                  </a:moveTo>
                  <a:cubicBezTo>
                    <a:pt x="24" y="0"/>
                    <a:pt x="35" y="4"/>
                    <a:pt x="39" y="7"/>
                  </a:cubicBezTo>
                  <a:cubicBezTo>
                    <a:pt x="43" y="10"/>
                    <a:pt x="51" y="4"/>
                    <a:pt x="51" y="4"/>
                  </a:cubicBezTo>
                  <a:cubicBezTo>
                    <a:pt x="70" y="14"/>
                    <a:pt x="70" y="14"/>
                    <a:pt x="70" y="14"/>
                  </a:cubicBezTo>
                  <a:cubicBezTo>
                    <a:pt x="70" y="14"/>
                    <a:pt x="66" y="15"/>
                    <a:pt x="69" y="19"/>
                  </a:cubicBezTo>
                  <a:cubicBezTo>
                    <a:pt x="71" y="23"/>
                    <a:pt x="77" y="27"/>
                    <a:pt x="77" y="27"/>
                  </a:cubicBezTo>
                  <a:cubicBezTo>
                    <a:pt x="77" y="27"/>
                    <a:pt x="57" y="36"/>
                    <a:pt x="57" y="42"/>
                  </a:cubicBezTo>
                  <a:cubicBezTo>
                    <a:pt x="57" y="48"/>
                    <a:pt x="60" y="54"/>
                    <a:pt x="66" y="51"/>
                  </a:cubicBezTo>
                  <a:cubicBezTo>
                    <a:pt x="73" y="49"/>
                    <a:pt x="80" y="46"/>
                    <a:pt x="87" y="51"/>
                  </a:cubicBezTo>
                  <a:cubicBezTo>
                    <a:pt x="94" y="55"/>
                    <a:pt x="95" y="58"/>
                    <a:pt x="95" y="66"/>
                  </a:cubicBezTo>
                  <a:cubicBezTo>
                    <a:pt x="95" y="73"/>
                    <a:pt x="94" y="78"/>
                    <a:pt x="99" y="76"/>
                  </a:cubicBezTo>
                  <a:cubicBezTo>
                    <a:pt x="105" y="75"/>
                    <a:pt x="109" y="75"/>
                    <a:pt x="109" y="75"/>
                  </a:cubicBezTo>
                  <a:cubicBezTo>
                    <a:pt x="109" y="75"/>
                    <a:pt x="114" y="79"/>
                    <a:pt x="118" y="76"/>
                  </a:cubicBezTo>
                  <a:cubicBezTo>
                    <a:pt x="122" y="73"/>
                    <a:pt x="133" y="68"/>
                    <a:pt x="134" y="68"/>
                  </a:cubicBezTo>
                  <a:cubicBezTo>
                    <a:pt x="136" y="69"/>
                    <a:pt x="135" y="80"/>
                    <a:pt x="134" y="85"/>
                  </a:cubicBezTo>
                  <a:cubicBezTo>
                    <a:pt x="133" y="89"/>
                    <a:pt x="115" y="97"/>
                    <a:pt x="115" y="97"/>
                  </a:cubicBezTo>
                  <a:cubicBezTo>
                    <a:pt x="115" y="97"/>
                    <a:pt x="103" y="103"/>
                    <a:pt x="101" y="102"/>
                  </a:cubicBezTo>
                  <a:cubicBezTo>
                    <a:pt x="98" y="101"/>
                    <a:pt x="91" y="90"/>
                    <a:pt x="87" y="86"/>
                  </a:cubicBezTo>
                  <a:cubicBezTo>
                    <a:pt x="82" y="82"/>
                    <a:pt x="68" y="81"/>
                    <a:pt x="63" y="83"/>
                  </a:cubicBezTo>
                  <a:cubicBezTo>
                    <a:pt x="58" y="85"/>
                    <a:pt x="53" y="96"/>
                    <a:pt x="48" y="99"/>
                  </a:cubicBezTo>
                  <a:cubicBezTo>
                    <a:pt x="44" y="103"/>
                    <a:pt x="39" y="105"/>
                    <a:pt x="36" y="100"/>
                  </a:cubicBezTo>
                  <a:cubicBezTo>
                    <a:pt x="33" y="94"/>
                    <a:pt x="26" y="71"/>
                    <a:pt x="26" y="71"/>
                  </a:cubicBezTo>
                  <a:cubicBezTo>
                    <a:pt x="26" y="71"/>
                    <a:pt x="19" y="58"/>
                    <a:pt x="22" y="55"/>
                  </a:cubicBezTo>
                  <a:cubicBezTo>
                    <a:pt x="25" y="53"/>
                    <a:pt x="30" y="47"/>
                    <a:pt x="30" y="47"/>
                  </a:cubicBezTo>
                  <a:cubicBezTo>
                    <a:pt x="19" y="43"/>
                    <a:pt x="19" y="43"/>
                    <a:pt x="19" y="43"/>
                  </a:cubicBezTo>
                  <a:cubicBezTo>
                    <a:pt x="19" y="43"/>
                    <a:pt x="21" y="55"/>
                    <a:pt x="17" y="63"/>
                  </a:cubicBezTo>
                  <a:cubicBezTo>
                    <a:pt x="14" y="71"/>
                    <a:pt x="14" y="73"/>
                    <a:pt x="10" y="69"/>
                  </a:cubicBezTo>
                  <a:cubicBezTo>
                    <a:pt x="6" y="65"/>
                    <a:pt x="2" y="61"/>
                    <a:pt x="1" y="58"/>
                  </a:cubicBezTo>
                  <a:cubicBezTo>
                    <a:pt x="0" y="54"/>
                    <a:pt x="3" y="28"/>
                    <a:pt x="6" y="16"/>
                  </a:cubicBezTo>
                  <a:cubicBezTo>
                    <a:pt x="10" y="5"/>
                    <a:pt x="18" y="0"/>
                    <a:pt x="18" y="0"/>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2" name="Freeform 47">
              <a:extLst>
                <a:ext uri="{FF2B5EF4-FFF2-40B4-BE49-F238E27FC236}">
                  <a16:creationId xmlns:a16="http://schemas.microsoft.com/office/drawing/2014/main" id="{AD3FC91F-F709-4EDB-9400-B3A7CCDEC1E4}"/>
                </a:ext>
              </a:extLst>
            </p:cNvPr>
            <p:cNvSpPr>
              <a:spLocks/>
            </p:cNvSpPr>
            <p:nvPr/>
          </p:nvSpPr>
          <p:spPr bwMode="auto">
            <a:xfrm>
              <a:off x="2769867" y="1972773"/>
              <a:ext cx="30811" cy="28885"/>
            </a:xfrm>
            <a:custGeom>
              <a:avLst/>
              <a:gdLst>
                <a:gd name="T0" fmla="*/ 5 w 26"/>
                <a:gd name="T1" fmla="*/ 6 h 23"/>
                <a:gd name="T2" fmla="*/ 24 w 26"/>
                <a:gd name="T3" fmla="*/ 6 h 23"/>
                <a:gd name="T4" fmla="*/ 17 w 26"/>
                <a:gd name="T5" fmla="*/ 20 h 23"/>
                <a:gd name="T6" fmla="*/ 0 w 26"/>
                <a:gd name="T7" fmla="*/ 19 h 23"/>
                <a:gd name="T8" fmla="*/ 0 w 26"/>
                <a:gd name="T9" fmla="*/ 15 h 23"/>
                <a:gd name="T10" fmla="*/ 5 w 26"/>
                <a:gd name="T11" fmla="*/ 6 h 23"/>
              </a:gdLst>
              <a:ahLst/>
              <a:cxnLst>
                <a:cxn ang="0">
                  <a:pos x="T0" y="T1"/>
                </a:cxn>
                <a:cxn ang="0">
                  <a:pos x="T2" y="T3"/>
                </a:cxn>
                <a:cxn ang="0">
                  <a:pos x="T4" y="T5"/>
                </a:cxn>
                <a:cxn ang="0">
                  <a:pos x="T6" y="T7"/>
                </a:cxn>
                <a:cxn ang="0">
                  <a:pos x="T8" y="T9"/>
                </a:cxn>
                <a:cxn ang="0">
                  <a:pos x="T10" y="T11"/>
                </a:cxn>
              </a:cxnLst>
              <a:rect l="0" t="0" r="r" b="b"/>
              <a:pathLst>
                <a:path w="26" h="23">
                  <a:moveTo>
                    <a:pt x="5" y="6"/>
                  </a:moveTo>
                  <a:cubicBezTo>
                    <a:pt x="9" y="1"/>
                    <a:pt x="21" y="0"/>
                    <a:pt x="24" y="6"/>
                  </a:cubicBezTo>
                  <a:cubicBezTo>
                    <a:pt x="26" y="12"/>
                    <a:pt x="25" y="18"/>
                    <a:pt x="17" y="20"/>
                  </a:cubicBezTo>
                  <a:cubicBezTo>
                    <a:pt x="9" y="22"/>
                    <a:pt x="1" y="23"/>
                    <a:pt x="0" y="19"/>
                  </a:cubicBezTo>
                  <a:cubicBezTo>
                    <a:pt x="0" y="15"/>
                    <a:pt x="0" y="15"/>
                    <a:pt x="0" y="15"/>
                  </a:cubicBezTo>
                  <a:cubicBezTo>
                    <a:pt x="0" y="15"/>
                    <a:pt x="2" y="9"/>
                    <a:pt x="5" y="6"/>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Freeform 48">
              <a:extLst>
                <a:ext uri="{FF2B5EF4-FFF2-40B4-BE49-F238E27FC236}">
                  <a16:creationId xmlns:a16="http://schemas.microsoft.com/office/drawing/2014/main" id="{DCA1590A-18C4-453A-A253-C77A252F0BC3}"/>
                </a:ext>
              </a:extLst>
            </p:cNvPr>
            <p:cNvSpPr>
              <a:spLocks/>
            </p:cNvSpPr>
            <p:nvPr/>
          </p:nvSpPr>
          <p:spPr bwMode="auto">
            <a:xfrm>
              <a:off x="2756388" y="2084461"/>
              <a:ext cx="38513" cy="57770"/>
            </a:xfrm>
            <a:custGeom>
              <a:avLst/>
              <a:gdLst>
                <a:gd name="T0" fmla="*/ 3 w 33"/>
                <a:gd name="T1" fmla="*/ 17 h 48"/>
                <a:gd name="T2" fmla="*/ 20 w 33"/>
                <a:gd name="T3" fmla="*/ 3 h 48"/>
                <a:gd name="T4" fmla="*/ 24 w 33"/>
                <a:gd name="T5" fmla="*/ 24 h 48"/>
                <a:gd name="T6" fmla="*/ 24 w 33"/>
                <a:gd name="T7" fmla="*/ 45 h 48"/>
                <a:gd name="T8" fmla="*/ 12 w 33"/>
                <a:gd name="T9" fmla="*/ 44 h 48"/>
                <a:gd name="T10" fmla="*/ 3 w 33"/>
                <a:gd name="T11" fmla="*/ 17 h 48"/>
              </a:gdLst>
              <a:ahLst/>
              <a:cxnLst>
                <a:cxn ang="0">
                  <a:pos x="T0" y="T1"/>
                </a:cxn>
                <a:cxn ang="0">
                  <a:pos x="T2" y="T3"/>
                </a:cxn>
                <a:cxn ang="0">
                  <a:pos x="T4" y="T5"/>
                </a:cxn>
                <a:cxn ang="0">
                  <a:pos x="T6" y="T7"/>
                </a:cxn>
                <a:cxn ang="0">
                  <a:pos x="T8" y="T9"/>
                </a:cxn>
                <a:cxn ang="0">
                  <a:pos x="T10" y="T11"/>
                </a:cxn>
              </a:cxnLst>
              <a:rect l="0" t="0" r="r" b="b"/>
              <a:pathLst>
                <a:path w="33" h="48">
                  <a:moveTo>
                    <a:pt x="3" y="17"/>
                  </a:moveTo>
                  <a:cubicBezTo>
                    <a:pt x="3" y="17"/>
                    <a:pt x="8" y="0"/>
                    <a:pt x="20" y="3"/>
                  </a:cubicBezTo>
                  <a:cubicBezTo>
                    <a:pt x="33" y="6"/>
                    <a:pt x="24" y="18"/>
                    <a:pt x="24" y="24"/>
                  </a:cubicBezTo>
                  <a:cubicBezTo>
                    <a:pt x="24" y="29"/>
                    <a:pt x="25" y="42"/>
                    <a:pt x="24" y="45"/>
                  </a:cubicBezTo>
                  <a:cubicBezTo>
                    <a:pt x="22" y="48"/>
                    <a:pt x="17" y="47"/>
                    <a:pt x="12" y="44"/>
                  </a:cubicBezTo>
                  <a:cubicBezTo>
                    <a:pt x="7" y="41"/>
                    <a:pt x="0" y="32"/>
                    <a:pt x="3" y="17"/>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4" name="Freeform 49">
              <a:extLst>
                <a:ext uri="{FF2B5EF4-FFF2-40B4-BE49-F238E27FC236}">
                  <a16:creationId xmlns:a16="http://schemas.microsoft.com/office/drawing/2014/main" id="{233B3122-8B80-4FB5-8FF9-4C65B49EBAF7}"/>
                </a:ext>
              </a:extLst>
            </p:cNvPr>
            <p:cNvSpPr>
              <a:spLocks/>
            </p:cNvSpPr>
            <p:nvPr/>
          </p:nvSpPr>
          <p:spPr bwMode="auto">
            <a:xfrm>
              <a:off x="2646625" y="2049799"/>
              <a:ext cx="57770" cy="67398"/>
            </a:xfrm>
            <a:custGeom>
              <a:avLst/>
              <a:gdLst>
                <a:gd name="T0" fmla="*/ 8 w 47"/>
                <a:gd name="T1" fmla="*/ 5 h 55"/>
                <a:gd name="T2" fmla="*/ 22 w 47"/>
                <a:gd name="T3" fmla="*/ 3 h 55"/>
                <a:gd name="T4" fmla="*/ 35 w 47"/>
                <a:gd name="T5" fmla="*/ 23 h 55"/>
                <a:gd name="T6" fmla="*/ 46 w 47"/>
                <a:gd name="T7" fmla="*/ 40 h 55"/>
                <a:gd name="T8" fmla="*/ 34 w 47"/>
                <a:gd name="T9" fmla="*/ 54 h 55"/>
                <a:gd name="T10" fmla="*/ 20 w 47"/>
                <a:gd name="T11" fmla="*/ 42 h 55"/>
                <a:gd name="T12" fmla="*/ 2 w 47"/>
                <a:gd name="T13" fmla="*/ 23 h 55"/>
                <a:gd name="T14" fmla="*/ 5 w 47"/>
                <a:gd name="T15" fmla="*/ 10 h 55"/>
                <a:gd name="T16" fmla="*/ 8 w 47"/>
                <a:gd name="T17" fmla="*/ 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55">
                  <a:moveTo>
                    <a:pt x="8" y="5"/>
                  </a:moveTo>
                  <a:cubicBezTo>
                    <a:pt x="11" y="3"/>
                    <a:pt x="18" y="0"/>
                    <a:pt x="22" y="3"/>
                  </a:cubicBezTo>
                  <a:cubicBezTo>
                    <a:pt x="26" y="7"/>
                    <a:pt x="31" y="18"/>
                    <a:pt x="35" y="23"/>
                  </a:cubicBezTo>
                  <a:cubicBezTo>
                    <a:pt x="39" y="28"/>
                    <a:pt x="45" y="33"/>
                    <a:pt x="46" y="40"/>
                  </a:cubicBezTo>
                  <a:cubicBezTo>
                    <a:pt x="47" y="46"/>
                    <a:pt x="38" y="53"/>
                    <a:pt x="34" y="54"/>
                  </a:cubicBezTo>
                  <a:cubicBezTo>
                    <a:pt x="30" y="55"/>
                    <a:pt x="24" y="45"/>
                    <a:pt x="20" y="42"/>
                  </a:cubicBezTo>
                  <a:cubicBezTo>
                    <a:pt x="17" y="39"/>
                    <a:pt x="4" y="26"/>
                    <a:pt x="2" y="23"/>
                  </a:cubicBezTo>
                  <a:cubicBezTo>
                    <a:pt x="0" y="20"/>
                    <a:pt x="2" y="14"/>
                    <a:pt x="5" y="10"/>
                  </a:cubicBezTo>
                  <a:cubicBezTo>
                    <a:pt x="8" y="7"/>
                    <a:pt x="8" y="5"/>
                    <a:pt x="8" y="5"/>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5" name="Freeform 50">
              <a:extLst>
                <a:ext uri="{FF2B5EF4-FFF2-40B4-BE49-F238E27FC236}">
                  <a16:creationId xmlns:a16="http://schemas.microsoft.com/office/drawing/2014/main" id="{00837CF3-38A0-4A6E-A41B-C6EDB7D328A9}"/>
                </a:ext>
              </a:extLst>
            </p:cNvPr>
            <p:cNvSpPr>
              <a:spLocks/>
            </p:cNvSpPr>
            <p:nvPr/>
          </p:nvSpPr>
          <p:spPr bwMode="auto">
            <a:xfrm>
              <a:off x="2298079" y="4225802"/>
              <a:ext cx="129020" cy="165607"/>
            </a:xfrm>
            <a:custGeom>
              <a:avLst/>
              <a:gdLst>
                <a:gd name="T0" fmla="*/ 52 w 106"/>
                <a:gd name="T1" fmla="*/ 34 h 137"/>
                <a:gd name="T2" fmla="*/ 74 w 106"/>
                <a:gd name="T3" fmla="*/ 18 h 137"/>
                <a:gd name="T4" fmla="*/ 100 w 106"/>
                <a:gd name="T5" fmla="*/ 1 h 137"/>
                <a:gd name="T6" fmla="*/ 102 w 106"/>
                <a:gd name="T7" fmla="*/ 11 h 137"/>
                <a:gd name="T8" fmla="*/ 105 w 106"/>
                <a:gd name="T9" fmla="*/ 34 h 137"/>
                <a:gd name="T10" fmla="*/ 101 w 106"/>
                <a:gd name="T11" fmla="*/ 60 h 137"/>
                <a:gd name="T12" fmla="*/ 87 w 106"/>
                <a:gd name="T13" fmla="*/ 81 h 137"/>
                <a:gd name="T14" fmla="*/ 79 w 106"/>
                <a:gd name="T15" fmla="*/ 95 h 137"/>
                <a:gd name="T16" fmla="*/ 75 w 106"/>
                <a:gd name="T17" fmla="*/ 101 h 137"/>
                <a:gd name="T18" fmla="*/ 61 w 106"/>
                <a:gd name="T19" fmla="*/ 113 h 137"/>
                <a:gd name="T20" fmla="*/ 55 w 106"/>
                <a:gd name="T21" fmla="*/ 126 h 137"/>
                <a:gd name="T22" fmla="*/ 41 w 106"/>
                <a:gd name="T23" fmla="*/ 129 h 137"/>
                <a:gd name="T24" fmla="*/ 18 w 106"/>
                <a:gd name="T25" fmla="*/ 137 h 137"/>
                <a:gd name="T26" fmla="*/ 2 w 106"/>
                <a:gd name="T27" fmla="*/ 136 h 137"/>
                <a:gd name="T28" fmla="*/ 0 w 106"/>
                <a:gd name="T29" fmla="*/ 130 h 137"/>
                <a:gd name="T30" fmla="*/ 9 w 106"/>
                <a:gd name="T31" fmla="*/ 117 h 137"/>
                <a:gd name="T32" fmla="*/ 19 w 106"/>
                <a:gd name="T33" fmla="*/ 93 h 137"/>
                <a:gd name="T34" fmla="*/ 22 w 106"/>
                <a:gd name="T35" fmla="*/ 82 h 137"/>
                <a:gd name="T36" fmla="*/ 37 w 106"/>
                <a:gd name="T37" fmla="*/ 72 h 137"/>
                <a:gd name="T38" fmla="*/ 51 w 106"/>
                <a:gd name="T39" fmla="*/ 52 h 137"/>
                <a:gd name="T40" fmla="*/ 52 w 106"/>
                <a:gd name="T41" fmla="*/ 3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6" h="137">
                  <a:moveTo>
                    <a:pt x="52" y="34"/>
                  </a:moveTo>
                  <a:cubicBezTo>
                    <a:pt x="52" y="34"/>
                    <a:pt x="63" y="30"/>
                    <a:pt x="74" y="18"/>
                  </a:cubicBezTo>
                  <a:cubicBezTo>
                    <a:pt x="86" y="5"/>
                    <a:pt x="95" y="1"/>
                    <a:pt x="100" y="1"/>
                  </a:cubicBezTo>
                  <a:cubicBezTo>
                    <a:pt x="106" y="0"/>
                    <a:pt x="104" y="6"/>
                    <a:pt x="102" y="11"/>
                  </a:cubicBezTo>
                  <a:cubicBezTo>
                    <a:pt x="101" y="16"/>
                    <a:pt x="104" y="28"/>
                    <a:pt x="105" y="34"/>
                  </a:cubicBezTo>
                  <a:cubicBezTo>
                    <a:pt x="106" y="40"/>
                    <a:pt x="103" y="54"/>
                    <a:pt x="101" y="60"/>
                  </a:cubicBezTo>
                  <a:cubicBezTo>
                    <a:pt x="99" y="65"/>
                    <a:pt x="91" y="76"/>
                    <a:pt x="87" y="81"/>
                  </a:cubicBezTo>
                  <a:cubicBezTo>
                    <a:pt x="84" y="86"/>
                    <a:pt x="79" y="95"/>
                    <a:pt x="79" y="95"/>
                  </a:cubicBezTo>
                  <a:cubicBezTo>
                    <a:pt x="75" y="101"/>
                    <a:pt x="75" y="101"/>
                    <a:pt x="75" y="101"/>
                  </a:cubicBezTo>
                  <a:cubicBezTo>
                    <a:pt x="75" y="101"/>
                    <a:pt x="63" y="109"/>
                    <a:pt x="61" y="113"/>
                  </a:cubicBezTo>
                  <a:cubicBezTo>
                    <a:pt x="59" y="116"/>
                    <a:pt x="55" y="126"/>
                    <a:pt x="55" y="126"/>
                  </a:cubicBezTo>
                  <a:cubicBezTo>
                    <a:pt x="55" y="126"/>
                    <a:pt x="42" y="127"/>
                    <a:pt x="41" y="129"/>
                  </a:cubicBezTo>
                  <a:cubicBezTo>
                    <a:pt x="40" y="130"/>
                    <a:pt x="18" y="137"/>
                    <a:pt x="18" y="137"/>
                  </a:cubicBezTo>
                  <a:cubicBezTo>
                    <a:pt x="2" y="136"/>
                    <a:pt x="2" y="136"/>
                    <a:pt x="2" y="136"/>
                  </a:cubicBezTo>
                  <a:cubicBezTo>
                    <a:pt x="0" y="130"/>
                    <a:pt x="0" y="130"/>
                    <a:pt x="0" y="130"/>
                  </a:cubicBezTo>
                  <a:cubicBezTo>
                    <a:pt x="0" y="130"/>
                    <a:pt x="2" y="123"/>
                    <a:pt x="9" y="117"/>
                  </a:cubicBezTo>
                  <a:cubicBezTo>
                    <a:pt x="15" y="112"/>
                    <a:pt x="19" y="93"/>
                    <a:pt x="19" y="93"/>
                  </a:cubicBezTo>
                  <a:cubicBezTo>
                    <a:pt x="22" y="82"/>
                    <a:pt x="22" y="82"/>
                    <a:pt x="22" y="82"/>
                  </a:cubicBezTo>
                  <a:cubicBezTo>
                    <a:pt x="22" y="82"/>
                    <a:pt x="29" y="78"/>
                    <a:pt x="37" y="72"/>
                  </a:cubicBezTo>
                  <a:cubicBezTo>
                    <a:pt x="45" y="67"/>
                    <a:pt x="51" y="58"/>
                    <a:pt x="51" y="52"/>
                  </a:cubicBezTo>
                  <a:cubicBezTo>
                    <a:pt x="51" y="46"/>
                    <a:pt x="47" y="38"/>
                    <a:pt x="52" y="34"/>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6" name="Freeform 52">
              <a:extLst>
                <a:ext uri="{FF2B5EF4-FFF2-40B4-BE49-F238E27FC236}">
                  <a16:creationId xmlns:a16="http://schemas.microsoft.com/office/drawing/2014/main" id="{11633513-4F3A-4E33-9C14-9BB328D081DD}"/>
                </a:ext>
              </a:extLst>
            </p:cNvPr>
            <p:cNvSpPr>
              <a:spLocks/>
            </p:cNvSpPr>
            <p:nvPr/>
          </p:nvSpPr>
          <p:spPr bwMode="auto">
            <a:xfrm>
              <a:off x="3280169" y="5964678"/>
              <a:ext cx="157905" cy="78952"/>
            </a:xfrm>
            <a:custGeom>
              <a:avLst/>
              <a:gdLst>
                <a:gd name="T0" fmla="*/ 0 w 131"/>
                <a:gd name="T1" fmla="*/ 30 h 66"/>
                <a:gd name="T2" fmla="*/ 29 w 131"/>
                <a:gd name="T3" fmla="*/ 21 h 66"/>
                <a:gd name="T4" fmla="*/ 45 w 131"/>
                <a:gd name="T5" fmla="*/ 9 h 66"/>
                <a:gd name="T6" fmla="*/ 82 w 131"/>
                <a:gd name="T7" fmla="*/ 2 h 66"/>
                <a:gd name="T8" fmla="*/ 123 w 131"/>
                <a:gd name="T9" fmla="*/ 12 h 66"/>
                <a:gd name="T10" fmla="*/ 131 w 131"/>
                <a:gd name="T11" fmla="*/ 29 h 66"/>
                <a:gd name="T12" fmla="*/ 108 w 131"/>
                <a:gd name="T13" fmla="*/ 42 h 66"/>
                <a:gd name="T14" fmla="*/ 106 w 131"/>
                <a:gd name="T15" fmla="*/ 59 h 66"/>
                <a:gd name="T16" fmla="*/ 82 w 131"/>
                <a:gd name="T17" fmla="*/ 66 h 66"/>
                <a:gd name="T18" fmla="*/ 63 w 131"/>
                <a:gd name="T19" fmla="*/ 60 h 66"/>
                <a:gd name="T20" fmla="*/ 44 w 131"/>
                <a:gd name="T21" fmla="*/ 48 h 66"/>
                <a:gd name="T22" fmla="*/ 26 w 131"/>
                <a:gd name="T23" fmla="*/ 43 h 66"/>
                <a:gd name="T24" fmla="*/ 6 w 131"/>
                <a:gd name="T25" fmla="*/ 34 h 66"/>
                <a:gd name="T26" fmla="*/ 0 w 131"/>
                <a:gd name="T27"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66">
                  <a:moveTo>
                    <a:pt x="0" y="30"/>
                  </a:moveTo>
                  <a:cubicBezTo>
                    <a:pt x="0" y="30"/>
                    <a:pt x="16" y="28"/>
                    <a:pt x="29" y="21"/>
                  </a:cubicBezTo>
                  <a:cubicBezTo>
                    <a:pt x="41" y="14"/>
                    <a:pt x="39" y="13"/>
                    <a:pt x="45" y="9"/>
                  </a:cubicBezTo>
                  <a:cubicBezTo>
                    <a:pt x="52" y="6"/>
                    <a:pt x="63" y="0"/>
                    <a:pt x="82" y="2"/>
                  </a:cubicBezTo>
                  <a:cubicBezTo>
                    <a:pt x="100" y="5"/>
                    <a:pt x="123" y="12"/>
                    <a:pt x="123" y="12"/>
                  </a:cubicBezTo>
                  <a:cubicBezTo>
                    <a:pt x="131" y="29"/>
                    <a:pt x="131" y="29"/>
                    <a:pt x="131" y="29"/>
                  </a:cubicBezTo>
                  <a:cubicBezTo>
                    <a:pt x="131" y="29"/>
                    <a:pt x="111" y="32"/>
                    <a:pt x="108" y="42"/>
                  </a:cubicBezTo>
                  <a:cubicBezTo>
                    <a:pt x="105" y="51"/>
                    <a:pt x="106" y="59"/>
                    <a:pt x="106" y="59"/>
                  </a:cubicBezTo>
                  <a:cubicBezTo>
                    <a:pt x="106" y="59"/>
                    <a:pt x="92" y="66"/>
                    <a:pt x="82" y="66"/>
                  </a:cubicBezTo>
                  <a:cubicBezTo>
                    <a:pt x="72" y="66"/>
                    <a:pt x="63" y="60"/>
                    <a:pt x="63" y="60"/>
                  </a:cubicBezTo>
                  <a:cubicBezTo>
                    <a:pt x="63" y="60"/>
                    <a:pt x="51" y="50"/>
                    <a:pt x="44" y="48"/>
                  </a:cubicBezTo>
                  <a:cubicBezTo>
                    <a:pt x="38" y="47"/>
                    <a:pt x="26" y="43"/>
                    <a:pt x="26" y="43"/>
                  </a:cubicBezTo>
                  <a:cubicBezTo>
                    <a:pt x="6" y="34"/>
                    <a:pt x="6" y="34"/>
                    <a:pt x="6" y="34"/>
                  </a:cubicBezTo>
                  <a:lnTo>
                    <a:pt x="0" y="30"/>
                  </a:ln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7" name="Freeform 53">
              <a:extLst>
                <a:ext uri="{FF2B5EF4-FFF2-40B4-BE49-F238E27FC236}">
                  <a16:creationId xmlns:a16="http://schemas.microsoft.com/office/drawing/2014/main" id="{1F7CD9CC-0BEE-46E2-A17A-C1C816F5D0BE}"/>
                </a:ext>
              </a:extLst>
            </p:cNvPr>
            <p:cNvSpPr>
              <a:spLocks/>
            </p:cNvSpPr>
            <p:nvPr/>
          </p:nvSpPr>
          <p:spPr bwMode="auto">
            <a:xfrm>
              <a:off x="2020783" y="5325357"/>
              <a:ext cx="1280568" cy="1047562"/>
            </a:xfrm>
            <a:custGeom>
              <a:avLst/>
              <a:gdLst>
                <a:gd name="T0" fmla="*/ 986 w 1060"/>
                <a:gd name="T1" fmla="*/ 493 h 865"/>
                <a:gd name="T2" fmla="*/ 953 w 1060"/>
                <a:gd name="T3" fmla="*/ 453 h 865"/>
                <a:gd name="T4" fmla="*/ 993 w 1060"/>
                <a:gd name="T5" fmla="*/ 436 h 865"/>
                <a:gd name="T6" fmla="*/ 1023 w 1060"/>
                <a:gd name="T7" fmla="*/ 395 h 865"/>
                <a:gd name="T8" fmla="*/ 1006 w 1060"/>
                <a:gd name="T9" fmla="*/ 333 h 865"/>
                <a:gd name="T10" fmla="*/ 1033 w 1060"/>
                <a:gd name="T11" fmla="*/ 311 h 865"/>
                <a:gd name="T12" fmla="*/ 1034 w 1060"/>
                <a:gd name="T13" fmla="*/ 263 h 865"/>
                <a:gd name="T14" fmla="*/ 1006 w 1060"/>
                <a:gd name="T15" fmla="*/ 197 h 865"/>
                <a:gd name="T16" fmla="*/ 1005 w 1060"/>
                <a:gd name="T17" fmla="*/ 156 h 865"/>
                <a:gd name="T18" fmla="*/ 1003 w 1060"/>
                <a:gd name="T19" fmla="*/ 95 h 865"/>
                <a:gd name="T20" fmla="*/ 1006 w 1060"/>
                <a:gd name="T21" fmla="*/ 43 h 865"/>
                <a:gd name="T22" fmla="*/ 987 w 1060"/>
                <a:gd name="T23" fmla="*/ 2 h 865"/>
                <a:gd name="T24" fmla="*/ 957 w 1060"/>
                <a:gd name="T25" fmla="*/ 6 h 865"/>
                <a:gd name="T26" fmla="*/ 931 w 1060"/>
                <a:gd name="T27" fmla="*/ 36 h 865"/>
                <a:gd name="T28" fmla="*/ 851 w 1060"/>
                <a:gd name="T29" fmla="*/ 50 h 865"/>
                <a:gd name="T30" fmla="*/ 806 w 1060"/>
                <a:gd name="T31" fmla="*/ 53 h 865"/>
                <a:gd name="T32" fmla="*/ 802 w 1060"/>
                <a:gd name="T33" fmla="*/ 86 h 865"/>
                <a:gd name="T34" fmla="*/ 759 w 1060"/>
                <a:gd name="T35" fmla="*/ 103 h 865"/>
                <a:gd name="T36" fmla="*/ 751 w 1060"/>
                <a:gd name="T37" fmla="*/ 136 h 865"/>
                <a:gd name="T38" fmla="*/ 786 w 1060"/>
                <a:gd name="T39" fmla="*/ 156 h 865"/>
                <a:gd name="T40" fmla="*/ 772 w 1060"/>
                <a:gd name="T41" fmla="*/ 211 h 865"/>
                <a:gd name="T42" fmla="*/ 712 w 1060"/>
                <a:gd name="T43" fmla="*/ 279 h 865"/>
                <a:gd name="T44" fmla="*/ 677 w 1060"/>
                <a:gd name="T45" fmla="*/ 362 h 865"/>
                <a:gd name="T46" fmla="*/ 573 w 1060"/>
                <a:gd name="T47" fmla="*/ 370 h 865"/>
                <a:gd name="T48" fmla="*/ 473 w 1060"/>
                <a:gd name="T49" fmla="*/ 354 h 865"/>
                <a:gd name="T50" fmla="*/ 407 w 1060"/>
                <a:gd name="T51" fmla="*/ 365 h 865"/>
                <a:gd name="T52" fmla="*/ 361 w 1060"/>
                <a:gd name="T53" fmla="*/ 392 h 865"/>
                <a:gd name="T54" fmla="*/ 350 w 1060"/>
                <a:gd name="T55" fmla="*/ 452 h 865"/>
                <a:gd name="T56" fmla="*/ 297 w 1060"/>
                <a:gd name="T57" fmla="*/ 466 h 865"/>
                <a:gd name="T58" fmla="*/ 272 w 1060"/>
                <a:gd name="T59" fmla="*/ 559 h 865"/>
                <a:gd name="T60" fmla="*/ 214 w 1060"/>
                <a:gd name="T61" fmla="*/ 619 h 865"/>
                <a:gd name="T62" fmla="*/ 163 w 1060"/>
                <a:gd name="T63" fmla="*/ 641 h 865"/>
                <a:gd name="T64" fmla="*/ 142 w 1060"/>
                <a:gd name="T65" fmla="*/ 716 h 865"/>
                <a:gd name="T66" fmla="*/ 64 w 1060"/>
                <a:gd name="T67" fmla="*/ 767 h 865"/>
                <a:gd name="T68" fmla="*/ 28 w 1060"/>
                <a:gd name="T69" fmla="*/ 820 h 865"/>
                <a:gd name="T70" fmla="*/ 110 w 1060"/>
                <a:gd name="T71" fmla="*/ 815 h 865"/>
                <a:gd name="T72" fmla="*/ 150 w 1060"/>
                <a:gd name="T73" fmla="*/ 848 h 865"/>
                <a:gd name="T74" fmla="*/ 157 w 1060"/>
                <a:gd name="T75" fmla="*/ 802 h 865"/>
                <a:gd name="T76" fmla="*/ 175 w 1060"/>
                <a:gd name="T77" fmla="*/ 787 h 865"/>
                <a:gd name="T78" fmla="*/ 224 w 1060"/>
                <a:gd name="T79" fmla="*/ 738 h 865"/>
                <a:gd name="T80" fmla="*/ 297 w 1060"/>
                <a:gd name="T81" fmla="*/ 719 h 865"/>
                <a:gd name="T82" fmla="*/ 373 w 1060"/>
                <a:gd name="T83" fmla="*/ 712 h 865"/>
                <a:gd name="T84" fmla="*/ 366 w 1060"/>
                <a:gd name="T85" fmla="*/ 678 h 865"/>
                <a:gd name="T86" fmla="*/ 394 w 1060"/>
                <a:gd name="T87" fmla="*/ 716 h 865"/>
                <a:gd name="T88" fmla="*/ 473 w 1060"/>
                <a:gd name="T89" fmla="*/ 754 h 865"/>
                <a:gd name="T90" fmla="*/ 530 w 1060"/>
                <a:gd name="T91" fmla="*/ 716 h 865"/>
                <a:gd name="T92" fmla="*/ 546 w 1060"/>
                <a:gd name="T93" fmla="*/ 663 h 865"/>
                <a:gd name="T94" fmla="*/ 560 w 1060"/>
                <a:gd name="T95" fmla="*/ 619 h 865"/>
                <a:gd name="T96" fmla="*/ 618 w 1060"/>
                <a:gd name="T97" fmla="*/ 585 h 865"/>
                <a:gd name="T98" fmla="*/ 645 w 1060"/>
                <a:gd name="T99" fmla="*/ 575 h 865"/>
                <a:gd name="T100" fmla="*/ 722 w 1060"/>
                <a:gd name="T101" fmla="*/ 551 h 865"/>
                <a:gd name="T102" fmla="*/ 824 w 1060"/>
                <a:gd name="T103" fmla="*/ 614 h 865"/>
                <a:gd name="T104" fmla="*/ 889 w 1060"/>
                <a:gd name="T105" fmla="*/ 599 h 865"/>
                <a:gd name="T106" fmla="*/ 930 w 1060"/>
                <a:gd name="T107" fmla="*/ 567 h 865"/>
                <a:gd name="T108" fmla="*/ 951 w 1060"/>
                <a:gd name="T109" fmla="*/ 540 h 865"/>
                <a:gd name="T110" fmla="*/ 1020 w 1060"/>
                <a:gd name="T111" fmla="*/ 534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0" h="865">
                  <a:moveTo>
                    <a:pt x="1020" y="534"/>
                  </a:moveTo>
                  <a:cubicBezTo>
                    <a:pt x="1018" y="527"/>
                    <a:pt x="1013" y="523"/>
                    <a:pt x="1013" y="523"/>
                  </a:cubicBezTo>
                  <a:cubicBezTo>
                    <a:pt x="987" y="516"/>
                    <a:pt x="987" y="516"/>
                    <a:pt x="987" y="516"/>
                  </a:cubicBezTo>
                  <a:cubicBezTo>
                    <a:pt x="987" y="516"/>
                    <a:pt x="989" y="501"/>
                    <a:pt x="986" y="493"/>
                  </a:cubicBezTo>
                  <a:cubicBezTo>
                    <a:pt x="983" y="485"/>
                    <a:pt x="982" y="476"/>
                    <a:pt x="982" y="476"/>
                  </a:cubicBezTo>
                  <a:cubicBezTo>
                    <a:pt x="971" y="462"/>
                    <a:pt x="971" y="462"/>
                    <a:pt x="971" y="462"/>
                  </a:cubicBezTo>
                  <a:cubicBezTo>
                    <a:pt x="965" y="450"/>
                    <a:pt x="965" y="450"/>
                    <a:pt x="965" y="450"/>
                  </a:cubicBezTo>
                  <a:cubicBezTo>
                    <a:pt x="953" y="453"/>
                    <a:pt x="953" y="453"/>
                    <a:pt x="953" y="453"/>
                  </a:cubicBezTo>
                  <a:cubicBezTo>
                    <a:pt x="953" y="453"/>
                    <a:pt x="939" y="454"/>
                    <a:pt x="942" y="445"/>
                  </a:cubicBezTo>
                  <a:cubicBezTo>
                    <a:pt x="944" y="437"/>
                    <a:pt x="949" y="437"/>
                    <a:pt x="949" y="437"/>
                  </a:cubicBezTo>
                  <a:cubicBezTo>
                    <a:pt x="949" y="437"/>
                    <a:pt x="942" y="424"/>
                    <a:pt x="949" y="424"/>
                  </a:cubicBezTo>
                  <a:cubicBezTo>
                    <a:pt x="955" y="424"/>
                    <a:pt x="993" y="436"/>
                    <a:pt x="993" y="436"/>
                  </a:cubicBezTo>
                  <a:cubicBezTo>
                    <a:pt x="1018" y="445"/>
                    <a:pt x="1018" y="445"/>
                    <a:pt x="1018" y="445"/>
                  </a:cubicBezTo>
                  <a:cubicBezTo>
                    <a:pt x="1018" y="445"/>
                    <a:pt x="1029" y="445"/>
                    <a:pt x="1032" y="439"/>
                  </a:cubicBezTo>
                  <a:cubicBezTo>
                    <a:pt x="1036" y="433"/>
                    <a:pt x="1030" y="423"/>
                    <a:pt x="1030" y="423"/>
                  </a:cubicBezTo>
                  <a:cubicBezTo>
                    <a:pt x="1030" y="423"/>
                    <a:pt x="1022" y="409"/>
                    <a:pt x="1023" y="395"/>
                  </a:cubicBezTo>
                  <a:cubicBezTo>
                    <a:pt x="1023" y="381"/>
                    <a:pt x="1016" y="378"/>
                    <a:pt x="1014" y="373"/>
                  </a:cubicBezTo>
                  <a:cubicBezTo>
                    <a:pt x="1013" y="368"/>
                    <a:pt x="1005" y="356"/>
                    <a:pt x="1002" y="354"/>
                  </a:cubicBezTo>
                  <a:cubicBezTo>
                    <a:pt x="998" y="352"/>
                    <a:pt x="1004" y="343"/>
                    <a:pt x="1004" y="343"/>
                  </a:cubicBezTo>
                  <a:cubicBezTo>
                    <a:pt x="1006" y="333"/>
                    <a:pt x="1006" y="333"/>
                    <a:pt x="1006" y="333"/>
                  </a:cubicBezTo>
                  <a:cubicBezTo>
                    <a:pt x="1006" y="333"/>
                    <a:pt x="1018" y="330"/>
                    <a:pt x="1022" y="329"/>
                  </a:cubicBezTo>
                  <a:cubicBezTo>
                    <a:pt x="1025" y="328"/>
                    <a:pt x="1028" y="330"/>
                    <a:pt x="1028" y="330"/>
                  </a:cubicBezTo>
                  <a:cubicBezTo>
                    <a:pt x="1028" y="330"/>
                    <a:pt x="1034" y="331"/>
                    <a:pt x="1035" y="324"/>
                  </a:cubicBezTo>
                  <a:cubicBezTo>
                    <a:pt x="1035" y="324"/>
                    <a:pt x="1025" y="316"/>
                    <a:pt x="1033" y="311"/>
                  </a:cubicBezTo>
                  <a:cubicBezTo>
                    <a:pt x="1042" y="306"/>
                    <a:pt x="1056" y="307"/>
                    <a:pt x="1058" y="301"/>
                  </a:cubicBezTo>
                  <a:cubicBezTo>
                    <a:pt x="1060" y="294"/>
                    <a:pt x="1047" y="293"/>
                    <a:pt x="1044" y="290"/>
                  </a:cubicBezTo>
                  <a:cubicBezTo>
                    <a:pt x="1042" y="288"/>
                    <a:pt x="1044" y="274"/>
                    <a:pt x="1044" y="274"/>
                  </a:cubicBezTo>
                  <a:cubicBezTo>
                    <a:pt x="1045" y="273"/>
                    <a:pt x="1034" y="263"/>
                    <a:pt x="1034" y="263"/>
                  </a:cubicBezTo>
                  <a:cubicBezTo>
                    <a:pt x="1024" y="242"/>
                    <a:pt x="1024" y="242"/>
                    <a:pt x="1024" y="242"/>
                  </a:cubicBezTo>
                  <a:cubicBezTo>
                    <a:pt x="1018" y="221"/>
                    <a:pt x="1018" y="221"/>
                    <a:pt x="1018" y="221"/>
                  </a:cubicBezTo>
                  <a:cubicBezTo>
                    <a:pt x="1017" y="214"/>
                    <a:pt x="1017" y="214"/>
                    <a:pt x="1017" y="214"/>
                  </a:cubicBezTo>
                  <a:cubicBezTo>
                    <a:pt x="1006" y="197"/>
                    <a:pt x="1006" y="197"/>
                    <a:pt x="1006" y="197"/>
                  </a:cubicBezTo>
                  <a:cubicBezTo>
                    <a:pt x="1006" y="197"/>
                    <a:pt x="998" y="190"/>
                    <a:pt x="1001" y="183"/>
                  </a:cubicBezTo>
                  <a:cubicBezTo>
                    <a:pt x="1004" y="176"/>
                    <a:pt x="999" y="171"/>
                    <a:pt x="995" y="168"/>
                  </a:cubicBezTo>
                  <a:cubicBezTo>
                    <a:pt x="991" y="165"/>
                    <a:pt x="991" y="162"/>
                    <a:pt x="997" y="160"/>
                  </a:cubicBezTo>
                  <a:cubicBezTo>
                    <a:pt x="1002" y="158"/>
                    <a:pt x="1005" y="156"/>
                    <a:pt x="1005" y="156"/>
                  </a:cubicBezTo>
                  <a:cubicBezTo>
                    <a:pt x="1005" y="156"/>
                    <a:pt x="1008" y="151"/>
                    <a:pt x="1006" y="143"/>
                  </a:cubicBezTo>
                  <a:cubicBezTo>
                    <a:pt x="1005" y="134"/>
                    <a:pt x="997" y="124"/>
                    <a:pt x="1000" y="117"/>
                  </a:cubicBezTo>
                  <a:cubicBezTo>
                    <a:pt x="1003" y="110"/>
                    <a:pt x="1003" y="107"/>
                    <a:pt x="1003" y="106"/>
                  </a:cubicBezTo>
                  <a:cubicBezTo>
                    <a:pt x="1003" y="105"/>
                    <a:pt x="1003" y="95"/>
                    <a:pt x="1003" y="95"/>
                  </a:cubicBezTo>
                  <a:cubicBezTo>
                    <a:pt x="1004" y="69"/>
                    <a:pt x="1004" y="69"/>
                    <a:pt x="1004" y="69"/>
                  </a:cubicBezTo>
                  <a:cubicBezTo>
                    <a:pt x="1009" y="57"/>
                    <a:pt x="1009" y="57"/>
                    <a:pt x="1009" y="57"/>
                  </a:cubicBezTo>
                  <a:cubicBezTo>
                    <a:pt x="1010" y="48"/>
                    <a:pt x="1010" y="48"/>
                    <a:pt x="1010" y="48"/>
                  </a:cubicBezTo>
                  <a:cubicBezTo>
                    <a:pt x="1006" y="43"/>
                    <a:pt x="1006" y="43"/>
                    <a:pt x="1006" y="43"/>
                  </a:cubicBezTo>
                  <a:cubicBezTo>
                    <a:pt x="1009" y="27"/>
                    <a:pt x="1009" y="27"/>
                    <a:pt x="1009" y="27"/>
                  </a:cubicBezTo>
                  <a:cubicBezTo>
                    <a:pt x="1004" y="21"/>
                    <a:pt x="1004" y="21"/>
                    <a:pt x="1004" y="21"/>
                  </a:cubicBezTo>
                  <a:cubicBezTo>
                    <a:pt x="1004" y="21"/>
                    <a:pt x="996" y="14"/>
                    <a:pt x="996" y="13"/>
                  </a:cubicBezTo>
                  <a:cubicBezTo>
                    <a:pt x="996" y="13"/>
                    <a:pt x="987" y="4"/>
                    <a:pt x="987" y="2"/>
                  </a:cubicBezTo>
                  <a:cubicBezTo>
                    <a:pt x="986" y="1"/>
                    <a:pt x="980" y="1"/>
                    <a:pt x="980" y="1"/>
                  </a:cubicBezTo>
                  <a:cubicBezTo>
                    <a:pt x="980" y="1"/>
                    <a:pt x="968" y="0"/>
                    <a:pt x="967" y="2"/>
                  </a:cubicBezTo>
                  <a:cubicBezTo>
                    <a:pt x="966" y="3"/>
                    <a:pt x="965" y="11"/>
                    <a:pt x="965" y="11"/>
                  </a:cubicBezTo>
                  <a:cubicBezTo>
                    <a:pt x="957" y="6"/>
                    <a:pt x="957" y="6"/>
                    <a:pt x="957" y="6"/>
                  </a:cubicBezTo>
                  <a:cubicBezTo>
                    <a:pt x="957" y="6"/>
                    <a:pt x="957" y="16"/>
                    <a:pt x="956" y="19"/>
                  </a:cubicBezTo>
                  <a:cubicBezTo>
                    <a:pt x="955" y="23"/>
                    <a:pt x="953" y="26"/>
                    <a:pt x="953" y="26"/>
                  </a:cubicBezTo>
                  <a:cubicBezTo>
                    <a:pt x="939" y="25"/>
                    <a:pt x="939" y="25"/>
                    <a:pt x="939" y="25"/>
                  </a:cubicBezTo>
                  <a:cubicBezTo>
                    <a:pt x="931" y="36"/>
                    <a:pt x="931" y="36"/>
                    <a:pt x="931" y="36"/>
                  </a:cubicBezTo>
                  <a:cubicBezTo>
                    <a:pt x="931" y="36"/>
                    <a:pt x="901" y="41"/>
                    <a:pt x="896" y="42"/>
                  </a:cubicBezTo>
                  <a:cubicBezTo>
                    <a:pt x="890" y="43"/>
                    <a:pt x="870" y="41"/>
                    <a:pt x="870" y="41"/>
                  </a:cubicBezTo>
                  <a:cubicBezTo>
                    <a:pt x="856" y="49"/>
                    <a:pt x="856" y="49"/>
                    <a:pt x="856" y="49"/>
                  </a:cubicBezTo>
                  <a:cubicBezTo>
                    <a:pt x="851" y="50"/>
                    <a:pt x="851" y="50"/>
                    <a:pt x="851" y="50"/>
                  </a:cubicBezTo>
                  <a:cubicBezTo>
                    <a:pt x="842" y="36"/>
                    <a:pt x="842" y="36"/>
                    <a:pt x="842" y="36"/>
                  </a:cubicBezTo>
                  <a:cubicBezTo>
                    <a:pt x="816" y="36"/>
                    <a:pt x="816" y="36"/>
                    <a:pt x="816" y="36"/>
                  </a:cubicBezTo>
                  <a:cubicBezTo>
                    <a:pt x="807" y="42"/>
                    <a:pt x="807" y="42"/>
                    <a:pt x="807" y="42"/>
                  </a:cubicBezTo>
                  <a:cubicBezTo>
                    <a:pt x="806" y="53"/>
                    <a:pt x="806" y="53"/>
                    <a:pt x="806" y="53"/>
                  </a:cubicBezTo>
                  <a:cubicBezTo>
                    <a:pt x="806" y="53"/>
                    <a:pt x="803" y="63"/>
                    <a:pt x="804" y="66"/>
                  </a:cubicBezTo>
                  <a:cubicBezTo>
                    <a:pt x="804" y="68"/>
                    <a:pt x="809" y="70"/>
                    <a:pt x="811" y="72"/>
                  </a:cubicBezTo>
                  <a:cubicBezTo>
                    <a:pt x="813" y="74"/>
                    <a:pt x="813" y="79"/>
                    <a:pt x="812" y="81"/>
                  </a:cubicBezTo>
                  <a:cubicBezTo>
                    <a:pt x="812" y="82"/>
                    <a:pt x="802" y="86"/>
                    <a:pt x="802" y="86"/>
                  </a:cubicBezTo>
                  <a:cubicBezTo>
                    <a:pt x="789" y="93"/>
                    <a:pt x="789" y="93"/>
                    <a:pt x="789" y="93"/>
                  </a:cubicBezTo>
                  <a:cubicBezTo>
                    <a:pt x="772" y="97"/>
                    <a:pt x="772" y="97"/>
                    <a:pt x="772" y="97"/>
                  </a:cubicBezTo>
                  <a:cubicBezTo>
                    <a:pt x="772" y="97"/>
                    <a:pt x="757" y="98"/>
                    <a:pt x="757" y="99"/>
                  </a:cubicBezTo>
                  <a:cubicBezTo>
                    <a:pt x="757" y="99"/>
                    <a:pt x="758" y="101"/>
                    <a:pt x="759" y="103"/>
                  </a:cubicBezTo>
                  <a:cubicBezTo>
                    <a:pt x="759" y="104"/>
                    <a:pt x="759" y="104"/>
                    <a:pt x="759" y="105"/>
                  </a:cubicBezTo>
                  <a:cubicBezTo>
                    <a:pt x="760" y="107"/>
                    <a:pt x="760" y="107"/>
                    <a:pt x="760" y="107"/>
                  </a:cubicBezTo>
                  <a:cubicBezTo>
                    <a:pt x="760" y="107"/>
                    <a:pt x="754" y="113"/>
                    <a:pt x="753" y="117"/>
                  </a:cubicBezTo>
                  <a:cubicBezTo>
                    <a:pt x="752" y="120"/>
                    <a:pt x="751" y="135"/>
                    <a:pt x="751" y="136"/>
                  </a:cubicBezTo>
                  <a:cubicBezTo>
                    <a:pt x="751" y="137"/>
                    <a:pt x="752" y="136"/>
                    <a:pt x="753" y="140"/>
                  </a:cubicBezTo>
                  <a:cubicBezTo>
                    <a:pt x="753" y="143"/>
                    <a:pt x="755" y="148"/>
                    <a:pt x="755" y="155"/>
                  </a:cubicBezTo>
                  <a:cubicBezTo>
                    <a:pt x="755" y="161"/>
                    <a:pt x="756" y="175"/>
                    <a:pt x="756" y="175"/>
                  </a:cubicBezTo>
                  <a:cubicBezTo>
                    <a:pt x="756" y="175"/>
                    <a:pt x="766" y="165"/>
                    <a:pt x="786" y="156"/>
                  </a:cubicBezTo>
                  <a:cubicBezTo>
                    <a:pt x="806" y="147"/>
                    <a:pt x="817" y="135"/>
                    <a:pt x="824" y="136"/>
                  </a:cubicBezTo>
                  <a:cubicBezTo>
                    <a:pt x="831" y="137"/>
                    <a:pt x="832" y="141"/>
                    <a:pt x="821" y="154"/>
                  </a:cubicBezTo>
                  <a:cubicBezTo>
                    <a:pt x="809" y="167"/>
                    <a:pt x="783" y="180"/>
                    <a:pt x="777" y="189"/>
                  </a:cubicBezTo>
                  <a:cubicBezTo>
                    <a:pt x="770" y="199"/>
                    <a:pt x="772" y="211"/>
                    <a:pt x="772" y="211"/>
                  </a:cubicBezTo>
                  <a:cubicBezTo>
                    <a:pt x="767" y="227"/>
                    <a:pt x="767" y="227"/>
                    <a:pt x="767" y="227"/>
                  </a:cubicBezTo>
                  <a:cubicBezTo>
                    <a:pt x="767" y="227"/>
                    <a:pt x="759" y="233"/>
                    <a:pt x="753" y="237"/>
                  </a:cubicBezTo>
                  <a:cubicBezTo>
                    <a:pt x="747" y="242"/>
                    <a:pt x="729" y="255"/>
                    <a:pt x="721" y="263"/>
                  </a:cubicBezTo>
                  <a:cubicBezTo>
                    <a:pt x="714" y="270"/>
                    <a:pt x="712" y="279"/>
                    <a:pt x="712" y="279"/>
                  </a:cubicBezTo>
                  <a:cubicBezTo>
                    <a:pt x="712" y="279"/>
                    <a:pt x="697" y="285"/>
                    <a:pt x="693" y="290"/>
                  </a:cubicBezTo>
                  <a:cubicBezTo>
                    <a:pt x="689" y="295"/>
                    <a:pt x="676" y="307"/>
                    <a:pt x="674" y="313"/>
                  </a:cubicBezTo>
                  <a:cubicBezTo>
                    <a:pt x="672" y="318"/>
                    <a:pt x="671" y="330"/>
                    <a:pt x="671" y="330"/>
                  </a:cubicBezTo>
                  <a:cubicBezTo>
                    <a:pt x="677" y="362"/>
                    <a:pt x="677" y="362"/>
                    <a:pt x="677" y="362"/>
                  </a:cubicBezTo>
                  <a:cubicBezTo>
                    <a:pt x="677" y="362"/>
                    <a:pt x="654" y="361"/>
                    <a:pt x="644" y="364"/>
                  </a:cubicBezTo>
                  <a:cubicBezTo>
                    <a:pt x="633" y="368"/>
                    <a:pt x="613" y="371"/>
                    <a:pt x="613" y="371"/>
                  </a:cubicBezTo>
                  <a:cubicBezTo>
                    <a:pt x="607" y="375"/>
                    <a:pt x="607" y="375"/>
                    <a:pt x="607" y="375"/>
                  </a:cubicBezTo>
                  <a:cubicBezTo>
                    <a:pt x="607" y="375"/>
                    <a:pt x="588" y="374"/>
                    <a:pt x="573" y="370"/>
                  </a:cubicBezTo>
                  <a:cubicBezTo>
                    <a:pt x="558" y="367"/>
                    <a:pt x="527" y="364"/>
                    <a:pt x="527" y="364"/>
                  </a:cubicBezTo>
                  <a:cubicBezTo>
                    <a:pt x="515" y="358"/>
                    <a:pt x="515" y="358"/>
                    <a:pt x="515" y="358"/>
                  </a:cubicBezTo>
                  <a:cubicBezTo>
                    <a:pt x="507" y="352"/>
                    <a:pt x="507" y="352"/>
                    <a:pt x="507" y="352"/>
                  </a:cubicBezTo>
                  <a:cubicBezTo>
                    <a:pt x="473" y="354"/>
                    <a:pt x="473" y="354"/>
                    <a:pt x="473" y="354"/>
                  </a:cubicBezTo>
                  <a:cubicBezTo>
                    <a:pt x="462" y="360"/>
                    <a:pt x="462" y="360"/>
                    <a:pt x="462" y="360"/>
                  </a:cubicBezTo>
                  <a:cubicBezTo>
                    <a:pt x="430" y="361"/>
                    <a:pt x="430" y="361"/>
                    <a:pt x="430" y="361"/>
                  </a:cubicBezTo>
                  <a:cubicBezTo>
                    <a:pt x="408" y="359"/>
                    <a:pt x="408" y="359"/>
                    <a:pt x="408" y="359"/>
                  </a:cubicBezTo>
                  <a:cubicBezTo>
                    <a:pt x="407" y="365"/>
                    <a:pt x="407" y="365"/>
                    <a:pt x="407" y="365"/>
                  </a:cubicBezTo>
                  <a:cubicBezTo>
                    <a:pt x="407" y="365"/>
                    <a:pt x="393" y="364"/>
                    <a:pt x="386" y="365"/>
                  </a:cubicBezTo>
                  <a:cubicBezTo>
                    <a:pt x="378" y="367"/>
                    <a:pt x="369" y="370"/>
                    <a:pt x="370" y="376"/>
                  </a:cubicBezTo>
                  <a:cubicBezTo>
                    <a:pt x="371" y="381"/>
                    <a:pt x="376" y="391"/>
                    <a:pt x="376" y="391"/>
                  </a:cubicBezTo>
                  <a:cubicBezTo>
                    <a:pt x="376" y="391"/>
                    <a:pt x="362" y="388"/>
                    <a:pt x="361" y="392"/>
                  </a:cubicBezTo>
                  <a:cubicBezTo>
                    <a:pt x="359" y="396"/>
                    <a:pt x="361" y="399"/>
                    <a:pt x="363" y="403"/>
                  </a:cubicBezTo>
                  <a:cubicBezTo>
                    <a:pt x="366" y="406"/>
                    <a:pt x="372" y="423"/>
                    <a:pt x="372" y="423"/>
                  </a:cubicBezTo>
                  <a:cubicBezTo>
                    <a:pt x="356" y="438"/>
                    <a:pt x="356" y="438"/>
                    <a:pt x="356" y="438"/>
                  </a:cubicBezTo>
                  <a:cubicBezTo>
                    <a:pt x="350" y="452"/>
                    <a:pt x="350" y="452"/>
                    <a:pt x="350" y="452"/>
                  </a:cubicBezTo>
                  <a:cubicBezTo>
                    <a:pt x="323" y="453"/>
                    <a:pt x="323" y="453"/>
                    <a:pt x="323" y="453"/>
                  </a:cubicBezTo>
                  <a:cubicBezTo>
                    <a:pt x="323" y="444"/>
                    <a:pt x="323" y="444"/>
                    <a:pt x="323" y="444"/>
                  </a:cubicBezTo>
                  <a:cubicBezTo>
                    <a:pt x="323" y="444"/>
                    <a:pt x="299" y="442"/>
                    <a:pt x="296" y="437"/>
                  </a:cubicBezTo>
                  <a:cubicBezTo>
                    <a:pt x="297" y="466"/>
                    <a:pt x="297" y="466"/>
                    <a:pt x="297" y="466"/>
                  </a:cubicBezTo>
                  <a:cubicBezTo>
                    <a:pt x="297" y="466"/>
                    <a:pt x="287" y="471"/>
                    <a:pt x="287" y="476"/>
                  </a:cubicBezTo>
                  <a:cubicBezTo>
                    <a:pt x="287" y="480"/>
                    <a:pt x="287" y="500"/>
                    <a:pt x="288" y="502"/>
                  </a:cubicBezTo>
                  <a:cubicBezTo>
                    <a:pt x="288" y="505"/>
                    <a:pt x="295" y="524"/>
                    <a:pt x="293" y="532"/>
                  </a:cubicBezTo>
                  <a:cubicBezTo>
                    <a:pt x="290" y="540"/>
                    <a:pt x="279" y="554"/>
                    <a:pt x="272" y="559"/>
                  </a:cubicBezTo>
                  <a:cubicBezTo>
                    <a:pt x="265" y="564"/>
                    <a:pt x="251" y="569"/>
                    <a:pt x="247" y="574"/>
                  </a:cubicBezTo>
                  <a:cubicBezTo>
                    <a:pt x="244" y="578"/>
                    <a:pt x="238" y="597"/>
                    <a:pt x="238" y="599"/>
                  </a:cubicBezTo>
                  <a:cubicBezTo>
                    <a:pt x="237" y="600"/>
                    <a:pt x="231" y="611"/>
                    <a:pt x="231" y="611"/>
                  </a:cubicBezTo>
                  <a:cubicBezTo>
                    <a:pt x="231" y="611"/>
                    <a:pt x="221" y="618"/>
                    <a:pt x="214" y="619"/>
                  </a:cubicBezTo>
                  <a:cubicBezTo>
                    <a:pt x="207" y="620"/>
                    <a:pt x="199" y="619"/>
                    <a:pt x="199" y="619"/>
                  </a:cubicBezTo>
                  <a:cubicBezTo>
                    <a:pt x="209" y="640"/>
                    <a:pt x="209" y="640"/>
                    <a:pt x="209" y="640"/>
                  </a:cubicBezTo>
                  <a:cubicBezTo>
                    <a:pt x="209" y="640"/>
                    <a:pt x="185" y="636"/>
                    <a:pt x="177" y="635"/>
                  </a:cubicBezTo>
                  <a:cubicBezTo>
                    <a:pt x="170" y="634"/>
                    <a:pt x="164" y="638"/>
                    <a:pt x="163" y="641"/>
                  </a:cubicBezTo>
                  <a:cubicBezTo>
                    <a:pt x="161" y="645"/>
                    <a:pt x="159" y="657"/>
                    <a:pt x="160" y="662"/>
                  </a:cubicBezTo>
                  <a:cubicBezTo>
                    <a:pt x="162" y="668"/>
                    <a:pt x="164" y="685"/>
                    <a:pt x="164" y="685"/>
                  </a:cubicBezTo>
                  <a:cubicBezTo>
                    <a:pt x="164" y="685"/>
                    <a:pt x="143" y="691"/>
                    <a:pt x="142" y="695"/>
                  </a:cubicBezTo>
                  <a:cubicBezTo>
                    <a:pt x="142" y="716"/>
                    <a:pt x="142" y="716"/>
                    <a:pt x="142" y="716"/>
                  </a:cubicBezTo>
                  <a:cubicBezTo>
                    <a:pt x="142" y="716"/>
                    <a:pt x="135" y="722"/>
                    <a:pt x="131" y="725"/>
                  </a:cubicBezTo>
                  <a:cubicBezTo>
                    <a:pt x="128" y="727"/>
                    <a:pt x="114" y="729"/>
                    <a:pt x="112" y="731"/>
                  </a:cubicBezTo>
                  <a:cubicBezTo>
                    <a:pt x="110" y="732"/>
                    <a:pt x="77" y="752"/>
                    <a:pt x="75" y="755"/>
                  </a:cubicBezTo>
                  <a:cubicBezTo>
                    <a:pt x="73" y="758"/>
                    <a:pt x="64" y="767"/>
                    <a:pt x="64" y="767"/>
                  </a:cubicBezTo>
                  <a:cubicBezTo>
                    <a:pt x="18" y="775"/>
                    <a:pt x="18" y="775"/>
                    <a:pt x="18" y="775"/>
                  </a:cubicBezTo>
                  <a:cubicBezTo>
                    <a:pt x="2" y="774"/>
                    <a:pt x="2" y="774"/>
                    <a:pt x="2" y="774"/>
                  </a:cubicBezTo>
                  <a:cubicBezTo>
                    <a:pt x="0" y="821"/>
                    <a:pt x="0" y="821"/>
                    <a:pt x="0" y="821"/>
                  </a:cubicBezTo>
                  <a:cubicBezTo>
                    <a:pt x="28" y="820"/>
                    <a:pt x="28" y="820"/>
                    <a:pt x="28" y="820"/>
                  </a:cubicBezTo>
                  <a:cubicBezTo>
                    <a:pt x="28" y="820"/>
                    <a:pt x="30" y="801"/>
                    <a:pt x="35" y="798"/>
                  </a:cubicBezTo>
                  <a:cubicBezTo>
                    <a:pt x="40" y="794"/>
                    <a:pt x="59" y="800"/>
                    <a:pt x="67" y="803"/>
                  </a:cubicBezTo>
                  <a:cubicBezTo>
                    <a:pt x="75" y="806"/>
                    <a:pt x="85" y="813"/>
                    <a:pt x="85" y="813"/>
                  </a:cubicBezTo>
                  <a:cubicBezTo>
                    <a:pt x="85" y="813"/>
                    <a:pt x="109" y="813"/>
                    <a:pt x="110" y="815"/>
                  </a:cubicBezTo>
                  <a:cubicBezTo>
                    <a:pt x="106" y="821"/>
                    <a:pt x="106" y="821"/>
                    <a:pt x="106" y="821"/>
                  </a:cubicBezTo>
                  <a:cubicBezTo>
                    <a:pt x="106" y="821"/>
                    <a:pt x="116" y="840"/>
                    <a:pt x="110" y="850"/>
                  </a:cubicBezTo>
                  <a:cubicBezTo>
                    <a:pt x="127" y="865"/>
                    <a:pt x="127" y="865"/>
                    <a:pt x="127" y="865"/>
                  </a:cubicBezTo>
                  <a:cubicBezTo>
                    <a:pt x="150" y="848"/>
                    <a:pt x="150" y="848"/>
                    <a:pt x="150" y="848"/>
                  </a:cubicBezTo>
                  <a:cubicBezTo>
                    <a:pt x="153" y="839"/>
                    <a:pt x="153" y="839"/>
                    <a:pt x="153" y="839"/>
                  </a:cubicBezTo>
                  <a:cubicBezTo>
                    <a:pt x="153" y="839"/>
                    <a:pt x="168" y="832"/>
                    <a:pt x="165" y="825"/>
                  </a:cubicBezTo>
                  <a:cubicBezTo>
                    <a:pt x="142" y="818"/>
                    <a:pt x="142" y="818"/>
                    <a:pt x="142" y="818"/>
                  </a:cubicBezTo>
                  <a:cubicBezTo>
                    <a:pt x="157" y="802"/>
                    <a:pt x="157" y="802"/>
                    <a:pt x="157" y="802"/>
                  </a:cubicBezTo>
                  <a:cubicBezTo>
                    <a:pt x="162" y="793"/>
                    <a:pt x="162" y="793"/>
                    <a:pt x="162" y="793"/>
                  </a:cubicBezTo>
                  <a:cubicBezTo>
                    <a:pt x="162" y="793"/>
                    <a:pt x="157" y="779"/>
                    <a:pt x="160" y="771"/>
                  </a:cubicBezTo>
                  <a:cubicBezTo>
                    <a:pt x="160" y="771"/>
                    <a:pt x="162" y="771"/>
                    <a:pt x="165" y="773"/>
                  </a:cubicBezTo>
                  <a:cubicBezTo>
                    <a:pt x="167" y="775"/>
                    <a:pt x="175" y="787"/>
                    <a:pt x="175" y="787"/>
                  </a:cubicBezTo>
                  <a:cubicBezTo>
                    <a:pt x="175" y="787"/>
                    <a:pt x="186" y="770"/>
                    <a:pt x="191" y="767"/>
                  </a:cubicBezTo>
                  <a:cubicBezTo>
                    <a:pt x="196" y="765"/>
                    <a:pt x="203" y="759"/>
                    <a:pt x="203" y="759"/>
                  </a:cubicBezTo>
                  <a:cubicBezTo>
                    <a:pt x="224" y="756"/>
                    <a:pt x="224" y="756"/>
                    <a:pt x="224" y="756"/>
                  </a:cubicBezTo>
                  <a:cubicBezTo>
                    <a:pt x="224" y="756"/>
                    <a:pt x="223" y="747"/>
                    <a:pt x="224" y="738"/>
                  </a:cubicBezTo>
                  <a:cubicBezTo>
                    <a:pt x="226" y="729"/>
                    <a:pt x="232" y="718"/>
                    <a:pt x="240" y="720"/>
                  </a:cubicBezTo>
                  <a:cubicBezTo>
                    <a:pt x="248" y="722"/>
                    <a:pt x="256" y="718"/>
                    <a:pt x="256" y="718"/>
                  </a:cubicBezTo>
                  <a:cubicBezTo>
                    <a:pt x="256" y="718"/>
                    <a:pt x="273" y="717"/>
                    <a:pt x="280" y="717"/>
                  </a:cubicBezTo>
                  <a:cubicBezTo>
                    <a:pt x="288" y="718"/>
                    <a:pt x="297" y="719"/>
                    <a:pt x="297" y="719"/>
                  </a:cubicBezTo>
                  <a:cubicBezTo>
                    <a:pt x="297" y="719"/>
                    <a:pt x="312" y="705"/>
                    <a:pt x="319" y="705"/>
                  </a:cubicBezTo>
                  <a:cubicBezTo>
                    <a:pt x="326" y="705"/>
                    <a:pt x="339" y="711"/>
                    <a:pt x="343" y="713"/>
                  </a:cubicBezTo>
                  <a:cubicBezTo>
                    <a:pt x="348" y="715"/>
                    <a:pt x="377" y="727"/>
                    <a:pt x="380" y="722"/>
                  </a:cubicBezTo>
                  <a:cubicBezTo>
                    <a:pt x="383" y="717"/>
                    <a:pt x="373" y="712"/>
                    <a:pt x="373" y="712"/>
                  </a:cubicBezTo>
                  <a:cubicBezTo>
                    <a:pt x="353" y="705"/>
                    <a:pt x="353" y="705"/>
                    <a:pt x="353" y="705"/>
                  </a:cubicBezTo>
                  <a:cubicBezTo>
                    <a:pt x="373" y="696"/>
                    <a:pt x="373" y="696"/>
                    <a:pt x="373" y="696"/>
                  </a:cubicBezTo>
                  <a:cubicBezTo>
                    <a:pt x="357" y="691"/>
                    <a:pt x="357" y="691"/>
                    <a:pt x="357" y="691"/>
                  </a:cubicBezTo>
                  <a:cubicBezTo>
                    <a:pt x="357" y="691"/>
                    <a:pt x="360" y="681"/>
                    <a:pt x="366" y="678"/>
                  </a:cubicBezTo>
                  <a:cubicBezTo>
                    <a:pt x="372" y="674"/>
                    <a:pt x="377" y="673"/>
                    <a:pt x="378" y="676"/>
                  </a:cubicBezTo>
                  <a:cubicBezTo>
                    <a:pt x="379" y="678"/>
                    <a:pt x="379" y="685"/>
                    <a:pt x="382" y="687"/>
                  </a:cubicBezTo>
                  <a:cubicBezTo>
                    <a:pt x="384" y="690"/>
                    <a:pt x="397" y="704"/>
                    <a:pt x="397" y="704"/>
                  </a:cubicBezTo>
                  <a:cubicBezTo>
                    <a:pt x="397" y="704"/>
                    <a:pt x="393" y="713"/>
                    <a:pt x="394" y="716"/>
                  </a:cubicBezTo>
                  <a:cubicBezTo>
                    <a:pt x="394" y="719"/>
                    <a:pt x="414" y="732"/>
                    <a:pt x="414" y="732"/>
                  </a:cubicBezTo>
                  <a:cubicBezTo>
                    <a:pt x="414" y="732"/>
                    <a:pt x="424" y="722"/>
                    <a:pt x="432" y="721"/>
                  </a:cubicBezTo>
                  <a:cubicBezTo>
                    <a:pt x="440" y="719"/>
                    <a:pt x="446" y="727"/>
                    <a:pt x="446" y="727"/>
                  </a:cubicBezTo>
                  <a:cubicBezTo>
                    <a:pt x="473" y="754"/>
                    <a:pt x="473" y="754"/>
                    <a:pt x="473" y="754"/>
                  </a:cubicBezTo>
                  <a:cubicBezTo>
                    <a:pt x="476" y="763"/>
                    <a:pt x="476" y="763"/>
                    <a:pt x="476" y="763"/>
                  </a:cubicBezTo>
                  <a:cubicBezTo>
                    <a:pt x="513" y="760"/>
                    <a:pt x="513" y="760"/>
                    <a:pt x="513" y="760"/>
                  </a:cubicBezTo>
                  <a:cubicBezTo>
                    <a:pt x="513" y="760"/>
                    <a:pt x="518" y="745"/>
                    <a:pt x="518" y="739"/>
                  </a:cubicBezTo>
                  <a:cubicBezTo>
                    <a:pt x="518" y="732"/>
                    <a:pt x="530" y="716"/>
                    <a:pt x="530" y="716"/>
                  </a:cubicBezTo>
                  <a:cubicBezTo>
                    <a:pt x="530" y="716"/>
                    <a:pt x="542" y="716"/>
                    <a:pt x="545" y="709"/>
                  </a:cubicBezTo>
                  <a:cubicBezTo>
                    <a:pt x="548" y="702"/>
                    <a:pt x="558" y="680"/>
                    <a:pt x="558" y="680"/>
                  </a:cubicBezTo>
                  <a:cubicBezTo>
                    <a:pt x="541" y="675"/>
                    <a:pt x="541" y="675"/>
                    <a:pt x="541" y="675"/>
                  </a:cubicBezTo>
                  <a:cubicBezTo>
                    <a:pt x="546" y="663"/>
                    <a:pt x="546" y="663"/>
                    <a:pt x="546" y="663"/>
                  </a:cubicBezTo>
                  <a:cubicBezTo>
                    <a:pt x="563" y="660"/>
                    <a:pt x="563" y="660"/>
                    <a:pt x="563" y="660"/>
                  </a:cubicBezTo>
                  <a:cubicBezTo>
                    <a:pt x="563" y="660"/>
                    <a:pt x="554" y="654"/>
                    <a:pt x="554" y="650"/>
                  </a:cubicBezTo>
                  <a:cubicBezTo>
                    <a:pt x="554" y="646"/>
                    <a:pt x="555" y="637"/>
                    <a:pt x="555" y="637"/>
                  </a:cubicBezTo>
                  <a:cubicBezTo>
                    <a:pt x="555" y="637"/>
                    <a:pt x="553" y="623"/>
                    <a:pt x="560" y="619"/>
                  </a:cubicBezTo>
                  <a:cubicBezTo>
                    <a:pt x="567" y="614"/>
                    <a:pt x="572" y="609"/>
                    <a:pt x="572" y="609"/>
                  </a:cubicBezTo>
                  <a:cubicBezTo>
                    <a:pt x="564" y="593"/>
                    <a:pt x="564" y="593"/>
                    <a:pt x="564" y="593"/>
                  </a:cubicBezTo>
                  <a:cubicBezTo>
                    <a:pt x="564" y="593"/>
                    <a:pt x="579" y="601"/>
                    <a:pt x="593" y="598"/>
                  </a:cubicBezTo>
                  <a:cubicBezTo>
                    <a:pt x="606" y="595"/>
                    <a:pt x="618" y="585"/>
                    <a:pt x="618" y="585"/>
                  </a:cubicBezTo>
                  <a:cubicBezTo>
                    <a:pt x="618" y="585"/>
                    <a:pt x="617" y="573"/>
                    <a:pt x="623" y="569"/>
                  </a:cubicBezTo>
                  <a:cubicBezTo>
                    <a:pt x="628" y="565"/>
                    <a:pt x="633" y="566"/>
                    <a:pt x="633" y="566"/>
                  </a:cubicBezTo>
                  <a:cubicBezTo>
                    <a:pt x="661" y="558"/>
                    <a:pt x="661" y="558"/>
                    <a:pt x="661" y="558"/>
                  </a:cubicBezTo>
                  <a:cubicBezTo>
                    <a:pt x="645" y="575"/>
                    <a:pt x="645" y="575"/>
                    <a:pt x="645" y="575"/>
                  </a:cubicBezTo>
                  <a:cubicBezTo>
                    <a:pt x="645" y="575"/>
                    <a:pt x="674" y="570"/>
                    <a:pt x="675" y="569"/>
                  </a:cubicBezTo>
                  <a:cubicBezTo>
                    <a:pt x="676" y="568"/>
                    <a:pt x="688" y="557"/>
                    <a:pt x="694" y="557"/>
                  </a:cubicBezTo>
                  <a:cubicBezTo>
                    <a:pt x="701" y="557"/>
                    <a:pt x="709" y="555"/>
                    <a:pt x="709" y="555"/>
                  </a:cubicBezTo>
                  <a:cubicBezTo>
                    <a:pt x="722" y="551"/>
                    <a:pt x="722" y="551"/>
                    <a:pt x="722" y="551"/>
                  </a:cubicBezTo>
                  <a:cubicBezTo>
                    <a:pt x="767" y="571"/>
                    <a:pt x="767" y="571"/>
                    <a:pt x="767" y="571"/>
                  </a:cubicBezTo>
                  <a:cubicBezTo>
                    <a:pt x="787" y="587"/>
                    <a:pt x="787" y="587"/>
                    <a:pt x="787" y="587"/>
                  </a:cubicBezTo>
                  <a:cubicBezTo>
                    <a:pt x="809" y="620"/>
                    <a:pt x="809" y="620"/>
                    <a:pt x="809" y="620"/>
                  </a:cubicBezTo>
                  <a:cubicBezTo>
                    <a:pt x="824" y="614"/>
                    <a:pt x="824" y="614"/>
                    <a:pt x="824" y="614"/>
                  </a:cubicBezTo>
                  <a:cubicBezTo>
                    <a:pt x="824" y="614"/>
                    <a:pt x="813" y="604"/>
                    <a:pt x="815" y="600"/>
                  </a:cubicBezTo>
                  <a:cubicBezTo>
                    <a:pt x="816" y="595"/>
                    <a:pt x="829" y="586"/>
                    <a:pt x="835" y="585"/>
                  </a:cubicBezTo>
                  <a:cubicBezTo>
                    <a:pt x="841" y="584"/>
                    <a:pt x="850" y="586"/>
                    <a:pt x="850" y="586"/>
                  </a:cubicBezTo>
                  <a:cubicBezTo>
                    <a:pt x="850" y="586"/>
                    <a:pt x="870" y="597"/>
                    <a:pt x="889" y="599"/>
                  </a:cubicBezTo>
                  <a:cubicBezTo>
                    <a:pt x="908" y="602"/>
                    <a:pt x="935" y="602"/>
                    <a:pt x="935" y="602"/>
                  </a:cubicBezTo>
                  <a:cubicBezTo>
                    <a:pt x="941" y="598"/>
                    <a:pt x="941" y="598"/>
                    <a:pt x="941" y="598"/>
                  </a:cubicBezTo>
                  <a:cubicBezTo>
                    <a:pt x="955" y="569"/>
                    <a:pt x="955" y="569"/>
                    <a:pt x="955" y="569"/>
                  </a:cubicBezTo>
                  <a:cubicBezTo>
                    <a:pt x="955" y="569"/>
                    <a:pt x="939" y="567"/>
                    <a:pt x="930" y="567"/>
                  </a:cubicBezTo>
                  <a:cubicBezTo>
                    <a:pt x="922" y="567"/>
                    <a:pt x="914" y="552"/>
                    <a:pt x="914" y="552"/>
                  </a:cubicBezTo>
                  <a:cubicBezTo>
                    <a:pt x="915" y="544"/>
                    <a:pt x="915" y="544"/>
                    <a:pt x="915" y="544"/>
                  </a:cubicBezTo>
                  <a:cubicBezTo>
                    <a:pt x="940" y="549"/>
                    <a:pt x="940" y="549"/>
                    <a:pt x="940" y="549"/>
                  </a:cubicBezTo>
                  <a:cubicBezTo>
                    <a:pt x="951" y="540"/>
                    <a:pt x="951" y="540"/>
                    <a:pt x="951" y="540"/>
                  </a:cubicBezTo>
                  <a:cubicBezTo>
                    <a:pt x="951" y="540"/>
                    <a:pt x="969" y="538"/>
                    <a:pt x="973" y="538"/>
                  </a:cubicBezTo>
                  <a:cubicBezTo>
                    <a:pt x="977" y="539"/>
                    <a:pt x="1002" y="538"/>
                    <a:pt x="1002" y="538"/>
                  </a:cubicBezTo>
                  <a:cubicBezTo>
                    <a:pt x="1024" y="537"/>
                    <a:pt x="1024" y="537"/>
                    <a:pt x="1024" y="537"/>
                  </a:cubicBezTo>
                  <a:cubicBezTo>
                    <a:pt x="1023" y="537"/>
                    <a:pt x="1021" y="536"/>
                    <a:pt x="1020" y="534"/>
                  </a:cubicBezTo>
                  <a:close/>
                </a:path>
              </a:pathLst>
            </a:custGeom>
            <a:grpFill/>
            <a:ln w="9525">
              <a:solidFill>
                <a:srgbClr val="E8E8E8"/>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8" name="TextBox 67">
            <a:extLst>
              <a:ext uri="{FF2B5EF4-FFF2-40B4-BE49-F238E27FC236}">
                <a16:creationId xmlns:a16="http://schemas.microsoft.com/office/drawing/2014/main" id="{84C36301-C9A3-46AE-9734-80311696CC68}"/>
              </a:ext>
            </a:extLst>
          </p:cNvPr>
          <p:cNvSpPr txBox="1"/>
          <p:nvPr/>
        </p:nvSpPr>
        <p:spPr>
          <a:xfrm>
            <a:off x="2833836" y="2462235"/>
            <a:ext cx="256480" cy="184666"/>
          </a:xfrm>
          <a:prstGeom prst="rect">
            <a:avLst/>
          </a:prstGeom>
          <a:noFill/>
        </p:spPr>
        <p:txBody>
          <a:bodyPr wrap="none" lIns="0" tIns="0" rIns="0" bIns="0" rtlCol="0">
            <a:spAutoFit/>
          </a:bodyPr>
          <a:lstStyle/>
          <a:p>
            <a:pPr algn="l">
              <a:spcBef>
                <a:spcPts val="500"/>
              </a:spcBef>
              <a:spcAft>
                <a:spcPts val="500"/>
              </a:spcAft>
              <a:buClr>
                <a:schemeClr val="bg2"/>
              </a:buClr>
            </a:pPr>
            <a:r>
              <a:rPr lang="en-GB" sz="1200" b="1">
                <a:solidFill>
                  <a:schemeClr val="accent5"/>
                </a:solidFill>
                <a:latin typeface="Arial Black" panose="020B0A04020102020204" pitchFamily="34" charset="0"/>
              </a:rPr>
              <a:t>8%</a:t>
            </a:r>
          </a:p>
        </p:txBody>
      </p:sp>
      <p:sp>
        <p:nvSpPr>
          <p:cNvPr id="79" name="Oval 78">
            <a:extLst>
              <a:ext uri="{FF2B5EF4-FFF2-40B4-BE49-F238E27FC236}">
                <a16:creationId xmlns:a16="http://schemas.microsoft.com/office/drawing/2014/main" id="{2505FC60-C19D-43DC-A467-83E09B9819DC}"/>
              </a:ext>
            </a:extLst>
          </p:cNvPr>
          <p:cNvSpPr/>
          <p:nvPr/>
        </p:nvSpPr>
        <p:spPr bwMode="gray">
          <a:xfrm>
            <a:off x="2300302" y="2607925"/>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80" name="TextBox 79">
            <a:extLst>
              <a:ext uri="{FF2B5EF4-FFF2-40B4-BE49-F238E27FC236}">
                <a16:creationId xmlns:a16="http://schemas.microsoft.com/office/drawing/2014/main" id="{DE3BC819-0859-49DC-8293-011A4112D060}"/>
              </a:ext>
            </a:extLst>
          </p:cNvPr>
          <p:cNvSpPr txBox="1"/>
          <p:nvPr/>
        </p:nvSpPr>
        <p:spPr>
          <a:xfrm>
            <a:off x="2359761" y="2617064"/>
            <a:ext cx="679946" cy="107722"/>
          </a:xfrm>
          <a:prstGeom prst="leftArrow">
            <a:avLst>
              <a:gd name="adj1" fmla="val 100000"/>
              <a:gd name="adj2" fmla="val 50000"/>
            </a:avLst>
          </a:prstGeom>
          <a:solidFill>
            <a:schemeClr val="accent1"/>
          </a:solidFill>
        </p:spPr>
        <p:txBody>
          <a:bodyPr wrap="non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SCOTLAND</a:t>
            </a:r>
          </a:p>
        </p:txBody>
      </p:sp>
      <p:sp>
        <p:nvSpPr>
          <p:cNvPr id="101" name="Rectangle 100">
            <a:extLst>
              <a:ext uri="{FF2B5EF4-FFF2-40B4-BE49-F238E27FC236}">
                <a16:creationId xmlns:a16="http://schemas.microsoft.com/office/drawing/2014/main" id="{D5BAB554-ECB2-425A-BE70-E566ECBE86FB}"/>
              </a:ext>
            </a:extLst>
          </p:cNvPr>
          <p:cNvSpPr/>
          <p:nvPr/>
        </p:nvSpPr>
        <p:spPr bwMode="gray">
          <a:xfrm>
            <a:off x="8253626" y="4154349"/>
            <a:ext cx="3132847" cy="16754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graphicFrame>
        <p:nvGraphicFramePr>
          <p:cNvPr id="103" name="Chart 102">
            <a:extLst>
              <a:ext uri="{FF2B5EF4-FFF2-40B4-BE49-F238E27FC236}">
                <a16:creationId xmlns:a16="http://schemas.microsoft.com/office/drawing/2014/main" id="{DE9216E8-B260-455E-88FC-08C27B5CDE7F}"/>
              </a:ext>
            </a:extLst>
          </p:cNvPr>
          <p:cNvGraphicFramePr/>
          <p:nvPr>
            <p:extLst>
              <p:ext uri="{D42A27DB-BD31-4B8C-83A1-F6EECF244321}">
                <p14:modId xmlns:p14="http://schemas.microsoft.com/office/powerpoint/2010/main" val="1020373865"/>
              </p:ext>
            </p:extLst>
          </p:nvPr>
        </p:nvGraphicFramePr>
        <p:xfrm>
          <a:off x="8271360" y="4137050"/>
          <a:ext cx="3431006" cy="1718680"/>
        </p:xfrm>
        <a:graphic>
          <a:graphicData uri="http://schemas.openxmlformats.org/drawingml/2006/chart">
            <c:chart xmlns:c="http://schemas.openxmlformats.org/drawingml/2006/chart" xmlns:r="http://schemas.openxmlformats.org/officeDocument/2006/relationships" r:id="rId2"/>
          </a:graphicData>
        </a:graphic>
      </p:graphicFrame>
      <p:sp>
        <p:nvSpPr>
          <p:cNvPr id="204" name="TextBox 203">
            <a:extLst>
              <a:ext uri="{FF2B5EF4-FFF2-40B4-BE49-F238E27FC236}">
                <a16:creationId xmlns:a16="http://schemas.microsoft.com/office/drawing/2014/main" id="{51766A05-5860-4888-B03D-D12717EADAE7}"/>
              </a:ext>
            </a:extLst>
          </p:cNvPr>
          <p:cNvSpPr txBox="1"/>
          <p:nvPr/>
        </p:nvSpPr>
        <p:spPr>
          <a:xfrm>
            <a:off x="3539212" y="3240172"/>
            <a:ext cx="23564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4%</a:t>
            </a:r>
          </a:p>
        </p:txBody>
      </p:sp>
      <p:sp>
        <p:nvSpPr>
          <p:cNvPr id="205" name="Oval 204">
            <a:extLst>
              <a:ext uri="{FF2B5EF4-FFF2-40B4-BE49-F238E27FC236}">
                <a16:creationId xmlns:a16="http://schemas.microsoft.com/office/drawing/2014/main" id="{19D7FD6B-6128-419E-B202-3EB5402D57C3}"/>
              </a:ext>
            </a:extLst>
          </p:cNvPr>
          <p:cNvSpPr/>
          <p:nvPr/>
        </p:nvSpPr>
        <p:spPr bwMode="gray">
          <a:xfrm>
            <a:off x="2482186" y="3399544"/>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06" name="TextBox 205">
            <a:extLst>
              <a:ext uri="{FF2B5EF4-FFF2-40B4-BE49-F238E27FC236}">
                <a16:creationId xmlns:a16="http://schemas.microsoft.com/office/drawing/2014/main" id="{06D41DD8-711B-4080-98DD-FE7B00D3E598}"/>
              </a:ext>
            </a:extLst>
          </p:cNvPr>
          <p:cNvSpPr txBox="1"/>
          <p:nvPr/>
        </p:nvSpPr>
        <p:spPr>
          <a:xfrm>
            <a:off x="2541645" y="3399502"/>
            <a:ext cx="1237110"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NORTH EAST</a:t>
            </a:r>
          </a:p>
        </p:txBody>
      </p:sp>
      <p:sp>
        <p:nvSpPr>
          <p:cNvPr id="207" name="TextBox 206">
            <a:extLst>
              <a:ext uri="{FF2B5EF4-FFF2-40B4-BE49-F238E27FC236}">
                <a16:creationId xmlns:a16="http://schemas.microsoft.com/office/drawing/2014/main" id="{C865CF37-EDA1-424A-8533-20DA3D5FDB83}"/>
              </a:ext>
            </a:extLst>
          </p:cNvPr>
          <p:cNvSpPr txBox="1"/>
          <p:nvPr/>
        </p:nvSpPr>
        <p:spPr>
          <a:xfrm>
            <a:off x="3728942" y="3560717"/>
            <a:ext cx="20358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rPr>
              <a:t>8%</a:t>
            </a:r>
          </a:p>
        </p:txBody>
      </p:sp>
      <p:sp>
        <p:nvSpPr>
          <p:cNvPr id="208" name="Oval 207">
            <a:extLst>
              <a:ext uri="{FF2B5EF4-FFF2-40B4-BE49-F238E27FC236}">
                <a16:creationId xmlns:a16="http://schemas.microsoft.com/office/drawing/2014/main" id="{0A3929CA-CCA7-4F3F-86B5-6BAA9B123A0C}"/>
              </a:ext>
            </a:extLst>
          </p:cNvPr>
          <p:cNvSpPr/>
          <p:nvPr/>
        </p:nvSpPr>
        <p:spPr bwMode="gray">
          <a:xfrm>
            <a:off x="2554712" y="3733915"/>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09" name="TextBox 208">
            <a:extLst>
              <a:ext uri="{FF2B5EF4-FFF2-40B4-BE49-F238E27FC236}">
                <a16:creationId xmlns:a16="http://schemas.microsoft.com/office/drawing/2014/main" id="{D4702BFB-0BE9-4149-8A66-88A92E4A557B}"/>
              </a:ext>
            </a:extLst>
          </p:cNvPr>
          <p:cNvSpPr txBox="1"/>
          <p:nvPr/>
        </p:nvSpPr>
        <p:spPr>
          <a:xfrm>
            <a:off x="2614170" y="3743398"/>
            <a:ext cx="1358447"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YORKSHIRE &amp; THE HUMBER</a:t>
            </a:r>
          </a:p>
        </p:txBody>
      </p:sp>
      <p:sp>
        <p:nvSpPr>
          <p:cNvPr id="210" name="TextBox 209">
            <a:extLst>
              <a:ext uri="{FF2B5EF4-FFF2-40B4-BE49-F238E27FC236}">
                <a16:creationId xmlns:a16="http://schemas.microsoft.com/office/drawing/2014/main" id="{CED9CD81-F061-4E05-AFAD-871812199A8F}"/>
              </a:ext>
            </a:extLst>
          </p:cNvPr>
          <p:cNvSpPr txBox="1"/>
          <p:nvPr/>
        </p:nvSpPr>
        <p:spPr>
          <a:xfrm>
            <a:off x="3539212" y="3898918"/>
            <a:ext cx="23564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7%</a:t>
            </a:r>
          </a:p>
        </p:txBody>
      </p:sp>
      <p:sp>
        <p:nvSpPr>
          <p:cNvPr id="211" name="Oval 210">
            <a:extLst>
              <a:ext uri="{FF2B5EF4-FFF2-40B4-BE49-F238E27FC236}">
                <a16:creationId xmlns:a16="http://schemas.microsoft.com/office/drawing/2014/main" id="{958A91AE-162B-417A-9724-51B41845ACBF}"/>
              </a:ext>
            </a:extLst>
          </p:cNvPr>
          <p:cNvSpPr/>
          <p:nvPr/>
        </p:nvSpPr>
        <p:spPr bwMode="gray">
          <a:xfrm>
            <a:off x="2793022" y="4049032"/>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12" name="TextBox 211">
            <a:extLst>
              <a:ext uri="{FF2B5EF4-FFF2-40B4-BE49-F238E27FC236}">
                <a16:creationId xmlns:a16="http://schemas.microsoft.com/office/drawing/2014/main" id="{622CDC69-F10B-4ED6-B875-C8AD4F80B3DA}"/>
              </a:ext>
            </a:extLst>
          </p:cNvPr>
          <p:cNvSpPr txBox="1"/>
          <p:nvPr/>
        </p:nvSpPr>
        <p:spPr>
          <a:xfrm>
            <a:off x="2852481" y="4058515"/>
            <a:ext cx="913574"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EAST MIDLANDS</a:t>
            </a:r>
          </a:p>
        </p:txBody>
      </p:sp>
      <p:sp>
        <p:nvSpPr>
          <p:cNvPr id="213" name="Oval 212">
            <a:extLst>
              <a:ext uri="{FF2B5EF4-FFF2-40B4-BE49-F238E27FC236}">
                <a16:creationId xmlns:a16="http://schemas.microsoft.com/office/drawing/2014/main" id="{A278934C-FE90-4696-8DF8-A111EE10D5B1}"/>
              </a:ext>
            </a:extLst>
          </p:cNvPr>
          <p:cNvSpPr/>
          <p:nvPr/>
        </p:nvSpPr>
        <p:spPr bwMode="gray">
          <a:xfrm>
            <a:off x="3065069" y="4359690"/>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14" name="TextBox 213">
            <a:extLst>
              <a:ext uri="{FF2B5EF4-FFF2-40B4-BE49-F238E27FC236}">
                <a16:creationId xmlns:a16="http://schemas.microsoft.com/office/drawing/2014/main" id="{D80E3432-417D-4A87-9B45-8A647F9A835C}"/>
              </a:ext>
            </a:extLst>
          </p:cNvPr>
          <p:cNvSpPr txBox="1"/>
          <p:nvPr/>
        </p:nvSpPr>
        <p:spPr>
          <a:xfrm>
            <a:off x="3124528" y="4369173"/>
            <a:ext cx="635177"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EAST</a:t>
            </a:r>
          </a:p>
        </p:txBody>
      </p:sp>
      <p:sp>
        <p:nvSpPr>
          <p:cNvPr id="215" name="TextBox 214">
            <a:extLst>
              <a:ext uri="{FF2B5EF4-FFF2-40B4-BE49-F238E27FC236}">
                <a16:creationId xmlns:a16="http://schemas.microsoft.com/office/drawing/2014/main" id="{065D9472-E386-4B55-A720-B66352401DA8}"/>
              </a:ext>
            </a:extLst>
          </p:cNvPr>
          <p:cNvSpPr txBox="1"/>
          <p:nvPr/>
        </p:nvSpPr>
        <p:spPr>
          <a:xfrm>
            <a:off x="3539212" y="4212066"/>
            <a:ext cx="235642"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9%</a:t>
            </a:r>
          </a:p>
        </p:txBody>
      </p:sp>
      <p:sp>
        <p:nvSpPr>
          <p:cNvPr id="216" name="Oval 215">
            <a:extLst>
              <a:ext uri="{FF2B5EF4-FFF2-40B4-BE49-F238E27FC236}">
                <a16:creationId xmlns:a16="http://schemas.microsoft.com/office/drawing/2014/main" id="{762EF10F-8E26-406E-B05D-69D5F1D520BC}"/>
              </a:ext>
            </a:extLst>
          </p:cNvPr>
          <p:cNvSpPr/>
          <p:nvPr/>
        </p:nvSpPr>
        <p:spPr bwMode="gray">
          <a:xfrm>
            <a:off x="2996805" y="4668677"/>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17" name="TextBox 216">
            <a:extLst>
              <a:ext uri="{FF2B5EF4-FFF2-40B4-BE49-F238E27FC236}">
                <a16:creationId xmlns:a16="http://schemas.microsoft.com/office/drawing/2014/main" id="{574CC150-EB00-4887-98EA-879CC1BC8150}"/>
              </a:ext>
            </a:extLst>
          </p:cNvPr>
          <p:cNvSpPr txBox="1"/>
          <p:nvPr/>
        </p:nvSpPr>
        <p:spPr>
          <a:xfrm>
            <a:off x="3044860" y="4678160"/>
            <a:ext cx="718638"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LONDON</a:t>
            </a:r>
          </a:p>
        </p:txBody>
      </p:sp>
      <p:sp>
        <p:nvSpPr>
          <p:cNvPr id="218" name="TextBox 217">
            <a:extLst>
              <a:ext uri="{FF2B5EF4-FFF2-40B4-BE49-F238E27FC236}">
                <a16:creationId xmlns:a16="http://schemas.microsoft.com/office/drawing/2014/main" id="{E93174B5-EAFB-4E76-B48E-624E3D3F45AB}"/>
              </a:ext>
            </a:extLst>
          </p:cNvPr>
          <p:cNvSpPr txBox="1"/>
          <p:nvPr/>
        </p:nvSpPr>
        <p:spPr>
          <a:xfrm>
            <a:off x="3444635" y="4520087"/>
            <a:ext cx="330219"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13%</a:t>
            </a:r>
          </a:p>
        </p:txBody>
      </p:sp>
      <p:sp>
        <p:nvSpPr>
          <p:cNvPr id="219" name="Oval 218">
            <a:extLst>
              <a:ext uri="{FF2B5EF4-FFF2-40B4-BE49-F238E27FC236}">
                <a16:creationId xmlns:a16="http://schemas.microsoft.com/office/drawing/2014/main" id="{7D1C9B41-572B-4BC8-AF39-9F076447ACC8}"/>
              </a:ext>
            </a:extLst>
          </p:cNvPr>
          <p:cNvSpPr/>
          <p:nvPr/>
        </p:nvSpPr>
        <p:spPr bwMode="gray">
          <a:xfrm>
            <a:off x="2937642" y="4915177"/>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20" name="TextBox 219">
            <a:extLst>
              <a:ext uri="{FF2B5EF4-FFF2-40B4-BE49-F238E27FC236}">
                <a16:creationId xmlns:a16="http://schemas.microsoft.com/office/drawing/2014/main" id="{AA1D46AC-4E5B-4D6D-A7ED-BF27C2E08C49}"/>
              </a:ext>
            </a:extLst>
          </p:cNvPr>
          <p:cNvSpPr txBox="1"/>
          <p:nvPr/>
        </p:nvSpPr>
        <p:spPr>
          <a:xfrm>
            <a:off x="2996806" y="4924660"/>
            <a:ext cx="762900" cy="107722"/>
          </a:xfrm>
          <a:prstGeom prst="leftArrow">
            <a:avLst>
              <a:gd name="adj1" fmla="val 100000"/>
              <a:gd name="adj2" fmla="val 50000"/>
            </a:avLst>
          </a:prstGeom>
          <a:solidFill>
            <a:schemeClr val="accent1"/>
          </a:solidFill>
        </p:spPr>
        <p:txBody>
          <a:bodyPr wrap="square" lIns="0" tIns="0" rIns="36000" bIns="0" rtlCol="0">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700"/>
              <a:t>SOUTH EAST</a:t>
            </a:r>
          </a:p>
        </p:txBody>
      </p:sp>
      <p:sp>
        <p:nvSpPr>
          <p:cNvPr id="221" name="TextBox 220">
            <a:extLst>
              <a:ext uri="{FF2B5EF4-FFF2-40B4-BE49-F238E27FC236}">
                <a16:creationId xmlns:a16="http://schemas.microsoft.com/office/drawing/2014/main" id="{DC75C49F-E79A-4E82-86BB-1800BF738CDA}"/>
              </a:ext>
            </a:extLst>
          </p:cNvPr>
          <p:cNvSpPr txBox="1"/>
          <p:nvPr/>
        </p:nvSpPr>
        <p:spPr>
          <a:xfrm>
            <a:off x="3444635" y="4772773"/>
            <a:ext cx="330219" cy="169277"/>
          </a:xfrm>
          <a:prstGeom prst="rect">
            <a:avLst/>
          </a:prstGeom>
          <a:noFill/>
        </p:spPr>
        <p:txBody>
          <a:bodyPr wrap="none" lIns="0" tIns="0" rIns="0" bIns="0" rtlCol="0">
            <a:spAutoFit/>
          </a:bodyPr>
          <a:lstStyle/>
          <a:p>
            <a:pPr algn="r">
              <a:spcBef>
                <a:spcPts val="500"/>
              </a:spcBef>
              <a:spcAft>
                <a:spcPts val="500"/>
              </a:spcAft>
              <a:buClr>
                <a:schemeClr val="bg2"/>
              </a:buClr>
            </a:pPr>
            <a:r>
              <a:rPr lang="en-GB" sz="1100" b="1">
                <a:solidFill>
                  <a:schemeClr val="accent5"/>
                </a:solidFill>
                <a:latin typeface="Arial Black" panose="020B0A04020102020204" pitchFamily="34" charset="0"/>
              </a:rPr>
              <a:t>14%</a:t>
            </a:r>
          </a:p>
        </p:txBody>
      </p:sp>
      <p:sp>
        <p:nvSpPr>
          <p:cNvPr id="235" name="Oval 234">
            <a:extLst>
              <a:ext uri="{FF2B5EF4-FFF2-40B4-BE49-F238E27FC236}">
                <a16:creationId xmlns:a16="http://schemas.microsoft.com/office/drawing/2014/main" id="{1ABE02EC-877F-4117-B3F5-DA8BDDE2DD5E}"/>
              </a:ext>
            </a:extLst>
          </p:cNvPr>
          <p:cNvSpPr/>
          <p:nvPr/>
        </p:nvSpPr>
        <p:spPr bwMode="gray">
          <a:xfrm>
            <a:off x="2327995" y="3923739"/>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36" name="TextBox 235">
            <a:extLst>
              <a:ext uri="{FF2B5EF4-FFF2-40B4-BE49-F238E27FC236}">
                <a16:creationId xmlns:a16="http://schemas.microsoft.com/office/drawing/2014/main" id="{65BF9C7D-41DB-4F8B-A483-D0EC8E18C957}"/>
              </a:ext>
            </a:extLst>
          </p:cNvPr>
          <p:cNvSpPr txBox="1"/>
          <p:nvPr/>
        </p:nvSpPr>
        <p:spPr>
          <a:xfrm flipH="1">
            <a:off x="1601768" y="3937019"/>
            <a:ext cx="797072" cy="107722"/>
          </a:xfrm>
          <a:prstGeom prst="leftArrow">
            <a:avLst>
              <a:gd name="adj1" fmla="val 100000"/>
              <a:gd name="adj2" fmla="val 50000"/>
            </a:avLst>
          </a:prstGeom>
          <a:solidFill>
            <a:schemeClr val="accent1"/>
          </a:solidFill>
        </p:spPr>
        <p:txBody>
          <a:bodyPr wrap="non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NORTH WEST</a:t>
            </a:r>
          </a:p>
        </p:txBody>
      </p:sp>
      <p:sp>
        <p:nvSpPr>
          <p:cNvPr id="237" name="Oval 236">
            <a:extLst>
              <a:ext uri="{FF2B5EF4-FFF2-40B4-BE49-F238E27FC236}">
                <a16:creationId xmlns:a16="http://schemas.microsoft.com/office/drawing/2014/main" id="{1BB2ACBF-831F-4A8D-ABA3-C1836E7428B8}"/>
              </a:ext>
            </a:extLst>
          </p:cNvPr>
          <p:cNvSpPr/>
          <p:nvPr/>
        </p:nvSpPr>
        <p:spPr bwMode="gray">
          <a:xfrm>
            <a:off x="2394226" y="4270436"/>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38" name="TextBox 237">
            <a:extLst>
              <a:ext uri="{FF2B5EF4-FFF2-40B4-BE49-F238E27FC236}">
                <a16:creationId xmlns:a16="http://schemas.microsoft.com/office/drawing/2014/main" id="{33DB3CEA-F55B-4281-A83A-75DD1EB8F2E9}"/>
              </a:ext>
            </a:extLst>
          </p:cNvPr>
          <p:cNvSpPr txBox="1"/>
          <p:nvPr/>
        </p:nvSpPr>
        <p:spPr>
          <a:xfrm flipH="1">
            <a:off x="1531300" y="4268243"/>
            <a:ext cx="936978"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WEST MIDLANDS</a:t>
            </a:r>
          </a:p>
        </p:txBody>
      </p:sp>
      <p:sp>
        <p:nvSpPr>
          <p:cNvPr id="239" name="Oval 238">
            <a:extLst>
              <a:ext uri="{FF2B5EF4-FFF2-40B4-BE49-F238E27FC236}">
                <a16:creationId xmlns:a16="http://schemas.microsoft.com/office/drawing/2014/main" id="{08C0FCBF-18A0-4D9C-A17A-153D19E88DD3}"/>
              </a:ext>
            </a:extLst>
          </p:cNvPr>
          <p:cNvSpPr/>
          <p:nvPr/>
        </p:nvSpPr>
        <p:spPr bwMode="gray">
          <a:xfrm>
            <a:off x="2063662" y="4550895"/>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40" name="TextBox 239">
            <a:extLst>
              <a:ext uri="{FF2B5EF4-FFF2-40B4-BE49-F238E27FC236}">
                <a16:creationId xmlns:a16="http://schemas.microsoft.com/office/drawing/2014/main" id="{2BCB9A6F-3C51-4BA8-A318-797FAF70AE98}"/>
              </a:ext>
            </a:extLst>
          </p:cNvPr>
          <p:cNvSpPr txBox="1"/>
          <p:nvPr/>
        </p:nvSpPr>
        <p:spPr>
          <a:xfrm flipH="1">
            <a:off x="1530250" y="4560607"/>
            <a:ext cx="607464"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WALES</a:t>
            </a:r>
          </a:p>
        </p:txBody>
      </p:sp>
      <p:sp>
        <p:nvSpPr>
          <p:cNvPr id="241" name="Oval 240">
            <a:extLst>
              <a:ext uri="{FF2B5EF4-FFF2-40B4-BE49-F238E27FC236}">
                <a16:creationId xmlns:a16="http://schemas.microsoft.com/office/drawing/2014/main" id="{B5639ABB-8C56-4845-A70D-9E0F6C472D9F}"/>
              </a:ext>
            </a:extLst>
          </p:cNvPr>
          <p:cNvSpPr/>
          <p:nvPr/>
        </p:nvSpPr>
        <p:spPr bwMode="gray">
          <a:xfrm>
            <a:off x="2282304" y="4970962"/>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42" name="TextBox 241">
            <a:extLst>
              <a:ext uri="{FF2B5EF4-FFF2-40B4-BE49-F238E27FC236}">
                <a16:creationId xmlns:a16="http://schemas.microsoft.com/office/drawing/2014/main" id="{A6271514-D2DA-453D-A252-E090F9D240B8}"/>
              </a:ext>
            </a:extLst>
          </p:cNvPr>
          <p:cNvSpPr txBox="1"/>
          <p:nvPr/>
        </p:nvSpPr>
        <p:spPr>
          <a:xfrm flipH="1">
            <a:off x="1528915" y="4975912"/>
            <a:ext cx="819704"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SOUTH WEST</a:t>
            </a:r>
          </a:p>
        </p:txBody>
      </p:sp>
      <p:sp>
        <p:nvSpPr>
          <p:cNvPr id="243" name="TextBox 242">
            <a:extLst>
              <a:ext uri="{FF2B5EF4-FFF2-40B4-BE49-F238E27FC236}">
                <a16:creationId xmlns:a16="http://schemas.microsoft.com/office/drawing/2014/main" id="{94E7246C-0596-4178-BBAC-F9EF6E5A8938}"/>
              </a:ext>
            </a:extLst>
          </p:cNvPr>
          <p:cNvSpPr txBox="1"/>
          <p:nvPr/>
        </p:nvSpPr>
        <p:spPr>
          <a:xfrm>
            <a:off x="1609289" y="3767085"/>
            <a:ext cx="359073"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11%</a:t>
            </a:r>
          </a:p>
        </p:txBody>
      </p:sp>
      <p:sp>
        <p:nvSpPr>
          <p:cNvPr id="244" name="TextBox 243">
            <a:extLst>
              <a:ext uri="{FF2B5EF4-FFF2-40B4-BE49-F238E27FC236}">
                <a16:creationId xmlns:a16="http://schemas.microsoft.com/office/drawing/2014/main" id="{1F03F5C3-4F26-4DB9-9C0A-9E666E7A4384}"/>
              </a:ext>
            </a:extLst>
          </p:cNvPr>
          <p:cNvSpPr txBox="1"/>
          <p:nvPr/>
        </p:nvSpPr>
        <p:spPr>
          <a:xfrm>
            <a:off x="1526739" y="4095795"/>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9%</a:t>
            </a:r>
          </a:p>
        </p:txBody>
      </p:sp>
      <p:sp>
        <p:nvSpPr>
          <p:cNvPr id="245" name="TextBox 244">
            <a:extLst>
              <a:ext uri="{FF2B5EF4-FFF2-40B4-BE49-F238E27FC236}">
                <a16:creationId xmlns:a16="http://schemas.microsoft.com/office/drawing/2014/main" id="{3A7706B6-19C4-401A-BA0D-6F8A70B89635}"/>
              </a:ext>
            </a:extLst>
          </p:cNvPr>
          <p:cNvSpPr txBox="1"/>
          <p:nvPr/>
        </p:nvSpPr>
        <p:spPr>
          <a:xfrm>
            <a:off x="1526739" y="4385827"/>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5%</a:t>
            </a:r>
          </a:p>
        </p:txBody>
      </p:sp>
      <p:sp>
        <p:nvSpPr>
          <p:cNvPr id="246" name="TextBox 245">
            <a:extLst>
              <a:ext uri="{FF2B5EF4-FFF2-40B4-BE49-F238E27FC236}">
                <a16:creationId xmlns:a16="http://schemas.microsoft.com/office/drawing/2014/main" id="{B73C76F6-695A-4122-81F7-17876C558454}"/>
              </a:ext>
            </a:extLst>
          </p:cNvPr>
          <p:cNvSpPr txBox="1"/>
          <p:nvPr/>
        </p:nvSpPr>
        <p:spPr>
          <a:xfrm>
            <a:off x="1526739" y="4796519"/>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9%</a:t>
            </a:r>
          </a:p>
        </p:txBody>
      </p:sp>
      <p:sp>
        <p:nvSpPr>
          <p:cNvPr id="250" name="Rectangle 249">
            <a:extLst>
              <a:ext uri="{FF2B5EF4-FFF2-40B4-BE49-F238E27FC236}">
                <a16:creationId xmlns:a16="http://schemas.microsoft.com/office/drawing/2014/main" id="{58AE17C5-8ABE-4570-BA45-5B3FA2C61D80}"/>
              </a:ext>
            </a:extLst>
          </p:cNvPr>
          <p:cNvSpPr/>
          <p:nvPr/>
        </p:nvSpPr>
        <p:spPr>
          <a:xfrm>
            <a:off x="8247345" y="3904253"/>
            <a:ext cx="1262223" cy="215444"/>
          </a:xfrm>
          <a:prstGeom prst="rect">
            <a:avLst/>
          </a:prstGeom>
        </p:spPr>
        <p:txBody>
          <a:bodyPr wrap="square" lIns="0" tIns="0" rIns="0" bIns="0">
            <a:spAutoFit/>
          </a:bodyPr>
          <a:lstStyle/>
          <a:p>
            <a:r>
              <a:rPr lang="en-GB" sz="1400" b="1">
                <a:solidFill>
                  <a:schemeClr val="tx2"/>
                </a:solidFill>
              </a:rPr>
              <a:t>Ethnicity</a:t>
            </a:r>
          </a:p>
        </p:txBody>
      </p:sp>
      <p:sp>
        <p:nvSpPr>
          <p:cNvPr id="253" name="Rectangle 252">
            <a:extLst>
              <a:ext uri="{FF2B5EF4-FFF2-40B4-BE49-F238E27FC236}">
                <a16:creationId xmlns:a16="http://schemas.microsoft.com/office/drawing/2014/main" id="{EA4CD3C2-8970-413E-A319-5991CBDF7EA2}"/>
              </a:ext>
            </a:extLst>
          </p:cNvPr>
          <p:cNvSpPr/>
          <p:nvPr/>
        </p:nvSpPr>
        <p:spPr>
          <a:xfrm>
            <a:off x="4347402" y="3551404"/>
            <a:ext cx="3176183" cy="215444"/>
          </a:xfrm>
          <a:prstGeom prst="rect">
            <a:avLst/>
          </a:prstGeom>
        </p:spPr>
        <p:txBody>
          <a:bodyPr wrap="square" lIns="0" tIns="0" rIns="0" bIns="0">
            <a:spAutoFit/>
          </a:bodyPr>
          <a:lstStyle/>
          <a:p>
            <a:r>
              <a:rPr lang="en-GB" sz="1400" b="1">
                <a:solidFill>
                  <a:schemeClr val="tx2"/>
                </a:solidFill>
              </a:rPr>
              <a:t>Social Economic Classification</a:t>
            </a:r>
          </a:p>
        </p:txBody>
      </p:sp>
      <p:pic>
        <p:nvPicPr>
          <p:cNvPr id="282" name="Graphic 281" descr="Home">
            <a:hlinkClick r:id="" action="ppaction://noaction"/>
            <a:extLst>
              <a:ext uri="{FF2B5EF4-FFF2-40B4-BE49-F238E27FC236}">
                <a16:creationId xmlns:a16="http://schemas.microsoft.com/office/drawing/2014/main" id="{F85862D9-26A3-4951-9A17-946482E4AC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76751" y="385338"/>
            <a:ext cx="483450" cy="483450"/>
          </a:xfrm>
          <a:prstGeom prst="rect">
            <a:avLst/>
          </a:prstGeom>
        </p:spPr>
      </p:pic>
      <p:graphicFrame>
        <p:nvGraphicFramePr>
          <p:cNvPr id="201" name="Chart 200">
            <a:extLst>
              <a:ext uri="{FF2B5EF4-FFF2-40B4-BE49-F238E27FC236}">
                <a16:creationId xmlns:a16="http://schemas.microsoft.com/office/drawing/2014/main" id="{F8C721E8-3693-4871-AAF1-55F3CC7E4B2E}"/>
              </a:ext>
            </a:extLst>
          </p:cNvPr>
          <p:cNvGraphicFramePr/>
          <p:nvPr>
            <p:extLst>
              <p:ext uri="{D42A27DB-BD31-4B8C-83A1-F6EECF244321}">
                <p14:modId xmlns:p14="http://schemas.microsoft.com/office/powerpoint/2010/main" val="3320343019"/>
              </p:ext>
            </p:extLst>
          </p:nvPr>
        </p:nvGraphicFramePr>
        <p:xfrm>
          <a:off x="8226725" y="2507080"/>
          <a:ext cx="3089269" cy="1591705"/>
        </p:xfrm>
        <a:graphic>
          <a:graphicData uri="http://schemas.openxmlformats.org/drawingml/2006/chart">
            <c:chart xmlns:c="http://schemas.openxmlformats.org/drawingml/2006/chart" xmlns:r="http://schemas.openxmlformats.org/officeDocument/2006/relationships" r:id="rId5"/>
          </a:graphicData>
        </a:graphic>
      </p:graphicFrame>
      <p:sp>
        <p:nvSpPr>
          <p:cNvPr id="247" name="Rectangle 246">
            <a:extLst>
              <a:ext uri="{FF2B5EF4-FFF2-40B4-BE49-F238E27FC236}">
                <a16:creationId xmlns:a16="http://schemas.microsoft.com/office/drawing/2014/main" id="{27213640-59AC-4BCF-AE99-24AFA24F620B}"/>
              </a:ext>
            </a:extLst>
          </p:cNvPr>
          <p:cNvSpPr/>
          <p:nvPr/>
        </p:nvSpPr>
        <p:spPr>
          <a:xfrm>
            <a:off x="8327349" y="2513792"/>
            <a:ext cx="1262223" cy="215444"/>
          </a:xfrm>
          <a:prstGeom prst="rect">
            <a:avLst/>
          </a:prstGeom>
        </p:spPr>
        <p:txBody>
          <a:bodyPr wrap="square" lIns="0" tIns="0" rIns="0" bIns="0">
            <a:spAutoFit/>
          </a:bodyPr>
          <a:lstStyle/>
          <a:p>
            <a:r>
              <a:rPr lang="en-GB" sz="1400" b="1">
                <a:solidFill>
                  <a:schemeClr val="tx2"/>
                </a:solidFill>
              </a:rPr>
              <a:t>Age</a:t>
            </a:r>
          </a:p>
        </p:txBody>
      </p:sp>
      <p:sp>
        <p:nvSpPr>
          <p:cNvPr id="248" name="Rectangle 247">
            <a:extLst>
              <a:ext uri="{FF2B5EF4-FFF2-40B4-BE49-F238E27FC236}">
                <a16:creationId xmlns:a16="http://schemas.microsoft.com/office/drawing/2014/main" id="{3B1D7C4B-463B-403D-A6CD-698C797493BA}"/>
              </a:ext>
            </a:extLst>
          </p:cNvPr>
          <p:cNvSpPr/>
          <p:nvPr/>
        </p:nvSpPr>
        <p:spPr>
          <a:xfrm>
            <a:off x="4360067" y="1219056"/>
            <a:ext cx="1974897" cy="215444"/>
          </a:xfrm>
          <a:prstGeom prst="rect">
            <a:avLst/>
          </a:prstGeom>
        </p:spPr>
        <p:txBody>
          <a:bodyPr wrap="square" lIns="0" tIns="0" rIns="0" bIns="0">
            <a:spAutoFit/>
          </a:bodyPr>
          <a:lstStyle/>
          <a:p>
            <a:r>
              <a:rPr lang="en-GB" sz="1400" b="1">
                <a:solidFill>
                  <a:schemeClr val="tx2"/>
                </a:solidFill>
              </a:rPr>
              <a:t>Voting intention</a:t>
            </a:r>
          </a:p>
        </p:txBody>
      </p:sp>
      <p:sp>
        <p:nvSpPr>
          <p:cNvPr id="251" name="Rectangle 250">
            <a:extLst>
              <a:ext uri="{FF2B5EF4-FFF2-40B4-BE49-F238E27FC236}">
                <a16:creationId xmlns:a16="http://schemas.microsoft.com/office/drawing/2014/main" id="{6DA8F0D6-E5F3-4792-8CF1-465D5A67F04E}"/>
              </a:ext>
            </a:extLst>
          </p:cNvPr>
          <p:cNvSpPr/>
          <p:nvPr/>
        </p:nvSpPr>
        <p:spPr bwMode="gray">
          <a:xfrm flipH="1">
            <a:off x="4099618" y="1420568"/>
            <a:ext cx="75860" cy="44092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252" name="Rectangle 251">
            <a:extLst>
              <a:ext uri="{FF2B5EF4-FFF2-40B4-BE49-F238E27FC236}">
                <a16:creationId xmlns:a16="http://schemas.microsoft.com/office/drawing/2014/main" id="{13BE14C6-8B15-4337-B011-4A79B2A7CB9C}"/>
              </a:ext>
            </a:extLst>
          </p:cNvPr>
          <p:cNvSpPr/>
          <p:nvPr/>
        </p:nvSpPr>
        <p:spPr bwMode="gray">
          <a:xfrm flipH="1">
            <a:off x="8000683" y="1420568"/>
            <a:ext cx="75860" cy="440922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grpSp>
        <p:nvGrpSpPr>
          <p:cNvPr id="134" name="Group 133">
            <a:extLst>
              <a:ext uri="{FF2B5EF4-FFF2-40B4-BE49-F238E27FC236}">
                <a16:creationId xmlns:a16="http://schemas.microsoft.com/office/drawing/2014/main" id="{99E34240-D10B-4C48-A545-7A3C8DD460CF}"/>
              </a:ext>
            </a:extLst>
          </p:cNvPr>
          <p:cNvGrpSpPr/>
          <p:nvPr/>
        </p:nvGrpSpPr>
        <p:grpSpPr>
          <a:xfrm>
            <a:off x="8169423" y="1222971"/>
            <a:ext cx="3146571" cy="978111"/>
            <a:chOff x="8817996" y="5006917"/>
            <a:chExt cx="3146571" cy="978111"/>
          </a:xfrm>
        </p:grpSpPr>
        <p:graphicFrame>
          <p:nvGraphicFramePr>
            <p:cNvPr id="135" name="Chart 134">
              <a:extLst>
                <a:ext uri="{FF2B5EF4-FFF2-40B4-BE49-F238E27FC236}">
                  <a16:creationId xmlns:a16="http://schemas.microsoft.com/office/drawing/2014/main" id="{D86DFC85-58F9-47A8-9368-BB495BAC3719}"/>
                </a:ext>
              </a:extLst>
            </p:cNvPr>
            <p:cNvGraphicFramePr/>
            <p:nvPr>
              <p:extLst>
                <p:ext uri="{D42A27DB-BD31-4B8C-83A1-F6EECF244321}">
                  <p14:modId xmlns:p14="http://schemas.microsoft.com/office/powerpoint/2010/main" val="296743240"/>
                </p:ext>
              </p:extLst>
            </p:nvPr>
          </p:nvGraphicFramePr>
          <p:xfrm>
            <a:off x="8817996" y="5207603"/>
            <a:ext cx="3146571" cy="659703"/>
          </p:xfrm>
          <a:graphic>
            <a:graphicData uri="http://schemas.openxmlformats.org/drawingml/2006/chart">
              <c:chart xmlns:c="http://schemas.openxmlformats.org/drawingml/2006/chart" xmlns:r="http://schemas.openxmlformats.org/officeDocument/2006/relationships" r:id="rId6"/>
            </a:graphicData>
          </a:graphic>
        </p:graphicFrame>
        <p:grpSp>
          <p:nvGrpSpPr>
            <p:cNvPr id="136" name="Group 135">
              <a:extLst>
                <a:ext uri="{FF2B5EF4-FFF2-40B4-BE49-F238E27FC236}">
                  <a16:creationId xmlns:a16="http://schemas.microsoft.com/office/drawing/2014/main" id="{1FB3DDA4-62F4-4FAE-9242-90A87E183CE6}"/>
                </a:ext>
              </a:extLst>
            </p:cNvPr>
            <p:cNvGrpSpPr/>
            <p:nvPr/>
          </p:nvGrpSpPr>
          <p:grpSpPr>
            <a:xfrm>
              <a:off x="8975922" y="5006917"/>
              <a:ext cx="2711635" cy="978111"/>
              <a:chOff x="8975922" y="5006917"/>
              <a:chExt cx="2711635" cy="978111"/>
            </a:xfrm>
          </p:grpSpPr>
          <p:sp>
            <p:nvSpPr>
              <p:cNvPr id="137" name="TextBox 136">
                <a:extLst>
                  <a:ext uri="{FF2B5EF4-FFF2-40B4-BE49-F238E27FC236}">
                    <a16:creationId xmlns:a16="http://schemas.microsoft.com/office/drawing/2014/main" id="{3F274459-CD03-45B7-8266-F87E7B563D6B}"/>
                  </a:ext>
                </a:extLst>
              </p:cNvPr>
              <p:cNvSpPr txBox="1"/>
              <p:nvPr/>
            </p:nvSpPr>
            <p:spPr>
              <a:xfrm>
                <a:off x="8975922" y="5823445"/>
                <a:ext cx="684015" cy="161583"/>
              </a:xfrm>
              <a:prstGeom prst="rightArrow">
                <a:avLst>
                  <a:gd name="adj1" fmla="val 100000"/>
                  <a:gd name="adj2" fmla="val 0"/>
                </a:avLst>
              </a:prstGeom>
              <a:solidFill>
                <a:schemeClr val="tx1">
                  <a:lumMod val="75000"/>
                  <a:lumOff val="25000"/>
                </a:schemeClr>
              </a:solidFill>
            </p:spPr>
            <p:txBody>
              <a:bodyPr wrap="none" lIns="72000" tIns="0" rIns="72000" bIns="0" rtlCol="0" anchor="ctr">
                <a:spAutoFit/>
              </a:bodyPr>
              <a:lstStyle>
                <a:defPPr>
                  <a:defRPr lang="en-US"/>
                </a:defPPr>
                <a:lvl1pPr>
                  <a:spcBef>
                    <a:spcPts val="500"/>
                  </a:spcBef>
                  <a:spcAft>
                    <a:spcPts val="500"/>
                  </a:spcAft>
                  <a:buClr>
                    <a:schemeClr val="bg2"/>
                  </a:buClr>
                  <a:defRPr sz="800">
                    <a:solidFill>
                      <a:schemeClr val="bg1"/>
                    </a:solidFill>
                  </a:defRPr>
                </a:lvl1pPr>
              </a:lstStyle>
              <a:p>
                <a:r>
                  <a:rPr lang="en-GB" sz="1050"/>
                  <a:t>FEMALE</a:t>
                </a:r>
              </a:p>
            </p:txBody>
          </p:sp>
          <p:sp>
            <p:nvSpPr>
              <p:cNvPr id="138" name="TextBox 137">
                <a:extLst>
                  <a:ext uri="{FF2B5EF4-FFF2-40B4-BE49-F238E27FC236}">
                    <a16:creationId xmlns:a16="http://schemas.microsoft.com/office/drawing/2014/main" id="{3B31CA76-62A0-431F-8530-90A8D366BC3A}"/>
                  </a:ext>
                </a:extLst>
              </p:cNvPr>
              <p:cNvSpPr txBox="1"/>
              <p:nvPr/>
            </p:nvSpPr>
            <p:spPr>
              <a:xfrm>
                <a:off x="11175063" y="5823445"/>
                <a:ext cx="512494" cy="161583"/>
              </a:xfrm>
              <a:prstGeom prst="rightArrow">
                <a:avLst>
                  <a:gd name="adj1" fmla="val 100000"/>
                  <a:gd name="adj2" fmla="val 0"/>
                </a:avLst>
              </a:prstGeom>
              <a:solidFill>
                <a:schemeClr val="tx1">
                  <a:lumMod val="75000"/>
                  <a:lumOff val="25000"/>
                </a:schemeClr>
              </a:solidFill>
            </p:spPr>
            <p:txBody>
              <a:bodyPr wrap="none" lIns="72000" tIns="0" rIns="72000" bIns="0" rtlCol="0" anchor="ctr">
                <a:spAutoFit/>
              </a:bodyPr>
              <a:lstStyle>
                <a:defPPr>
                  <a:defRPr lang="en-US"/>
                </a:defPPr>
                <a:lvl1pPr>
                  <a:spcBef>
                    <a:spcPts val="500"/>
                  </a:spcBef>
                  <a:spcAft>
                    <a:spcPts val="500"/>
                  </a:spcAft>
                  <a:buClr>
                    <a:schemeClr val="bg2"/>
                  </a:buClr>
                  <a:defRPr sz="800">
                    <a:solidFill>
                      <a:schemeClr val="bg1"/>
                    </a:solidFill>
                  </a:defRPr>
                </a:lvl1pPr>
              </a:lstStyle>
              <a:p>
                <a:pPr algn="r"/>
                <a:r>
                  <a:rPr lang="en-GB" sz="1050"/>
                  <a:t>MALE</a:t>
                </a:r>
              </a:p>
            </p:txBody>
          </p:sp>
          <p:sp>
            <p:nvSpPr>
              <p:cNvPr id="139" name="TextBox 138">
                <a:extLst>
                  <a:ext uri="{FF2B5EF4-FFF2-40B4-BE49-F238E27FC236}">
                    <a16:creationId xmlns:a16="http://schemas.microsoft.com/office/drawing/2014/main" id="{8A117EAE-303B-4BF1-9C86-586FAD05CB01}"/>
                  </a:ext>
                </a:extLst>
              </p:cNvPr>
              <p:cNvSpPr txBox="1"/>
              <p:nvPr/>
            </p:nvSpPr>
            <p:spPr>
              <a:xfrm>
                <a:off x="9081901" y="5368048"/>
                <a:ext cx="512494" cy="225062"/>
              </a:xfrm>
              <a:prstGeom prst="rect">
                <a:avLst/>
              </a:prstGeom>
              <a:noFill/>
            </p:spPr>
            <p:txBody>
              <a:bodyPr wrap="square" lIns="0" tIns="0" rIns="0" bIns="0" rtlCol="0">
                <a:spAutoFit/>
              </a:bodyPr>
              <a:lstStyle/>
              <a:p>
                <a:pPr algn="l">
                  <a:lnSpc>
                    <a:spcPct val="110000"/>
                  </a:lnSpc>
                  <a:spcBef>
                    <a:spcPts val="400"/>
                  </a:spcBef>
                  <a:spcAft>
                    <a:spcPts val="400"/>
                  </a:spcAft>
                </a:pPr>
                <a:r>
                  <a:rPr lang="en-GB" sz="1400" b="1">
                    <a:latin typeface="Arial Black" panose="020B0A04020102020204" pitchFamily="34" charset="0"/>
                  </a:rPr>
                  <a:t>48%</a:t>
                </a:r>
              </a:p>
            </p:txBody>
          </p:sp>
          <p:sp>
            <p:nvSpPr>
              <p:cNvPr id="140" name="TextBox 139">
                <a:extLst>
                  <a:ext uri="{FF2B5EF4-FFF2-40B4-BE49-F238E27FC236}">
                    <a16:creationId xmlns:a16="http://schemas.microsoft.com/office/drawing/2014/main" id="{818E6269-1FFB-46C4-B607-4147DCD28B0F}"/>
                  </a:ext>
                </a:extLst>
              </p:cNvPr>
              <p:cNvSpPr txBox="1"/>
              <p:nvPr/>
            </p:nvSpPr>
            <p:spPr>
              <a:xfrm>
                <a:off x="10634659" y="5368048"/>
                <a:ext cx="512493" cy="225062"/>
              </a:xfrm>
              <a:prstGeom prst="rect">
                <a:avLst/>
              </a:prstGeom>
              <a:noFill/>
            </p:spPr>
            <p:txBody>
              <a:bodyPr wrap="square" lIns="0" tIns="0" rIns="0" bIns="0" rtlCol="0">
                <a:spAutoFit/>
              </a:bodyPr>
              <a:lstStyle/>
              <a:p>
                <a:pPr algn="l">
                  <a:lnSpc>
                    <a:spcPct val="110000"/>
                  </a:lnSpc>
                  <a:spcBef>
                    <a:spcPts val="400"/>
                  </a:spcBef>
                  <a:spcAft>
                    <a:spcPts val="400"/>
                  </a:spcAft>
                </a:pPr>
                <a:r>
                  <a:rPr lang="en-GB" sz="1400" b="1">
                    <a:solidFill>
                      <a:schemeClr val="bg1"/>
                    </a:solidFill>
                    <a:latin typeface="Arial Black" panose="020B0A04020102020204" pitchFamily="34" charset="0"/>
                  </a:rPr>
                  <a:t>51%</a:t>
                </a:r>
              </a:p>
            </p:txBody>
          </p:sp>
          <p:sp>
            <p:nvSpPr>
              <p:cNvPr id="141" name="Rectangle 140">
                <a:extLst>
                  <a:ext uri="{FF2B5EF4-FFF2-40B4-BE49-F238E27FC236}">
                    <a16:creationId xmlns:a16="http://schemas.microsoft.com/office/drawing/2014/main" id="{71327BD9-924D-4801-A6D4-DE8EC924FB66}"/>
                  </a:ext>
                </a:extLst>
              </p:cNvPr>
              <p:cNvSpPr/>
              <p:nvPr/>
            </p:nvSpPr>
            <p:spPr>
              <a:xfrm>
                <a:off x="8997246" y="5006917"/>
                <a:ext cx="1262223" cy="215444"/>
              </a:xfrm>
              <a:prstGeom prst="rect">
                <a:avLst/>
              </a:prstGeom>
            </p:spPr>
            <p:txBody>
              <a:bodyPr wrap="square" lIns="0" tIns="0" rIns="0" bIns="0">
                <a:spAutoFit/>
              </a:bodyPr>
              <a:lstStyle/>
              <a:p>
                <a:r>
                  <a:rPr lang="en-GB" sz="1400" b="1">
                    <a:solidFill>
                      <a:schemeClr val="tx2"/>
                    </a:solidFill>
                  </a:rPr>
                  <a:t>Gender</a:t>
                </a:r>
              </a:p>
            </p:txBody>
          </p:sp>
        </p:grpSp>
      </p:grpSp>
      <p:sp>
        <p:nvSpPr>
          <p:cNvPr id="143" name="Oval 142">
            <a:extLst>
              <a:ext uri="{FF2B5EF4-FFF2-40B4-BE49-F238E27FC236}">
                <a16:creationId xmlns:a16="http://schemas.microsoft.com/office/drawing/2014/main" id="{1C16594E-A88C-4FAA-A037-75E776631A43}"/>
              </a:ext>
            </a:extLst>
          </p:cNvPr>
          <p:cNvSpPr/>
          <p:nvPr/>
        </p:nvSpPr>
        <p:spPr bwMode="gray">
          <a:xfrm>
            <a:off x="1502630" y="3529333"/>
            <a:ext cx="126000" cy="12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72000" rIns="144000" bIns="72000" numCol="1" spcCol="0" rtlCol="0" fromWordArt="0" anchor="ctr" anchorCtr="0" forceAA="0" compatLnSpc="1">
            <a:prstTxWarp prst="textNoShape">
              <a:avLst/>
            </a:prstTxWarp>
            <a:noAutofit/>
          </a:bodyPr>
          <a:lstStyle/>
          <a:p>
            <a:pPr algn="ctr">
              <a:lnSpc>
                <a:spcPct val="110000"/>
              </a:lnSpc>
              <a:spcBef>
                <a:spcPts val="300"/>
              </a:spcBef>
              <a:spcAft>
                <a:spcPts val="300"/>
              </a:spcAft>
              <a:buClr>
                <a:schemeClr val="bg2"/>
              </a:buClr>
            </a:pPr>
            <a:endParaRPr lang="en-GB" sz="2000">
              <a:solidFill>
                <a:schemeClr val="bg1"/>
              </a:solidFill>
            </a:endParaRPr>
          </a:p>
        </p:txBody>
      </p:sp>
      <p:sp>
        <p:nvSpPr>
          <p:cNvPr id="144" name="TextBox 143">
            <a:extLst>
              <a:ext uri="{FF2B5EF4-FFF2-40B4-BE49-F238E27FC236}">
                <a16:creationId xmlns:a16="http://schemas.microsoft.com/office/drawing/2014/main" id="{B5152F23-64C0-42A5-8210-776EAE1F9618}"/>
              </a:ext>
            </a:extLst>
          </p:cNvPr>
          <p:cNvSpPr txBox="1"/>
          <p:nvPr/>
        </p:nvSpPr>
        <p:spPr>
          <a:xfrm flipH="1">
            <a:off x="458903" y="3542613"/>
            <a:ext cx="1113694" cy="107722"/>
          </a:xfrm>
          <a:prstGeom prst="leftArrow">
            <a:avLst>
              <a:gd name="adj1" fmla="val 100000"/>
              <a:gd name="adj2" fmla="val 50000"/>
            </a:avLst>
          </a:prstGeom>
          <a:solidFill>
            <a:schemeClr val="accent1"/>
          </a:solidFill>
        </p:spPr>
        <p:txBody>
          <a:bodyPr wrap="square" lIns="72000" tIns="0" rIns="72000" bIns="0" rtlCol="0">
            <a:spAutoFit/>
          </a:bodyPr>
          <a:lstStyle>
            <a:defPPr>
              <a:defRPr lang="en-US"/>
            </a:defPPr>
            <a:lvl1pPr>
              <a:spcBef>
                <a:spcPts val="500"/>
              </a:spcBef>
              <a:spcAft>
                <a:spcPts val="500"/>
              </a:spcAft>
              <a:buClr>
                <a:schemeClr val="bg2"/>
              </a:buClr>
              <a:defRPr sz="800">
                <a:solidFill>
                  <a:schemeClr val="bg1"/>
                </a:solidFill>
              </a:defRPr>
            </a:lvl1pPr>
          </a:lstStyle>
          <a:p>
            <a:r>
              <a:rPr lang="en-GB" sz="700"/>
              <a:t>NORTHERN IRELAND</a:t>
            </a:r>
          </a:p>
        </p:txBody>
      </p:sp>
      <p:sp>
        <p:nvSpPr>
          <p:cNvPr id="145" name="TextBox 144">
            <a:extLst>
              <a:ext uri="{FF2B5EF4-FFF2-40B4-BE49-F238E27FC236}">
                <a16:creationId xmlns:a16="http://schemas.microsoft.com/office/drawing/2014/main" id="{221C8799-FE65-4296-B2CC-B34A77B06735}"/>
              </a:ext>
            </a:extLst>
          </p:cNvPr>
          <p:cNvSpPr txBox="1"/>
          <p:nvPr/>
        </p:nvSpPr>
        <p:spPr>
          <a:xfrm>
            <a:off x="478850" y="3328229"/>
            <a:ext cx="256480" cy="184666"/>
          </a:xfrm>
          <a:prstGeom prst="rect">
            <a:avLst/>
          </a:prstGeom>
          <a:noFill/>
        </p:spPr>
        <p:txBody>
          <a:bodyPr wrap="none" lIns="0" tIns="0" rIns="0" bIns="0" rtlCol="0">
            <a:spAutoFit/>
          </a:bodyPr>
          <a:lstStyle/>
          <a:p>
            <a:pPr>
              <a:spcBef>
                <a:spcPts val="500"/>
              </a:spcBef>
              <a:spcAft>
                <a:spcPts val="500"/>
              </a:spcAft>
              <a:buClr>
                <a:schemeClr val="bg2"/>
              </a:buClr>
            </a:pPr>
            <a:r>
              <a:rPr lang="en-GB" sz="1200" b="1">
                <a:solidFill>
                  <a:schemeClr val="accent5"/>
                </a:solidFill>
                <a:latin typeface="Arial Black" panose="020B0A04020102020204" pitchFamily="34" charset="0"/>
              </a:rPr>
              <a:t>3%</a:t>
            </a:r>
          </a:p>
        </p:txBody>
      </p:sp>
      <p:graphicFrame>
        <p:nvGraphicFramePr>
          <p:cNvPr id="146" name="Chart 145">
            <a:extLst>
              <a:ext uri="{FF2B5EF4-FFF2-40B4-BE49-F238E27FC236}">
                <a16:creationId xmlns:a16="http://schemas.microsoft.com/office/drawing/2014/main" id="{1E02C455-F50F-4B94-BFF5-E2A0C292928B}"/>
              </a:ext>
            </a:extLst>
          </p:cNvPr>
          <p:cNvGraphicFramePr/>
          <p:nvPr>
            <p:extLst>
              <p:ext uri="{D42A27DB-BD31-4B8C-83A1-F6EECF244321}">
                <p14:modId xmlns:p14="http://schemas.microsoft.com/office/powerpoint/2010/main" val="3042654462"/>
              </p:ext>
            </p:extLst>
          </p:nvPr>
        </p:nvGraphicFramePr>
        <p:xfrm>
          <a:off x="4318077" y="3793352"/>
          <a:ext cx="3431006" cy="215501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 name="Chart 5">
            <a:extLst>
              <a:ext uri="{FF2B5EF4-FFF2-40B4-BE49-F238E27FC236}">
                <a16:creationId xmlns:a16="http://schemas.microsoft.com/office/drawing/2014/main" id="{C3C73DF3-F966-4DFC-9C8A-A58311C7353C}"/>
              </a:ext>
            </a:extLst>
          </p:cNvPr>
          <p:cNvGraphicFramePr/>
          <p:nvPr>
            <p:extLst>
              <p:ext uri="{D42A27DB-BD31-4B8C-83A1-F6EECF244321}">
                <p14:modId xmlns:p14="http://schemas.microsoft.com/office/powerpoint/2010/main" val="2585710833"/>
              </p:ext>
            </p:extLst>
          </p:nvPr>
        </p:nvGraphicFramePr>
        <p:xfrm>
          <a:off x="4164330" y="1495008"/>
          <a:ext cx="3836353" cy="1850274"/>
        </p:xfrm>
        <a:graphic>
          <a:graphicData uri="http://schemas.openxmlformats.org/drawingml/2006/chart">
            <c:chart xmlns:c="http://schemas.openxmlformats.org/drawingml/2006/chart" xmlns:r="http://schemas.openxmlformats.org/officeDocument/2006/relationships" r:id="rId8"/>
          </a:graphicData>
        </a:graphic>
      </p:graphicFrame>
      <p:sp>
        <p:nvSpPr>
          <p:cNvPr id="112" name="Filter Footer">
            <a:extLst>
              <a:ext uri="{FF2B5EF4-FFF2-40B4-BE49-F238E27FC236}">
                <a16:creationId xmlns:a16="http://schemas.microsoft.com/office/drawing/2014/main" id="{5754DA7A-BE89-466F-87B9-A82CE93D47C9}"/>
              </a:ext>
            </a:extLst>
          </p:cNvPr>
          <p:cNvSpPr txBox="1"/>
          <p:nvPr/>
        </p:nvSpPr>
        <p:spPr>
          <a:xfrm>
            <a:off x="437230" y="5609232"/>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Base=2,450</a:t>
            </a:r>
          </a:p>
        </p:txBody>
      </p:sp>
      <p:sp>
        <p:nvSpPr>
          <p:cNvPr id="113" name="Filter Footer">
            <a:extLst>
              <a:ext uri="{FF2B5EF4-FFF2-40B4-BE49-F238E27FC236}">
                <a16:creationId xmlns:a16="http://schemas.microsoft.com/office/drawing/2014/main" id="{82E0CE98-B781-4276-A874-BC9AA8B638DD}"/>
              </a:ext>
            </a:extLst>
          </p:cNvPr>
          <p:cNvSpPr txBox="1"/>
          <p:nvPr/>
        </p:nvSpPr>
        <p:spPr>
          <a:xfrm>
            <a:off x="4339543" y="3190346"/>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Base=2,450</a:t>
            </a:r>
          </a:p>
        </p:txBody>
      </p:sp>
      <p:sp>
        <p:nvSpPr>
          <p:cNvPr id="114" name="Filter Footer">
            <a:extLst>
              <a:ext uri="{FF2B5EF4-FFF2-40B4-BE49-F238E27FC236}">
                <a16:creationId xmlns:a16="http://schemas.microsoft.com/office/drawing/2014/main" id="{B9B5BD01-B816-4C5B-B650-4AF57704CDC8}"/>
              </a:ext>
            </a:extLst>
          </p:cNvPr>
          <p:cNvSpPr txBox="1"/>
          <p:nvPr/>
        </p:nvSpPr>
        <p:spPr>
          <a:xfrm>
            <a:off x="10742574" y="3704287"/>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Base=2,449</a:t>
            </a:r>
          </a:p>
        </p:txBody>
      </p:sp>
      <p:sp>
        <p:nvSpPr>
          <p:cNvPr id="115" name="Filter Footer">
            <a:extLst>
              <a:ext uri="{FF2B5EF4-FFF2-40B4-BE49-F238E27FC236}">
                <a16:creationId xmlns:a16="http://schemas.microsoft.com/office/drawing/2014/main" id="{04F17E94-2E18-4FDC-94D3-B9EDA1616B24}"/>
              </a:ext>
            </a:extLst>
          </p:cNvPr>
          <p:cNvSpPr txBox="1"/>
          <p:nvPr/>
        </p:nvSpPr>
        <p:spPr>
          <a:xfrm>
            <a:off x="10742574" y="2267969"/>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Base=2,426</a:t>
            </a:r>
          </a:p>
        </p:txBody>
      </p:sp>
      <p:sp>
        <p:nvSpPr>
          <p:cNvPr id="116" name="Filter Footer">
            <a:extLst>
              <a:ext uri="{FF2B5EF4-FFF2-40B4-BE49-F238E27FC236}">
                <a16:creationId xmlns:a16="http://schemas.microsoft.com/office/drawing/2014/main" id="{BD4162C3-CE76-4615-B7F7-FCA817466246}"/>
              </a:ext>
            </a:extLst>
          </p:cNvPr>
          <p:cNvSpPr txBox="1"/>
          <p:nvPr/>
        </p:nvSpPr>
        <p:spPr>
          <a:xfrm>
            <a:off x="10666493" y="5609232"/>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cs typeface="Arial"/>
              </a:rPr>
              <a:t>Base=2,409</a:t>
            </a:r>
          </a:p>
        </p:txBody>
      </p:sp>
      <p:sp>
        <p:nvSpPr>
          <p:cNvPr id="117" name="Filter Footer">
            <a:extLst>
              <a:ext uri="{FF2B5EF4-FFF2-40B4-BE49-F238E27FC236}">
                <a16:creationId xmlns:a16="http://schemas.microsoft.com/office/drawing/2014/main" id="{3418DAC2-5E2F-4BC1-A574-D3D1F04997B3}"/>
              </a:ext>
            </a:extLst>
          </p:cNvPr>
          <p:cNvSpPr txBox="1"/>
          <p:nvPr/>
        </p:nvSpPr>
        <p:spPr>
          <a:xfrm>
            <a:off x="4339543" y="5809972"/>
            <a:ext cx="739512" cy="215444"/>
          </a:xfrm>
          <a:prstGeom prst="rect">
            <a:avLst/>
          </a:prstGeom>
        </p:spPr>
        <p:txBody>
          <a:bodyPr vert="horz" wrap="square" lIns="72000" tIns="45720" rIns="0" bIns="45720" rtlCol="0" anchor="b">
            <a:spAutoFit/>
          </a:bodyPr>
          <a:lstStyle>
            <a:defPPr>
              <a:defRPr lang="en-US"/>
            </a:defPPr>
            <a:lvl1pPr marL="0" marR="0" lvl="0" indent="0" algn="l" defTabSz="914400" rtl="0" eaLnBrk="1" fontAlgn="auto" latinLnBrk="0" hangingPunct="1">
              <a:lnSpc>
                <a:spcPct val="100000"/>
              </a:lnSpc>
              <a:spcBef>
                <a:spcPts val="1800"/>
              </a:spcBef>
              <a:spcAft>
                <a:spcPct val="0"/>
              </a:spcAft>
              <a:buClrTx/>
              <a:buSzPct val="50000"/>
              <a:buFont typeface="HelveticaNeueLT Std Lt Cn" panose="020B0406020202030204" pitchFamily="34" charset="0"/>
              <a:buNone/>
              <a:defRPr kumimoji="0" sz="800" b="0" i="1" u="none" strike="noStrike" kern="1200" cap="none" spc="0" normalizeH="0" baseline="0">
                <a:ln>
                  <a:noFill/>
                </a:ln>
                <a:solidFill>
                  <a:sysClr val="window" lastClr="FFFFFF">
                    <a:lumMod val="50000"/>
                  </a:sysClr>
                </a:solidFill>
                <a:effectLst/>
                <a:uLnTx/>
                <a:uFillTx/>
                <a:latin typeface="Arial"/>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cs typeface="Arial"/>
              </a:rPr>
              <a:t>Base=2,431</a:t>
            </a:r>
          </a:p>
        </p:txBody>
      </p:sp>
    </p:spTree>
    <p:extLst>
      <p:ext uri="{BB962C8B-B14F-4D97-AF65-F5344CB8AC3E}">
        <p14:creationId xmlns:p14="http://schemas.microsoft.com/office/powerpoint/2010/main" val="1535499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a:xfrm>
            <a:off x="457200" y="451893"/>
            <a:ext cx="9359900" cy="775597"/>
          </a:xfrm>
        </p:spPr>
        <p:txBody>
          <a:bodyPr/>
          <a:lstStyle/>
          <a:p>
            <a:r>
              <a:rPr lang="en-GB" altLang="en-US"/>
              <a:t>Ipsos Standards &amp; Accreditations</a:t>
            </a:r>
            <a:endParaRPr lang="en-GB" b="0"/>
          </a:p>
        </p:txBody>
      </p:sp>
      <p:sp>
        <p:nvSpPr>
          <p:cNvPr id="22" name="Subtitle"/>
          <p:cNvSpPr/>
          <p:nvPr/>
        </p:nvSpPr>
        <p:spPr>
          <a:xfrm>
            <a:off x="372601" y="1412776"/>
            <a:ext cx="11405424" cy="446341"/>
          </a:xfrm>
          <a:prstGeom prst="rect">
            <a:avLst/>
          </a:prstGeom>
        </p:spPr>
        <p:txBody>
          <a:bodyPr wrap="square">
            <a:spAutoFit/>
          </a:bodyPr>
          <a:lstStyle/>
          <a:p>
            <a:pPr defTabSz="829361" eaLnBrk="0" fontAlgn="base" hangingPunct="0">
              <a:lnSpc>
                <a:spcPct val="110000"/>
              </a:lnSpc>
              <a:spcBef>
                <a:spcPct val="0"/>
              </a:spcBef>
              <a:spcAft>
                <a:spcPct val="0"/>
              </a:spcAft>
            </a:pPr>
            <a:r>
              <a:rPr lang="en-GB" altLang="en-US" sz="1088" b="1">
                <a:ea typeface="Times New Roman" panose="02020603050405020304" pitchFamily="18" charset="0"/>
                <a:cs typeface="Arial" panose="020B0604020202020204" pitchFamily="34" charset="0"/>
              </a:rPr>
              <a:t>Ipsos's standards &amp; accreditations provide our clients with the peace of mind that they can always depend on us to deliver reliable, sustainable findings. Moreover, our focus on quality and continuous improvement means we have embedded a 'right first time' approach throughout our organisation.</a:t>
            </a:r>
            <a:endParaRPr lang="en-GB" altLang="en-US" sz="1088"/>
          </a:p>
        </p:txBody>
      </p:sp>
      <p:sp>
        <p:nvSpPr>
          <p:cNvPr id="36" name="Text Box 1">
            <a:extLst>
              <a:ext uri="{FF2B5EF4-FFF2-40B4-BE49-F238E27FC236}">
                <a16:creationId xmlns:a16="http://schemas.microsoft.com/office/drawing/2014/main" id="{94A4CC40-E04C-4D91-B06B-2D225107BC0D}"/>
              </a:ext>
            </a:extLst>
          </p:cNvPr>
          <p:cNvSpPr/>
          <p:nvPr/>
        </p:nvSpPr>
        <p:spPr>
          <a:xfrm>
            <a:off x="1441416" y="2263689"/>
            <a:ext cx="4476043" cy="662746"/>
          </a:xfrm>
          <a:prstGeom prst="rect">
            <a:avLst/>
          </a:prstGeom>
        </p:spPr>
        <p:txBody>
          <a:bodyPr wrap="square" lIns="0" tIns="0" rIns="0" bIns="0">
            <a:spAutoFit/>
          </a:bodyPr>
          <a:lstStyle/>
          <a:p>
            <a:pPr>
              <a:lnSpc>
                <a:spcPct val="110000"/>
              </a:lnSpc>
            </a:pPr>
            <a:r>
              <a:rPr lang="en-GB" altLang="en-US" sz="998" b="1">
                <a:ea typeface="Times New Roman" panose="02020603050405020304" pitchFamily="18" charset="0"/>
                <a:cs typeface="Arial" panose="020B0604020202020204" pitchFamily="34" charset="0"/>
              </a:rPr>
              <a:t>ISO 20252</a:t>
            </a:r>
            <a:r>
              <a:rPr lang="en-GB" altLang="en-US" sz="998">
                <a:ea typeface="Times New Roman" panose="02020603050405020304" pitchFamily="18" charset="0"/>
                <a:cs typeface="Arial" panose="020B0604020202020204" pitchFamily="34" charset="0"/>
              </a:rPr>
              <a:t> – is the international market research specific standard that supersedes BS 7911 / MRQSA &amp; incorporates IQCS (Interviewer Quality Control Scheme); it covers the 5 stages of a Market Research project. Ipsos UK was the first company in the world to gain this accreditation.</a:t>
            </a:r>
            <a:endParaRPr lang="en-GB" sz="998"/>
          </a:p>
        </p:txBody>
      </p:sp>
      <p:sp>
        <p:nvSpPr>
          <p:cNvPr id="37" name="Text Box 2">
            <a:extLst>
              <a:ext uri="{FF2B5EF4-FFF2-40B4-BE49-F238E27FC236}">
                <a16:creationId xmlns:a16="http://schemas.microsoft.com/office/drawing/2014/main" id="{C2BEA40B-9DE8-47E3-962A-A272930FAFF2}"/>
              </a:ext>
            </a:extLst>
          </p:cNvPr>
          <p:cNvSpPr/>
          <p:nvPr/>
        </p:nvSpPr>
        <p:spPr>
          <a:xfrm>
            <a:off x="1441416" y="3173523"/>
            <a:ext cx="4476043" cy="1000659"/>
          </a:xfrm>
          <a:prstGeom prst="rect">
            <a:avLst/>
          </a:prstGeom>
        </p:spPr>
        <p:txBody>
          <a:bodyPr wrap="square" lIns="0" tIns="0" rIns="0" bIns="0">
            <a:spAutoFit/>
          </a:bodyPr>
          <a:lstStyle/>
          <a:p>
            <a:pPr defTabSz="829361" eaLnBrk="0" fontAlgn="base" hangingPunct="0">
              <a:lnSpc>
                <a:spcPct val="110000"/>
              </a:lnSpc>
              <a:spcBef>
                <a:spcPct val="0"/>
              </a:spcBef>
              <a:spcAft>
                <a:spcPct val="0"/>
              </a:spcAft>
            </a:pPr>
            <a:r>
              <a:rPr lang="en-GB" altLang="en-US" sz="998" b="1">
                <a:ea typeface="Times New Roman" panose="02020603050405020304" pitchFamily="18" charset="0"/>
                <a:cs typeface="Arial" panose="020B0604020202020204" pitchFamily="34" charset="0"/>
              </a:rPr>
              <a:t>MRS Company Partnership </a:t>
            </a:r>
            <a:r>
              <a:rPr lang="en-GB" altLang="en-US" sz="998">
                <a:ea typeface="Times New Roman" panose="02020603050405020304" pitchFamily="18" charset="0"/>
                <a:cs typeface="Arial" panose="020B0604020202020204" pitchFamily="34" charset="0"/>
              </a:rPr>
              <a:t>– By being an MRS Company Partner, Ipsos UK endorse and support the core MRS brand values of professionalism, research excellence and business effectiveness, and commit to comply with the MRS Code of Conduct throughout the organisation &amp; we were the first company to sign our organisation up to the requirements &amp; self regulation of the MRS Code; more than 350 companies have followed our lead. </a:t>
            </a:r>
          </a:p>
        </p:txBody>
      </p:sp>
      <p:sp>
        <p:nvSpPr>
          <p:cNvPr id="38" name="Text Box 3">
            <a:extLst>
              <a:ext uri="{FF2B5EF4-FFF2-40B4-BE49-F238E27FC236}">
                <a16:creationId xmlns:a16="http://schemas.microsoft.com/office/drawing/2014/main" id="{181305FC-5C67-49DF-A198-ECED560FAAD6}"/>
              </a:ext>
            </a:extLst>
          </p:cNvPr>
          <p:cNvSpPr/>
          <p:nvPr/>
        </p:nvSpPr>
        <p:spPr>
          <a:xfrm>
            <a:off x="1441416" y="4408856"/>
            <a:ext cx="4476043" cy="493790"/>
          </a:xfrm>
          <a:prstGeom prst="rect">
            <a:avLst/>
          </a:prstGeom>
        </p:spPr>
        <p:txBody>
          <a:bodyPr wrap="square" lIns="0" tIns="0" rIns="0" bIns="0">
            <a:spAutoFit/>
          </a:bodyPr>
          <a:lstStyle/>
          <a:p>
            <a:pPr defTabSz="829361" eaLnBrk="0" fontAlgn="base" hangingPunct="0">
              <a:lnSpc>
                <a:spcPct val="110000"/>
              </a:lnSpc>
              <a:spcBef>
                <a:spcPct val="0"/>
              </a:spcBef>
              <a:spcAft>
                <a:spcPct val="0"/>
              </a:spcAft>
            </a:pPr>
            <a:r>
              <a:rPr lang="en-GB" altLang="en-US" sz="998" b="1">
                <a:ea typeface="Times New Roman" panose="02020603050405020304" pitchFamily="18" charset="0"/>
                <a:cs typeface="Arial" panose="020B0604020202020204" pitchFamily="34" charset="0"/>
              </a:rPr>
              <a:t>ISO 9001 </a:t>
            </a:r>
            <a:r>
              <a:rPr lang="en-GB" altLang="en-US" sz="998">
                <a:ea typeface="Times New Roman" panose="02020603050405020304" pitchFamily="18" charset="0"/>
                <a:cs typeface="Arial" panose="020B0604020202020204" pitchFamily="34" charset="0"/>
              </a:rPr>
              <a:t>– International general company standard with a focus on continual improvement through quality management systems. In 1994 we became one of the early adopters of the ISO 9001 business standard.</a:t>
            </a:r>
          </a:p>
        </p:txBody>
      </p:sp>
      <p:sp>
        <p:nvSpPr>
          <p:cNvPr id="39" name="Text Box 4">
            <a:extLst>
              <a:ext uri="{FF2B5EF4-FFF2-40B4-BE49-F238E27FC236}">
                <a16:creationId xmlns:a16="http://schemas.microsoft.com/office/drawing/2014/main" id="{71616F2D-C659-422C-AABB-19309D53E123}"/>
              </a:ext>
            </a:extLst>
          </p:cNvPr>
          <p:cNvSpPr/>
          <p:nvPr/>
        </p:nvSpPr>
        <p:spPr>
          <a:xfrm>
            <a:off x="1451483" y="5214526"/>
            <a:ext cx="4476043" cy="662746"/>
          </a:xfrm>
          <a:prstGeom prst="rect">
            <a:avLst/>
          </a:prstGeom>
        </p:spPr>
        <p:txBody>
          <a:bodyPr wrap="square" lIns="0" tIns="0" rIns="0" bIns="0">
            <a:spAutoFit/>
          </a:bodyPr>
          <a:lstStyle/>
          <a:p>
            <a:pPr defTabSz="829361" eaLnBrk="0" fontAlgn="base" hangingPunct="0">
              <a:lnSpc>
                <a:spcPct val="110000"/>
              </a:lnSpc>
              <a:spcBef>
                <a:spcPct val="0"/>
              </a:spcBef>
              <a:spcAft>
                <a:spcPct val="0"/>
              </a:spcAft>
            </a:pPr>
            <a:r>
              <a:rPr lang="en-GB" altLang="en-US" sz="998" b="1">
                <a:ea typeface="Times New Roman" panose="02020603050405020304" pitchFamily="18" charset="0"/>
                <a:cs typeface="Arial" panose="020B0604020202020204" pitchFamily="34" charset="0"/>
              </a:rPr>
              <a:t>ISO 27001 </a:t>
            </a:r>
            <a:r>
              <a:rPr lang="en-GB" altLang="en-US" sz="998">
                <a:ea typeface="Times New Roman" panose="02020603050405020304" pitchFamily="18" charset="0"/>
                <a:cs typeface="Arial" panose="020B0604020202020204" pitchFamily="34" charset="0"/>
              </a:rPr>
              <a:t>– International standard for information security designed to ensure the selection of adequate and proportionate security controls. Ipsos UK was the first research company in the UK to be awarded this in August 2008.</a:t>
            </a:r>
            <a:br>
              <a:rPr lang="en-GB" altLang="en-US" sz="998">
                <a:ea typeface="Times New Roman" panose="02020603050405020304" pitchFamily="18" charset="0"/>
                <a:cs typeface="Arial" panose="020B0604020202020204" pitchFamily="34" charset="0"/>
              </a:rPr>
            </a:br>
            <a:endParaRPr lang="en-GB" altLang="en-US" sz="998">
              <a:ea typeface="Times New Roman" panose="02020603050405020304" pitchFamily="18" charset="0"/>
              <a:cs typeface="Arial" panose="020B0604020202020204" pitchFamily="34" charset="0"/>
            </a:endParaRPr>
          </a:p>
        </p:txBody>
      </p:sp>
      <p:sp>
        <p:nvSpPr>
          <p:cNvPr id="13" name="Text Box 5"/>
          <p:cNvSpPr/>
          <p:nvPr/>
        </p:nvSpPr>
        <p:spPr>
          <a:xfrm>
            <a:off x="7136144" y="2263689"/>
            <a:ext cx="4576705" cy="2353593"/>
          </a:xfrm>
          <a:prstGeom prst="rect">
            <a:avLst/>
          </a:prstGeom>
        </p:spPr>
        <p:txBody>
          <a:bodyPr wrap="square" lIns="0" tIns="0" rIns="0" bIns="0">
            <a:spAutoFit/>
          </a:bodyPr>
          <a:lstStyle/>
          <a:p>
            <a:pPr defTabSz="914400" eaLnBrk="0" fontAlgn="base" hangingPunct="0">
              <a:lnSpc>
                <a:spcPct val="110000"/>
              </a:lnSpc>
            </a:pPr>
            <a:r>
              <a:rPr lang="en-US" altLang="en-US" sz="1000" b="1">
                <a:ea typeface="Times New Roman" panose="02020603050405020304" pitchFamily="18" charset="0"/>
                <a:cs typeface="Arial" panose="020B0604020202020204" pitchFamily="34" charset="0"/>
              </a:rPr>
              <a:t>The UK General Data Protection Regulation (UK GDPR) </a:t>
            </a:r>
            <a:r>
              <a:rPr lang="en-GB" altLang="en-US" sz="1000" b="1">
                <a:ea typeface="Times New Roman" panose="02020603050405020304" pitchFamily="18" charset="0"/>
                <a:cs typeface="Arial" panose="020B0604020202020204" pitchFamily="34" charset="0"/>
              </a:rPr>
              <a:t>&amp; the UK Data Protection Act 2018 (DPA) </a:t>
            </a:r>
            <a:r>
              <a:rPr lang="en-GB" altLang="en-US" sz="1000">
                <a:ea typeface="Times New Roman" panose="02020603050405020304" pitchFamily="18" charset="0"/>
                <a:cs typeface="Arial" panose="020B0604020202020204" pitchFamily="34" charset="0"/>
              </a:rPr>
              <a:t>– Ipsos UK is required to comply with the UK General  Data Protection Regulation and the UK Data Protection Act; it covers the processing of personal data and the protection of privacy.</a:t>
            </a:r>
          </a:p>
          <a:p>
            <a:pPr defTabSz="829361" eaLnBrk="0" fontAlgn="base" hangingPunct="0">
              <a:lnSpc>
                <a:spcPct val="110000"/>
              </a:lnSpc>
            </a:pPr>
            <a:endParaRPr lang="en-US" altLang="en-US" sz="998">
              <a:ea typeface="Times New Roman" panose="02020603050405020304" pitchFamily="18" charset="0"/>
              <a:cs typeface="Arial" panose="020B0604020202020204" pitchFamily="34" charset="0"/>
            </a:endParaRPr>
          </a:p>
          <a:p>
            <a:pPr defTabSz="829361" eaLnBrk="0" fontAlgn="base" hangingPunct="0">
              <a:lnSpc>
                <a:spcPct val="110000"/>
              </a:lnSpc>
            </a:pPr>
            <a:r>
              <a:rPr lang="en-GB" altLang="en-US" sz="998" b="1">
                <a:ea typeface="Times New Roman" panose="02020603050405020304" pitchFamily="18" charset="0"/>
                <a:cs typeface="Arial" panose="020B0604020202020204" pitchFamily="34" charset="0"/>
              </a:rPr>
              <a:t>HMG Cyber Essentials </a:t>
            </a:r>
            <a:r>
              <a:rPr lang="en-GB" altLang="en-US" sz="998">
                <a:ea typeface="Times New Roman" panose="02020603050405020304" pitchFamily="18" charset="0"/>
                <a:cs typeface="Arial" panose="020B0604020202020204" pitchFamily="34" charset="0"/>
              </a:rPr>
              <a:t>– </a:t>
            </a:r>
            <a:r>
              <a:rPr lang="en-US" altLang="en-US" sz="998">
                <a:ea typeface="Times New Roman" panose="02020603050405020304" pitchFamily="18" charset="0"/>
                <a:cs typeface="Arial" panose="020B0604020202020204" pitchFamily="34" charset="0"/>
              </a:rPr>
              <a:t>A government backed </a:t>
            </a:r>
            <a:r>
              <a:rPr lang="en-GB" altLang="en-US" sz="998">
                <a:solidFill>
                  <a:srgbClr val="1A1A1A"/>
                </a:solidFill>
                <a:ea typeface="Times New Roman" panose="02020603050405020304" pitchFamily="18" charset="0"/>
                <a:cs typeface="Arial" panose="020B0604020202020204" pitchFamily="34" charset="0"/>
              </a:rPr>
              <a:t>and key deliverable of the UK’s National Cyber Security Programme. Ipsos UK was assessment validated for certification in 2016.</a:t>
            </a:r>
            <a:r>
              <a:rPr lang="en-GB" altLang="en-US" sz="998">
                <a:ea typeface="Times New Roman" panose="02020603050405020304" pitchFamily="18" charset="0"/>
                <a:cs typeface="Arial" panose="020B0604020202020204" pitchFamily="34" charset="0"/>
              </a:rPr>
              <a:t> Cyber Essentials defines a set of controls which, when properly implemented, provide organisations with basic protection from the most prevalent forms of threat coming from the internet.</a:t>
            </a:r>
            <a:r>
              <a:rPr lang="en-GB" altLang="en-US" sz="998">
                <a:solidFill>
                  <a:srgbClr val="1A1A1A"/>
                </a:solidFill>
                <a:ea typeface="Times New Roman" panose="02020603050405020304" pitchFamily="18" charset="0"/>
                <a:cs typeface="Arial" panose="020B0604020202020204" pitchFamily="34" charset="0"/>
              </a:rPr>
              <a:t> </a:t>
            </a:r>
          </a:p>
          <a:p>
            <a:pPr defTabSz="829361" eaLnBrk="0" fontAlgn="base" hangingPunct="0">
              <a:lnSpc>
                <a:spcPct val="110000"/>
              </a:lnSpc>
            </a:pPr>
            <a:endParaRPr lang="en-GB" altLang="en-US" sz="998">
              <a:ea typeface="Times New Roman" panose="02020603050405020304" pitchFamily="18" charset="0"/>
              <a:cs typeface="Arial" panose="020B0604020202020204" pitchFamily="34" charset="0"/>
            </a:endParaRPr>
          </a:p>
          <a:p>
            <a:pPr defTabSz="829361" eaLnBrk="0" fontAlgn="base" hangingPunct="0">
              <a:lnSpc>
                <a:spcPct val="110000"/>
              </a:lnSpc>
            </a:pPr>
            <a:r>
              <a:rPr lang="en-GB" altLang="en-US" sz="998" b="1">
                <a:ea typeface="Times New Roman" panose="02020603050405020304" pitchFamily="18" charset="0"/>
                <a:cs typeface="Arial" panose="020B0604020202020204" pitchFamily="34" charset="0"/>
              </a:rPr>
              <a:t>Fair Data </a:t>
            </a:r>
            <a:r>
              <a:rPr lang="en-GB" altLang="en-US" sz="998">
                <a:ea typeface="Times New Roman" panose="02020603050405020304" pitchFamily="18" charset="0"/>
                <a:cs typeface="Arial" panose="020B0604020202020204" pitchFamily="34" charset="0"/>
              </a:rPr>
              <a:t>–</a:t>
            </a:r>
            <a:r>
              <a:rPr lang="en-GB" altLang="en-US" sz="998" b="1">
                <a:ea typeface="Times New Roman" panose="02020603050405020304" pitchFamily="18" charset="0"/>
                <a:cs typeface="Arial" panose="020B0604020202020204" pitchFamily="34" charset="0"/>
              </a:rPr>
              <a:t> </a:t>
            </a:r>
            <a:r>
              <a:rPr lang="en-GB" altLang="en-US" sz="998">
                <a:ea typeface="Times New Roman" panose="02020603050405020304" pitchFamily="18" charset="0"/>
                <a:cs typeface="Arial" panose="020B0604020202020204" pitchFamily="34" charset="0"/>
              </a:rPr>
              <a:t>Ipsos UK is signed up as a ‘Fair Data’ Company</a:t>
            </a:r>
            <a:r>
              <a:rPr lang="en-GB" altLang="en-US" sz="998" b="1">
                <a:ea typeface="Times New Roman" panose="02020603050405020304" pitchFamily="18" charset="0"/>
                <a:cs typeface="Arial" panose="020B0604020202020204" pitchFamily="34" charset="0"/>
              </a:rPr>
              <a:t> </a:t>
            </a:r>
            <a:r>
              <a:rPr lang="en-GB" altLang="en-US" sz="998">
                <a:ea typeface="Times New Roman" panose="02020603050405020304" pitchFamily="18" charset="0"/>
                <a:cs typeface="Arial" panose="020B0604020202020204" pitchFamily="34" charset="0"/>
              </a:rPr>
              <a:t>by </a:t>
            </a:r>
            <a:r>
              <a:rPr lang="en-US" altLang="en-US" sz="998">
                <a:solidFill>
                  <a:srgbClr val="333333"/>
                </a:solidFill>
                <a:ea typeface="Times New Roman" panose="02020603050405020304" pitchFamily="18" charset="0"/>
                <a:cs typeface="Arial" panose="020B0604020202020204" pitchFamily="34" charset="0"/>
              </a:rPr>
              <a:t>agreeing to adhere to ten core principles. The principles support and</a:t>
            </a:r>
            <a:r>
              <a:rPr lang="en-US" altLang="en-US" sz="998">
                <a:solidFill>
                  <a:srgbClr val="333333"/>
                </a:solidFill>
                <a:ea typeface="Times New Roman" panose="02020603050405020304" pitchFamily="18" charset="0"/>
                <a:cs typeface="Helvetica" panose="020B0604020202020204" pitchFamily="34" charset="0"/>
              </a:rPr>
              <a:t> </a:t>
            </a:r>
            <a:r>
              <a:rPr lang="en-US" altLang="en-US" sz="998">
                <a:solidFill>
                  <a:srgbClr val="333333"/>
                </a:solidFill>
                <a:ea typeface="Times New Roman" panose="02020603050405020304" pitchFamily="18" charset="0"/>
                <a:cs typeface="Arial" panose="020B0604020202020204" pitchFamily="34" charset="0"/>
              </a:rPr>
              <a:t>complement other standards such as ISOs, and the requirements of Data Protection legislation.  </a:t>
            </a:r>
            <a:endParaRPr lang="en-GB" altLang="en-US" sz="998"/>
          </a:p>
        </p:txBody>
      </p:sp>
      <p:sp>
        <p:nvSpPr>
          <p:cNvPr id="29" name="Text Box 6"/>
          <p:cNvSpPr txBox="1"/>
          <p:nvPr/>
        </p:nvSpPr>
        <p:spPr bwMode="gray">
          <a:xfrm>
            <a:off x="6242188" y="5151353"/>
            <a:ext cx="5470663" cy="571905"/>
          </a:xfrm>
          <a:prstGeom prst="rect">
            <a:avLst/>
          </a:prstGeom>
          <a:ln>
            <a:noFill/>
          </a:ln>
        </p:spPr>
        <p:txBody>
          <a:bodyPr vert="horz" wrap="square" lIns="51959" tIns="25980" rIns="51959" bIns="25980" rtlCol="0" anchor="b">
            <a:spAutoFit/>
          </a:bodyPr>
          <a:lstStyle>
            <a:lvl1pPr indent="0">
              <a:lnSpc>
                <a:spcPct val="120000"/>
              </a:lnSpc>
              <a:spcBef>
                <a:spcPts val="1800"/>
              </a:spcBef>
              <a:buClr>
                <a:schemeClr val="bg2"/>
              </a:buClr>
              <a:buFont typeface="Wingdings" panose="05000000000000000000" pitchFamily="2" charset="2"/>
              <a:buNone/>
              <a:defRPr sz="1200">
                <a:latin typeface="Segoe UI Light" panose="020B0502040204020203" pitchFamily="34" charset="0"/>
              </a:defRPr>
            </a:lvl1pPr>
            <a:lvl2pPr marL="447675" indent="-174625">
              <a:lnSpc>
                <a:spcPct val="120000"/>
              </a:lnSpc>
              <a:spcBef>
                <a:spcPts val="1800"/>
              </a:spcBef>
              <a:buClr>
                <a:schemeClr val="bg2"/>
              </a:buClr>
              <a:buFont typeface="Wingdings" panose="05000000000000000000" pitchFamily="2" charset="2"/>
              <a:buChar char="§"/>
              <a:defRPr sz="1100">
                <a:latin typeface="Segoe UI Light" panose="020B0502040204020203" pitchFamily="34" charset="0"/>
              </a:defRPr>
            </a:lvl2pPr>
            <a:lvl3pPr marL="720725" indent="-184150">
              <a:lnSpc>
                <a:spcPct val="120000"/>
              </a:lnSpc>
              <a:spcBef>
                <a:spcPts val="1800"/>
              </a:spcBef>
              <a:buClr>
                <a:schemeClr val="bg2"/>
              </a:buClr>
              <a:buFont typeface="Geomanist Light" pitchFamily="50" charset="0"/>
              <a:buChar char="–"/>
              <a:defRPr sz="1100">
                <a:latin typeface="Segoe UI Light" panose="020B0502040204020203" pitchFamily="34" charset="0"/>
              </a:defRPr>
            </a:lvl3pPr>
            <a:lvl4pPr marL="984250" indent="-174625">
              <a:lnSpc>
                <a:spcPct val="120000"/>
              </a:lnSpc>
              <a:spcBef>
                <a:spcPts val="1800"/>
              </a:spcBef>
              <a:buClr>
                <a:schemeClr val="bg2"/>
              </a:buClr>
              <a:buFont typeface="Geomanist Light" pitchFamily="50" charset="0"/>
              <a:buChar char="–"/>
              <a:defRPr sz="1100">
                <a:latin typeface="Segoe UI Light" panose="020B0502040204020203" pitchFamily="34" charset="0"/>
              </a:defRPr>
            </a:lvl4pPr>
            <a:lvl5pPr marL="1257300" indent="-184150">
              <a:lnSpc>
                <a:spcPct val="120000"/>
              </a:lnSpc>
              <a:spcBef>
                <a:spcPts val="1800"/>
              </a:spcBef>
              <a:buClr>
                <a:schemeClr val="bg2"/>
              </a:buClr>
              <a:buFont typeface="Geomanist Light" pitchFamily="50" charset="0"/>
              <a:buChar char="–"/>
              <a:defRPr sz="1100">
                <a:latin typeface="Segoe UI Light" panose="020B0502040204020203"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nSpc>
                <a:spcPct val="110000"/>
              </a:lnSpc>
            </a:pPr>
            <a:r>
              <a:rPr lang="en-GB" sz="1050" b="1">
                <a:latin typeface="+mn-lt"/>
                <a:ea typeface="Segoe UI" panose="020B0502040204020203" pitchFamily="34" charset="0"/>
                <a:cs typeface="Arial" panose="020B0604020202020204" pitchFamily="34" charset="0"/>
              </a:rPr>
              <a:t>This work was carried out in accordance with the requirements of the international quality standard for market research, ISO 20252 </a:t>
            </a:r>
            <a:r>
              <a:rPr lang="en-GB" sz="1050" b="1">
                <a:solidFill>
                  <a:srgbClr val="222223"/>
                </a:solidFill>
                <a:latin typeface="Arial"/>
                <a:cs typeface="Arial" panose="020B0604020202020204" pitchFamily="34" charset="0"/>
              </a:rPr>
              <a:t>and with the Ipsos UK Terms and Conditions</a:t>
            </a:r>
            <a:endParaRPr lang="en-GB" sz="1050" b="1">
              <a:latin typeface="+mn-lt"/>
              <a:ea typeface="Segoe UI" panose="020B0502040204020203" pitchFamily="34" charset="0"/>
              <a:cs typeface="Arial" panose="020B0604020202020204" pitchFamily="34" charset="0"/>
            </a:endParaRPr>
          </a:p>
        </p:txBody>
      </p:sp>
      <p:pic>
        <p:nvPicPr>
          <p:cNvPr id="19" name="ISO 20252 Logo">
            <a:extLst>
              <a:ext uri="{FF2B5EF4-FFF2-40B4-BE49-F238E27FC236}">
                <a16:creationId xmlns:a16="http://schemas.microsoft.com/office/drawing/2014/main" id="{A9247266-2FFE-50D8-2F58-1BE46DBFD1D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244" y="2297139"/>
            <a:ext cx="836877" cy="484612"/>
          </a:xfrm>
          <a:prstGeom prst="rect">
            <a:avLst/>
          </a:prstGeom>
        </p:spPr>
      </p:pic>
      <p:pic>
        <p:nvPicPr>
          <p:cNvPr id="20" name="MRS Logo">
            <a:extLst>
              <a:ext uri="{FF2B5EF4-FFF2-40B4-BE49-F238E27FC236}">
                <a16:creationId xmlns:a16="http://schemas.microsoft.com/office/drawing/2014/main" id="{BB98CEFA-6AF3-113C-A24E-2A2B31BB6FCF}"/>
              </a:ext>
              <a:ext uri="{C183D7F6-B498-43B3-948B-1728B52AA6E4}">
                <adec:decorative xmlns:adec="http://schemas.microsoft.com/office/drawing/2017/decorative" val="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70646" y="3148815"/>
            <a:ext cx="898159" cy="510501"/>
          </a:xfrm>
          <a:prstGeom prst="rect">
            <a:avLst/>
          </a:prstGeom>
          <a:noFill/>
          <a:extLst>
            <a:ext uri="{909E8E84-426E-40DD-AFC4-6F175D3DCCD1}">
              <a14:hiddenFill xmlns:a14="http://schemas.microsoft.com/office/drawing/2010/main">
                <a:solidFill>
                  <a:srgbClr val="FFFFFF"/>
                </a:solidFill>
              </a14:hiddenFill>
            </a:ext>
          </a:extLst>
        </p:spPr>
      </p:pic>
      <p:pic>
        <p:nvPicPr>
          <p:cNvPr id="23" name="ISO 9001 Logo">
            <a:extLst>
              <a:ext uri="{FF2B5EF4-FFF2-40B4-BE49-F238E27FC236}">
                <a16:creationId xmlns:a16="http://schemas.microsoft.com/office/drawing/2014/main" id="{4D1A3C16-DE5B-10BC-4D6D-39BBFE7947D5}"/>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244" y="4425309"/>
            <a:ext cx="836877" cy="484612"/>
          </a:xfrm>
          <a:prstGeom prst="rect">
            <a:avLst/>
          </a:prstGeom>
        </p:spPr>
      </p:pic>
      <p:pic>
        <p:nvPicPr>
          <p:cNvPr id="24" name="ISO 27001 Logo">
            <a:extLst>
              <a:ext uri="{FF2B5EF4-FFF2-40B4-BE49-F238E27FC236}">
                <a16:creationId xmlns:a16="http://schemas.microsoft.com/office/drawing/2014/main" id="{E0CFBDD9-6534-97C6-A459-592293288ECA}"/>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244" y="5190234"/>
            <a:ext cx="836877" cy="484612"/>
          </a:xfrm>
          <a:prstGeom prst="rect">
            <a:avLst/>
          </a:prstGeom>
        </p:spPr>
      </p:pic>
      <p:pic>
        <p:nvPicPr>
          <p:cNvPr id="25" name="UK GDPR Logo">
            <a:extLst>
              <a:ext uri="{FF2B5EF4-FFF2-40B4-BE49-F238E27FC236}">
                <a16:creationId xmlns:a16="http://schemas.microsoft.com/office/drawing/2014/main" id="{EFF47F5B-180D-168E-5855-1F5755697573}"/>
              </a:ext>
              <a:ext uri="{C183D7F6-B498-43B3-948B-1728B52AA6E4}">
                <adec:decorative xmlns:adec="http://schemas.microsoft.com/office/drawing/2017/decorative" val="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6102972" y="2270478"/>
            <a:ext cx="710423" cy="352298"/>
          </a:xfrm>
          <a:prstGeom prst="rect">
            <a:avLst/>
          </a:prstGeom>
          <a:noFill/>
          <a:extLst>
            <a:ext uri="{909E8E84-426E-40DD-AFC4-6F175D3DCCD1}">
              <a14:hiddenFill xmlns:a14="http://schemas.microsoft.com/office/drawing/2010/main">
                <a:solidFill>
                  <a:srgbClr val="FFFFFF"/>
                </a:solidFill>
              </a14:hiddenFill>
            </a:ext>
          </a:extLst>
        </p:spPr>
      </p:pic>
      <p:pic>
        <p:nvPicPr>
          <p:cNvPr id="26" name="HMG Logo">
            <a:extLst>
              <a:ext uri="{FF2B5EF4-FFF2-40B4-BE49-F238E27FC236}">
                <a16:creationId xmlns:a16="http://schemas.microsoft.com/office/drawing/2014/main" id="{0991BA3D-3AD2-ACAF-112C-732A0B9AAA23}"/>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91932" y="3117201"/>
            <a:ext cx="445900" cy="375099"/>
          </a:xfrm>
          <a:prstGeom prst="rect">
            <a:avLst/>
          </a:prstGeom>
          <a:noFill/>
          <a:extLst>
            <a:ext uri="{909E8E84-426E-40DD-AFC4-6F175D3DCCD1}">
              <a14:hiddenFill xmlns:a14="http://schemas.microsoft.com/office/drawing/2010/main">
                <a:solidFill>
                  <a:srgbClr val="FFFFFF"/>
                </a:solidFill>
              </a14:hiddenFill>
            </a:ext>
          </a:extLst>
        </p:spPr>
      </p:pic>
      <p:pic>
        <p:nvPicPr>
          <p:cNvPr id="27" name="Data Fair Logo">
            <a:extLst>
              <a:ext uri="{FF2B5EF4-FFF2-40B4-BE49-F238E27FC236}">
                <a16:creationId xmlns:a16="http://schemas.microsoft.com/office/drawing/2014/main" id="{820FE599-E335-E6A9-AE8E-011A2A63496E}"/>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96276" y="4104368"/>
            <a:ext cx="695539" cy="396653"/>
          </a:xfrm>
          <a:prstGeom prst="rect">
            <a:avLst/>
          </a:prstGeom>
        </p:spPr>
      </p:pic>
      <p:cxnSp>
        <p:nvCxnSpPr>
          <p:cNvPr id="30" name="Divider Line">
            <a:extLst>
              <a:ext uri="{C183D7F6-B498-43B3-948B-1728B52AA6E4}">
                <adec:decorative xmlns:adec="http://schemas.microsoft.com/office/drawing/2017/decorative" val="1"/>
              </a:ext>
            </a:extLst>
          </p:cNvPr>
          <p:cNvCxnSpPr/>
          <p:nvPr/>
        </p:nvCxnSpPr>
        <p:spPr bwMode="gray">
          <a:xfrm>
            <a:off x="6296275" y="5040350"/>
            <a:ext cx="5416576"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a:extLst>
              <a:ext uri="{FF2B5EF4-FFF2-40B4-BE49-F238E27FC236}">
                <a16:creationId xmlns:a16="http://schemas.microsoft.com/office/drawing/2014/main" id="{B1AE1550-C2FF-4B4D-99A9-C1642BC36645}"/>
              </a:ext>
              <a:ext uri="{C183D7F6-B498-43B3-948B-1728B52AA6E4}">
                <adec:decorative xmlns:adec="http://schemas.microsoft.com/office/drawing/2017/decorative" val="1"/>
              </a:ext>
            </a:extLst>
          </p:cNvPr>
          <p:cNvSpPr>
            <a:spLocks noGrp="1"/>
          </p:cNvSpPr>
          <p:nvPr>
            <p:ph type="sldNum" sz="quarter" idx="4"/>
          </p:nvPr>
        </p:nvSpPr>
        <p:spPr/>
        <p:txBody>
          <a:bodyPr/>
          <a:lstStyle/>
          <a:p>
            <a:fld id="{D61AABEC-672F-4B68-B914-690DA978312C}" type="slidenum">
              <a:rPr lang="en-GB" smtClean="0"/>
              <a:pPr/>
              <a:t>33</a:t>
            </a:fld>
            <a:r>
              <a:rPr lang="en-GB"/>
              <a:t>  </a:t>
            </a:r>
          </a:p>
        </p:txBody>
      </p:sp>
    </p:spTree>
    <p:extLst>
      <p:ext uri="{BB962C8B-B14F-4D97-AF65-F5344CB8AC3E}">
        <p14:creationId xmlns:p14="http://schemas.microsoft.com/office/powerpoint/2010/main" val="3346142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84CD86-C9EC-4EE4-BCC7-3BD04879CD47}"/>
              </a:ext>
            </a:extLst>
          </p:cNvPr>
          <p:cNvSpPr>
            <a:spLocks noGrp="1"/>
          </p:cNvSpPr>
          <p:nvPr>
            <p:ph type="body" sz="quarter" idx="10"/>
          </p:nvPr>
        </p:nvSpPr>
        <p:spPr/>
        <p:txBody>
          <a:bodyPr>
            <a:normAutofit/>
          </a:bodyPr>
          <a:lstStyle/>
          <a:p>
            <a:r>
              <a:rPr lang="en-GB" b="1"/>
              <a:t>Name: </a:t>
            </a:r>
          </a:p>
          <a:p>
            <a:r>
              <a:rPr lang="en-GB"/>
              <a:t>Kate Duxbury</a:t>
            </a:r>
          </a:p>
          <a:p>
            <a:endParaRPr lang="en-GB"/>
          </a:p>
          <a:p>
            <a:r>
              <a:rPr lang="en-GB" b="1"/>
              <a:t>Details:</a:t>
            </a:r>
          </a:p>
          <a:p>
            <a:r>
              <a:rPr lang="en-GB"/>
              <a:t>Kate.Duxbury@ipsos.com</a:t>
            </a:r>
          </a:p>
        </p:txBody>
      </p:sp>
      <p:sp>
        <p:nvSpPr>
          <p:cNvPr id="3" name="Text Placeholder 2">
            <a:extLst>
              <a:ext uri="{FF2B5EF4-FFF2-40B4-BE49-F238E27FC236}">
                <a16:creationId xmlns:a16="http://schemas.microsoft.com/office/drawing/2014/main" id="{D3E2E54F-8262-4617-9450-5F943BF5BE9B}"/>
              </a:ext>
            </a:extLst>
          </p:cNvPr>
          <p:cNvSpPr>
            <a:spLocks noGrp="1"/>
          </p:cNvSpPr>
          <p:nvPr>
            <p:ph type="body" sz="quarter" idx="11"/>
          </p:nvPr>
        </p:nvSpPr>
        <p:spPr/>
        <p:txBody>
          <a:bodyPr/>
          <a:lstStyle/>
          <a:p>
            <a:r>
              <a:rPr lang="en-GB" b="1"/>
              <a:t>Name: </a:t>
            </a:r>
          </a:p>
          <a:p>
            <a:r>
              <a:rPr lang="en-GB"/>
              <a:t>Spencer Rutherford</a:t>
            </a:r>
          </a:p>
          <a:p>
            <a:endParaRPr lang="en-GB"/>
          </a:p>
          <a:p>
            <a:r>
              <a:rPr lang="en-GB" b="1"/>
              <a:t>Details:</a:t>
            </a:r>
          </a:p>
          <a:p>
            <a:r>
              <a:rPr lang="en-GB"/>
              <a:t>Spencer.Rutherford@ipsos.com</a:t>
            </a:r>
          </a:p>
        </p:txBody>
      </p:sp>
      <p:sp>
        <p:nvSpPr>
          <p:cNvPr id="4" name="TextBox 3">
            <a:extLst>
              <a:ext uri="{FF2B5EF4-FFF2-40B4-BE49-F238E27FC236}">
                <a16:creationId xmlns:a16="http://schemas.microsoft.com/office/drawing/2014/main" id="{44BC4A29-CCEF-4C02-9AE5-AF0D02B11926}"/>
              </a:ext>
            </a:extLst>
          </p:cNvPr>
          <p:cNvSpPr txBox="1"/>
          <p:nvPr/>
        </p:nvSpPr>
        <p:spPr>
          <a:xfrm>
            <a:off x="442913" y="367708"/>
            <a:ext cx="4332288" cy="1828193"/>
          </a:xfrm>
          <a:prstGeom prst="rect">
            <a:avLst/>
          </a:prstGeom>
          <a:noFill/>
        </p:spPr>
        <p:txBody>
          <a:bodyPr wrap="square" lIns="0" tIns="0" rIns="0" bIns="0" rtlCol="0">
            <a:spAutoFit/>
          </a:bodyPr>
          <a:lstStyle/>
          <a:p>
            <a:pPr algn="l">
              <a:lnSpc>
                <a:spcPct val="90000"/>
              </a:lnSpc>
              <a:spcBef>
                <a:spcPts val="400"/>
              </a:spcBef>
              <a:spcAft>
                <a:spcPts val="400"/>
              </a:spcAft>
            </a:pPr>
            <a:r>
              <a:rPr lang="en-GB" sz="6600" b="1">
                <a:solidFill>
                  <a:schemeClr val="bg1"/>
                </a:solidFill>
                <a:latin typeface="+mj-lt"/>
              </a:rPr>
              <a:t>Thank</a:t>
            </a:r>
            <a:br>
              <a:rPr lang="en-GB" sz="6600" b="1">
                <a:solidFill>
                  <a:schemeClr val="bg1"/>
                </a:solidFill>
                <a:latin typeface="+mj-lt"/>
              </a:rPr>
            </a:br>
            <a:r>
              <a:rPr lang="en-GB" sz="6600" b="1">
                <a:solidFill>
                  <a:schemeClr val="bg1"/>
                </a:solidFill>
                <a:latin typeface="+mj-lt"/>
              </a:rPr>
              <a:t>you.</a:t>
            </a:r>
          </a:p>
        </p:txBody>
      </p:sp>
      <p:sp>
        <p:nvSpPr>
          <p:cNvPr id="5" name="Text Placeholder 2">
            <a:extLst>
              <a:ext uri="{FF2B5EF4-FFF2-40B4-BE49-F238E27FC236}">
                <a16:creationId xmlns:a16="http://schemas.microsoft.com/office/drawing/2014/main" id="{657C3DD1-93F8-4338-9F74-78B16D451C81}"/>
              </a:ext>
            </a:extLst>
          </p:cNvPr>
          <p:cNvSpPr txBox="1">
            <a:spLocks/>
          </p:cNvSpPr>
          <p:nvPr/>
        </p:nvSpPr>
        <p:spPr>
          <a:xfrm>
            <a:off x="602566" y="4591198"/>
            <a:ext cx="2358707" cy="15113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0"/>
              </a:spcAft>
              <a:buSzPct val="50000"/>
              <a:buFont typeface="HelveticaNeueLT Std Lt Cn" panose="020B0406020202030204" pitchFamily="34" charset="0"/>
              <a:buNone/>
              <a:defRPr sz="1200" b="0" kern="1200">
                <a:solidFill>
                  <a:schemeClr val="bg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200" kern="1200">
                <a:solidFill>
                  <a:schemeClr val="bg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200" kern="1200">
                <a:solidFill>
                  <a:schemeClr val="bg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t>Name: </a:t>
            </a:r>
          </a:p>
          <a:p>
            <a:r>
              <a:rPr lang="en-GB"/>
              <a:t>Holly Brown</a:t>
            </a:r>
          </a:p>
          <a:p>
            <a:endParaRPr lang="en-GB"/>
          </a:p>
          <a:p>
            <a:r>
              <a:rPr lang="en-GB" b="1"/>
              <a:t>Details:</a:t>
            </a:r>
          </a:p>
          <a:p>
            <a:r>
              <a:rPr lang="en-GB"/>
              <a:t>Holly.Brown@ipsos.com</a:t>
            </a:r>
          </a:p>
        </p:txBody>
      </p:sp>
      <p:sp>
        <p:nvSpPr>
          <p:cNvPr id="6" name="TextBox 5">
            <a:extLst>
              <a:ext uri="{FF2B5EF4-FFF2-40B4-BE49-F238E27FC236}">
                <a16:creationId xmlns:a16="http://schemas.microsoft.com/office/drawing/2014/main" id="{CF9DBC1E-6AAD-44DA-AA5E-EDBC4D5AAA41}"/>
              </a:ext>
            </a:extLst>
          </p:cNvPr>
          <p:cNvSpPr txBox="1"/>
          <p:nvPr/>
        </p:nvSpPr>
        <p:spPr>
          <a:xfrm>
            <a:off x="452438" y="6093839"/>
            <a:ext cx="7759700" cy="455574"/>
          </a:xfrm>
          <a:prstGeom prst="rect">
            <a:avLst/>
          </a:prstGeom>
          <a:noFill/>
        </p:spPr>
        <p:txBody>
          <a:bodyPr wrap="square" lIns="0" tIns="0" rIns="0" bIns="0" rtlCol="0">
            <a:spAutoFit/>
          </a:bodyPr>
          <a:lstStyle/>
          <a:p>
            <a:pPr>
              <a:lnSpc>
                <a:spcPct val="110000"/>
              </a:lnSpc>
              <a:spcBef>
                <a:spcPts val="400"/>
              </a:spcBef>
              <a:spcAft>
                <a:spcPts val="400"/>
              </a:spcAft>
            </a:pPr>
            <a:r>
              <a:rPr lang="en-GB" sz="1400" b="1">
                <a:solidFill>
                  <a:schemeClr val="bg1"/>
                </a:solidFill>
              </a:rPr>
              <a:t>This work has been carried out in accordance with the requirements of the international quality standard for Market Research, ISO 20252. Ipsos © 2021</a:t>
            </a:r>
          </a:p>
        </p:txBody>
      </p:sp>
      <p:pic>
        <p:nvPicPr>
          <p:cNvPr id="7" name="Picture 6" descr="Logo, company name&#10;&#10;Description automatically generated">
            <a:extLst>
              <a:ext uri="{FF2B5EF4-FFF2-40B4-BE49-F238E27FC236}">
                <a16:creationId xmlns:a16="http://schemas.microsoft.com/office/drawing/2014/main" id="{CE5E3A48-66C7-D89C-D940-4E97B1F1C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8080" y="6052391"/>
            <a:ext cx="2735133" cy="634950"/>
          </a:xfrm>
          <a:prstGeom prst="rect">
            <a:avLst/>
          </a:prstGeom>
        </p:spPr>
      </p:pic>
    </p:spTree>
    <p:extLst>
      <p:ext uri="{BB962C8B-B14F-4D97-AF65-F5344CB8AC3E}">
        <p14:creationId xmlns:p14="http://schemas.microsoft.com/office/powerpoint/2010/main" val="33966367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heme/theme1.xml><?xml version="1.0" encoding="utf-8"?>
<a:theme xmlns:a="http://schemas.openxmlformats.org/drawingml/2006/main" name="IPSOS - Classical Template - 16x9">
  <a:themeElements>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extLst>
    <a:ext uri="{05A4C25C-085E-4340-85A3-A5531E510DB2}">
      <thm15:themeFamily xmlns:thm15="http://schemas.microsoft.com/office/thememl/2012/main" name="Presentation2" id="{7DDB4B83-A65F-4928-8BD8-200A2C548F1C}" vid="{4A6F8B1E-1B78-4CA6-AC3E-636FF79DF222}"/>
    </a:ext>
  </a:extLst>
</a:theme>
</file>

<file path=ppt/theme/theme2.xml><?xml version="1.0" encoding="utf-8"?>
<a:theme xmlns:a="http://schemas.openxmlformats.org/drawingml/2006/main" name="1_IPSOS - Classical Template - 16x9">
  <a:themeElements>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extLst>
    <a:ext uri="{05A4C25C-085E-4340-85A3-A5531E510DB2}">
      <thm15:themeFamily xmlns:thm15="http://schemas.microsoft.com/office/thememl/2012/main" name="Presentation2" id="{7DDB4B83-A65F-4928-8BD8-200A2C548F1C}" vid="{4A6F8B1E-1B78-4CA6-AC3E-636FF79DF222}"/>
    </a:ext>
  </a:extLst>
</a:theme>
</file>

<file path=ppt/theme/theme3.xml><?xml version="1.0" encoding="utf-8"?>
<a:theme xmlns:a="http://schemas.openxmlformats.org/drawingml/2006/main" name="2_IPSOS - Classical Template - 16x9">
  <a:themeElements>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a:solidFill>
              <a:schemeClr val="tx1"/>
            </a:solidFill>
          </a:defRPr>
        </a:defPPr>
      </a:lstStyle>
      <a:style>
        <a:lnRef idx="3">
          <a:schemeClr val="lt1"/>
        </a:lnRef>
        <a:fillRef idx="1">
          <a:schemeClr val="accent6"/>
        </a:fillRef>
        <a:effectRef idx="1">
          <a:schemeClr val="accent6"/>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extLst>
    <a:ext uri="{05A4C25C-085E-4340-85A3-A5531E510DB2}">
      <thm15:themeFamily xmlns:thm15="http://schemas.microsoft.com/office/thememl/2012/main" name="detailed_output_template_16x9_uk_ipsos_mori_v1.5.potx" id="{D340A49A-D50C-44A6-8E32-E173F0F4D9F6}" vid="{8AE245FD-D3A3-469F-9CA2-6B642849B1A6}"/>
    </a:ext>
  </a:extLst>
</a:theme>
</file>

<file path=ppt/theme/theme4.xml><?xml version="1.0" encoding="utf-8"?>
<a:theme xmlns:a="http://schemas.openxmlformats.org/drawingml/2006/main" name="3_IPSOS - Classical Template - 16x9">
  <a:themeElements>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extLst>
    <a:ext uri="{05A4C25C-085E-4340-85A3-A5531E510DB2}">
      <thm15:themeFamily xmlns:thm15="http://schemas.microsoft.com/office/thememl/2012/main" name="Presentation2" id="{7DDB4B83-A65F-4928-8BD8-200A2C548F1C}" vid="{4A6F8B1E-1B78-4CA6-AC3E-636FF79DF222}"/>
    </a:ext>
  </a:extLst>
</a:theme>
</file>

<file path=ppt/theme/theme5.xml><?xml version="1.0" encoding="utf-8"?>
<a:theme xmlns:a="http://schemas.openxmlformats.org/drawingml/2006/main" name="4_IPSOS - Classical Template - 16x9">
  <a:themeElements>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extLst>
    <a:ext uri="{05A4C25C-085E-4340-85A3-A5531E510DB2}">
      <thm15:themeFamily xmlns:thm15="http://schemas.microsoft.com/office/thememl/2012/main" name="Presentation2" id="{7DDB4B83-A65F-4928-8BD8-200A2C548F1C}" vid="{4A6F8B1E-1B78-4CA6-AC3E-636FF79DF222}"/>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A73F9E3F6BDD41967228AE0F1FC1B9" ma:contentTypeVersion="" ma:contentTypeDescription="Create a new document." ma:contentTypeScope="" ma:versionID="620580f26b46c8c22411eee73ca17357">
  <xsd:schema xmlns:xsd="http://www.w3.org/2001/XMLSchema" xmlns:xs="http://www.w3.org/2001/XMLSchema" xmlns:p="http://schemas.microsoft.com/office/2006/metadata/properties" xmlns:ns2="8978a64c-1554-4afe-98df-598fb55f6914" xmlns:ns3="751611c6-920d-409a-8f4a-03671c01ebd2" targetNamespace="http://schemas.microsoft.com/office/2006/metadata/properties" ma:root="true" ma:fieldsID="8a8218d7ad5bb502a952de7bb534e3a1" ns2:_="" ns3:_="">
    <xsd:import namespace="8978a64c-1554-4afe-98df-598fb55f6914"/>
    <xsd:import namespace="751611c6-920d-409a-8f4a-03671c01eb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78a64c-1554-4afe-98df-598fb55f69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51611c6-920d-409a-8f4a-03671c01ebd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5C8F2B-BE65-43F6-9F4E-CBD61FB51F81}">
  <ds:schemaRefs>
    <ds:schemaRef ds:uri="751611c6-920d-409a-8f4a-03671c01ebd2"/>
    <ds:schemaRef ds:uri="8978a64c-1554-4afe-98df-598fb55f69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7752AC9-3141-4DBE-9E93-91151A710F39}">
  <ds:schemaRefs>
    <ds:schemaRef ds:uri="751611c6-920d-409a-8f4a-03671c01ebd2"/>
    <ds:schemaRef ds:uri="8978a64c-1554-4afe-98df-598fb55f691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76A31D0-D410-459F-8B3A-5041DA332E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detailed_output_template_16x9_uk_ipsos_mori_2021 v1.1</Template>
  <TotalTime>2</TotalTime>
  <Words>7080</Words>
  <Application>Microsoft Office PowerPoint</Application>
  <PresentationFormat>Widescreen</PresentationFormat>
  <Paragraphs>666</Paragraphs>
  <Slides>34</Slides>
  <Notes>24</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34</vt:i4>
      </vt:variant>
    </vt:vector>
  </HeadingPairs>
  <TitlesOfParts>
    <vt:vector size="47" baseType="lpstr">
      <vt:lpstr>Arial</vt:lpstr>
      <vt:lpstr>Arial Black</vt:lpstr>
      <vt:lpstr>Calibri</vt:lpstr>
      <vt:lpstr>Georgia</vt:lpstr>
      <vt:lpstr>HelveticaNeueLT Std Lt Cn</vt:lpstr>
      <vt:lpstr>Segoe UI</vt:lpstr>
      <vt:lpstr>Wingdings</vt:lpstr>
      <vt:lpstr>IPSOS - Classical Template - 16x9</vt:lpstr>
      <vt:lpstr>1_IPSOS - Classical Template - 16x9</vt:lpstr>
      <vt:lpstr>2_IPSOS - Classical Template - 16x9</vt:lpstr>
      <vt:lpstr>3_IPSOS - Classical Template - 16x9</vt:lpstr>
      <vt:lpstr>4_IPSOS - Classical Template - 16x9</vt:lpstr>
      <vt:lpstr>Diapositive think-cell</vt:lpstr>
      <vt:lpstr>Public perceptions of health and social care: NHS at 75</vt:lpstr>
      <vt:lpstr>PowerPoint Presentation</vt:lpstr>
      <vt:lpstr>Background to the research</vt:lpstr>
      <vt:lpstr>Overview of the project</vt:lpstr>
      <vt:lpstr>Overview of the project</vt:lpstr>
      <vt:lpstr>Background to the project</vt:lpstr>
      <vt:lpstr>Methodology</vt:lpstr>
      <vt:lpstr>Overview of the methodology </vt:lpstr>
      <vt:lpstr>Sampling and weighting</vt:lpstr>
      <vt:lpstr>Interpretation of the findings</vt:lpstr>
      <vt:lpstr>The findings</vt:lpstr>
      <vt:lpstr>By some distance, the NHS is the aspect that makes self-identified British citizens most proud to be British – at just over half</vt:lpstr>
      <vt:lpstr>Feelings of pride about the NHS have generally remained high over the last decade</vt:lpstr>
      <vt:lpstr>Among members of the public who say the NHS is something that makes them proud to be British, the founding principles are the most frequently mentioned reasons</vt:lpstr>
      <vt:lpstr>When asked about the NHS in 10 years' time, in general, the public think people will have to pay for healthcare services that are currently free to some extent</vt:lpstr>
      <vt:lpstr>PowerPoint Presentation</vt:lpstr>
      <vt:lpstr>The public are divided as to whether the NHS is prepared to respond to future pandemics, and are generally pessimistic about the NHS’ preparation for other future challenges</vt:lpstr>
      <vt:lpstr>Whether the NHS is prepared for different factors tends to differ by age, education, or voting intention</vt:lpstr>
      <vt:lpstr>The public think lack of funding, staff shortages and poor government policy are the main causes for the strain NHS services are under </vt:lpstr>
      <vt:lpstr>PowerPoint Presentation</vt:lpstr>
      <vt:lpstr>Just under three-quarters of the public think that the NHS is crucial to British society, and we must do everything to maintain it</vt:lpstr>
      <vt:lpstr>Historically, those who think the NHS is crucial to British society and we must do everything to maintain it, is low, although still in the majority (data is England only)</vt:lpstr>
      <vt:lpstr>The majority of the public continue to think the NHS needs an increase in funding </vt:lpstr>
      <vt:lpstr>If the government were to increase spending on the NHS, the public still think it should be paid for through a range of taxes, with the most support for an additional tax that is earmarked for the NHS </vt:lpstr>
      <vt:lpstr>Appendix: Detailed Methodology</vt:lpstr>
      <vt:lpstr>Detailed methodology</vt:lpstr>
      <vt:lpstr>Detailed methodology</vt:lpstr>
      <vt:lpstr>Detailed methodology</vt:lpstr>
      <vt:lpstr>Detailed methodology</vt:lpstr>
      <vt:lpstr>Detailed methodology </vt:lpstr>
      <vt:lpstr>Demographics (unweighted)</vt:lpstr>
      <vt:lpstr>Demographics (weighted)</vt:lpstr>
      <vt:lpstr>Ipsos Standards &amp; Accreditations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Polling on Climate Change and Health (template)</dc:title>
  <dc:creator>Spencer Rutherford</dc:creator>
  <cp:lastModifiedBy>Spencer Rutherford</cp:lastModifiedBy>
  <cp:revision>4</cp:revision>
  <dcterms:created xsi:type="dcterms:W3CDTF">2021-07-22T13:49:12Z</dcterms:created>
  <dcterms:modified xsi:type="dcterms:W3CDTF">2023-06-30T14:12:45Z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0x0101007DA73F9E3F6BDD41967228AE0F1FC1B9</vt:lpwstr>
  </property>
</Properties>
</file>